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3"/>
  </p:notesMasterIdLst>
  <p:handoutMasterIdLst>
    <p:handoutMasterId r:id="rId34"/>
  </p:handoutMasterIdLst>
  <p:sldIdLst>
    <p:sldId id="3442" r:id="rId2"/>
    <p:sldId id="3456" r:id="rId3"/>
    <p:sldId id="3454" r:id="rId4"/>
    <p:sldId id="3455" r:id="rId5"/>
    <p:sldId id="3406" r:id="rId6"/>
    <p:sldId id="3457" r:id="rId7"/>
    <p:sldId id="3501" r:id="rId8"/>
    <p:sldId id="3458" r:id="rId9"/>
    <p:sldId id="3495" r:id="rId10"/>
    <p:sldId id="3449" r:id="rId11"/>
    <p:sldId id="3415" r:id="rId12"/>
    <p:sldId id="3474" r:id="rId13"/>
    <p:sldId id="3498" r:id="rId14"/>
    <p:sldId id="3499" r:id="rId15"/>
    <p:sldId id="3500" r:id="rId16"/>
    <p:sldId id="3478" r:id="rId17"/>
    <p:sldId id="3479" r:id="rId18"/>
    <p:sldId id="3480" r:id="rId19"/>
    <p:sldId id="3481" r:id="rId20"/>
    <p:sldId id="3482" r:id="rId21"/>
    <p:sldId id="3477" r:id="rId22"/>
    <p:sldId id="3448" r:id="rId23"/>
    <p:sldId id="3489" r:id="rId24"/>
    <p:sldId id="3488" r:id="rId25"/>
    <p:sldId id="3483" r:id="rId26"/>
    <p:sldId id="3450" r:id="rId27"/>
    <p:sldId id="3471" r:id="rId28"/>
    <p:sldId id="3445" r:id="rId29"/>
    <p:sldId id="3492" r:id="rId30"/>
    <p:sldId id="3493" r:id="rId31"/>
    <p:sldId id="3303" r:id="rId32"/>
  </p:sldIdLst>
  <p:sldSz cx="15119350" cy="10691813"/>
  <p:notesSz cx="6761163" cy="9942513"/>
  <p:embeddedFontLst>
    <p:embeddedFont>
      <p:font typeface="Calibri" panose="020F0502020204030204" pitchFamily="34" charset="0"/>
      <p:regular r:id="rId35"/>
      <p:bold r:id="rId36"/>
      <p:italic r:id="rId37"/>
      <p:boldItalic r:id="rId38"/>
    </p:embeddedFont>
    <p:embeddedFont>
      <p:font typeface="Yu Gothic Medium" panose="020B0500000000000000" pitchFamily="34" charset="-128"/>
      <p:regular r:id="rId39"/>
    </p:embeddedFont>
    <p:embeddedFont>
      <p:font typeface="等线" panose="02010600030101010101" pitchFamily="2" charset="-122"/>
      <p:regular r:id="rId40"/>
      <p:bold r:id="rId41"/>
    </p:embeddedFont>
    <p:embeddedFont>
      <p:font typeface="等线 Light" panose="02010600030101010101" pitchFamily="2" charset="-122"/>
      <p:regular r:id="rId42"/>
    </p:embeddedFont>
    <p:embeddedFont>
      <p:font typeface="仿宋" panose="02010609060101010101" pitchFamily="49" charset="-122"/>
      <p:regular r:id="rId43"/>
    </p:embeddedFont>
    <p:embeddedFont>
      <p:font typeface="微软雅黑" panose="020B0503020204020204" pitchFamily="34" charset="-122"/>
      <p:regular r:id="rId44"/>
      <p:bold r:id="rId45"/>
    </p:embeddedFont>
    <p:embeddedFont>
      <p:font typeface="微软雅黑" panose="020B0503020204020204" pitchFamily="34" charset="-122"/>
      <p:regular r:id="rId44"/>
      <p:bold r:id="rId45"/>
    </p:embeddedFont>
  </p:embeddedFontLst>
  <p:custDataLst>
    <p:tags r:id="rId46"/>
  </p:custDataLst>
  <p:kinsoku lang="zh-CN" invalStChars="!),.:;?]}、。—ˇ¨〃々～‖…’”〕〉》」』〗】∶！＂＇），．：；？］｀｜｝·" invalEndChars="([{‘“〔〈《「『〖【（［｛．·"/>
  <p:defaultTextStyle>
    <a:defPPr>
      <a:defRPr lang="en-US"/>
    </a:defPPr>
    <a:lvl1pPr marL="0" algn="l" defTabSz="527050" rtl="0" eaLnBrk="1" latinLnBrk="0" hangingPunct="1">
      <a:defRPr sz="2075" kern="1200">
        <a:solidFill>
          <a:schemeClr val="tx1"/>
        </a:solidFill>
        <a:latin typeface="+mn-lt"/>
        <a:ea typeface="+mn-ea"/>
        <a:cs typeface="+mn-cs"/>
      </a:defRPr>
    </a:lvl1pPr>
    <a:lvl2pPr marL="527050" algn="l" defTabSz="527050" rtl="0" eaLnBrk="1" latinLnBrk="0" hangingPunct="1">
      <a:defRPr sz="2075" kern="1200">
        <a:solidFill>
          <a:schemeClr val="tx1"/>
        </a:solidFill>
        <a:latin typeface="+mn-lt"/>
        <a:ea typeface="+mn-ea"/>
        <a:cs typeface="+mn-cs"/>
      </a:defRPr>
    </a:lvl2pPr>
    <a:lvl3pPr marL="1053465" algn="l" defTabSz="527050" rtl="0" eaLnBrk="1" latinLnBrk="0" hangingPunct="1">
      <a:defRPr sz="2075" kern="1200">
        <a:solidFill>
          <a:schemeClr val="tx1"/>
        </a:solidFill>
        <a:latin typeface="+mn-lt"/>
        <a:ea typeface="+mn-ea"/>
        <a:cs typeface="+mn-cs"/>
      </a:defRPr>
    </a:lvl3pPr>
    <a:lvl4pPr marL="1580515" algn="l" defTabSz="527050" rtl="0" eaLnBrk="1" latinLnBrk="0" hangingPunct="1">
      <a:defRPr sz="2075" kern="1200">
        <a:solidFill>
          <a:schemeClr val="tx1"/>
        </a:solidFill>
        <a:latin typeface="+mn-lt"/>
        <a:ea typeface="+mn-ea"/>
        <a:cs typeface="+mn-cs"/>
      </a:defRPr>
    </a:lvl4pPr>
    <a:lvl5pPr marL="2106930" algn="l" defTabSz="527050" rtl="0" eaLnBrk="1" latinLnBrk="0" hangingPunct="1">
      <a:defRPr sz="2075" kern="1200">
        <a:solidFill>
          <a:schemeClr val="tx1"/>
        </a:solidFill>
        <a:latin typeface="+mn-lt"/>
        <a:ea typeface="+mn-ea"/>
        <a:cs typeface="+mn-cs"/>
      </a:defRPr>
    </a:lvl5pPr>
    <a:lvl6pPr marL="2633980" algn="l" defTabSz="527050" rtl="0" eaLnBrk="1" latinLnBrk="0" hangingPunct="1">
      <a:defRPr sz="2075" kern="1200">
        <a:solidFill>
          <a:schemeClr val="tx1"/>
        </a:solidFill>
        <a:latin typeface="+mn-lt"/>
        <a:ea typeface="+mn-ea"/>
        <a:cs typeface="+mn-cs"/>
      </a:defRPr>
    </a:lvl6pPr>
    <a:lvl7pPr marL="3160395" algn="l" defTabSz="527050" rtl="0" eaLnBrk="1" latinLnBrk="0" hangingPunct="1">
      <a:defRPr sz="2075" kern="1200">
        <a:solidFill>
          <a:schemeClr val="tx1"/>
        </a:solidFill>
        <a:latin typeface="+mn-lt"/>
        <a:ea typeface="+mn-ea"/>
        <a:cs typeface="+mn-cs"/>
      </a:defRPr>
    </a:lvl7pPr>
    <a:lvl8pPr marL="3687445" algn="l" defTabSz="527050" rtl="0" eaLnBrk="1" latinLnBrk="0" hangingPunct="1">
      <a:defRPr sz="2075" kern="1200">
        <a:solidFill>
          <a:schemeClr val="tx1"/>
        </a:solidFill>
        <a:latin typeface="+mn-lt"/>
        <a:ea typeface="+mn-ea"/>
        <a:cs typeface="+mn-cs"/>
      </a:defRPr>
    </a:lvl8pPr>
    <a:lvl9pPr marL="4213860" algn="l" defTabSz="527050" rtl="0" eaLnBrk="1" latinLnBrk="0" hangingPunct="1">
      <a:defRPr sz="207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08" userDrawn="1">
          <p15:clr>
            <a:srgbClr val="A4A3A4"/>
          </p15:clr>
        </p15:guide>
        <p15:guide id="2" pos="8982" userDrawn="1">
          <p15:clr>
            <a:srgbClr val="A4A3A4"/>
          </p15:clr>
        </p15:guide>
        <p15:guide id="3" orient="horz" pos="6563" userDrawn="1">
          <p15:clr>
            <a:srgbClr val="A4A3A4"/>
          </p15:clr>
        </p15:guide>
        <p15:guide id="4" pos="9252" userDrawn="1">
          <p15:clr>
            <a:srgbClr val="A4A3A4"/>
          </p15:clr>
        </p15:guide>
        <p15:guide id="5" orient="horz" pos="30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2C7D2"/>
    <a:srgbClr val="AFDDDF"/>
    <a:srgbClr val="FFFFFF"/>
    <a:srgbClr val="AC7CC2"/>
    <a:srgbClr val="DBB8F2"/>
    <a:srgbClr val="DBBAF2"/>
    <a:srgbClr val="EFDEFB"/>
    <a:srgbClr val="F2F8FF"/>
    <a:srgbClr val="E6EFF5"/>
    <a:srgbClr val="2E4B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519" autoAdjust="0"/>
    <p:restoredTop sz="94397" autoAdjust="0"/>
  </p:normalViewPr>
  <p:slideViewPr>
    <p:cSldViewPr snapToGrid="0" showGuides="1">
      <p:cViewPr varScale="1">
        <p:scale>
          <a:sx n="74" d="100"/>
          <a:sy n="74" d="100"/>
        </p:scale>
        <p:origin x="822" y="66"/>
      </p:cViewPr>
      <p:guideLst>
        <p:guide orient="horz" pos="1908"/>
        <p:guide pos="8982"/>
        <p:guide orient="horz" pos="6563"/>
        <p:guide pos="9252"/>
        <p:guide orient="horz" pos="301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696"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888195" cy="542381"/>
          </a:xfrm>
          <a:prstGeom prst="rect">
            <a:avLst/>
          </a:prstGeom>
        </p:spPr>
        <p:txBody>
          <a:bodyPr vert="horz" lIns="91440" tIns="45720" rIns="91440" bIns="45720" rtlCol="0"/>
          <a:lstStyle>
            <a:lvl1pPr algn="l">
              <a:defRPr sz="1170"/>
            </a:lvl1pPr>
          </a:lstStyle>
          <a:p>
            <a:endParaRPr lang="zh-CN" altLang="en-US">
              <a:latin typeface="微软雅黑" panose="020B0503020204020204" pitchFamily="34" charset="-122"/>
            </a:endParaRPr>
          </a:p>
        </p:txBody>
      </p:sp>
      <p:sp>
        <p:nvSpPr>
          <p:cNvPr id="3" name="日期占位符 2"/>
          <p:cNvSpPr>
            <a:spLocks noGrp="1"/>
          </p:cNvSpPr>
          <p:nvPr>
            <p:ph type="dt" sz="quarter" idx="1"/>
          </p:nvPr>
        </p:nvSpPr>
        <p:spPr>
          <a:xfrm>
            <a:off x="3775329" y="0"/>
            <a:ext cx="2888195" cy="542381"/>
          </a:xfrm>
          <a:prstGeom prst="rect">
            <a:avLst/>
          </a:prstGeom>
        </p:spPr>
        <p:txBody>
          <a:bodyPr vert="horz" lIns="91440" tIns="45720" rIns="91440" bIns="45720" rtlCol="0"/>
          <a:lstStyle>
            <a:lvl1pPr algn="r">
              <a:defRPr sz="1170"/>
            </a:lvl1pPr>
          </a:lstStyle>
          <a:p>
            <a:fld id="{0F9B84EA-7D68-4D60-9CB1-D50884785D1C}" type="datetimeFigureOut">
              <a:rPr lang="zh-CN" altLang="en-US" smtClean="0">
                <a:latin typeface="微软雅黑" panose="020B0503020204020204" pitchFamily="34" charset="-122"/>
              </a:rPr>
              <a:t>2025/3/7</a:t>
            </a:fld>
            <a:endParaRPr lang="zh-CN" altLang="en-US">
              <a:latin typeface="微软雅黑" panose="020B0503020204020204" pitchFamily="34" charset="-122"/>
            </a:endParaRPr>
          </a:p>
        </p:txBody>
      </p:sp>
      <p:sp>
        <p:nvSpPr>
          <p:cNvPr id="4" name="页脚占位符 3"/>
          <p:cNvSpPr>
            <a:spLocks noGrp="1"/>
          </p:cNvSpPr>
          <p:nvPr>
            <p:ph type="ftr" sz="quarter" idx="2"/>
          </p:nvPr>
        </p:nvSpPr>
        <p:spPr>
          <a:xfrm>
            <a:off x="0" y="10267686"/>
            <a:ext cx="2888195" cy="542379"/>
          </a:xfrm>
          <a:prstGeom prst="rect">
            <a:avLst/>
          </a:prstGeom>
        </p:spPr>
        <p:txBody>
          <a:bodyPr vert="horz" lIns="91440" tIns="45720" rIns="91440" bIns="45720" rtlCol="0" anchor="b"/>
          <a:lstStyle>
            <a:lvl1pPr algn="l">
              <a:defRPr sz="1170"/>
            </a:lvl1pPr>
          </a:lstStyle>
          <a:p>
            <a:endParaRPr lang="zh-CN" altLang="en-US">
              <a:latin typeface="微软雅黑" panose="020B0503020204020204" pitchFamily="34" charset="-122"/>
            </a:endParaRPr>
          </a:p>
        </p:txBody>
      </p:sp>
      <p:sp>
        <p:nvSpPr>
          <p:cNvPr id="5" name="灯片编号占位符 4"/>
          <p:cNvSpPr>
            <a:spLocks noGrp="1"/>
          </p:cNvSpPr>
          <p:nvPr>
            <p:ph type="sldNum" sz="quarter" idx="3"/>
          </p:nvPr>
        </p:nvSpPr>
        <p:spPr>
          <a:xfrm>
            <a:off x="3775329" y="10267686"/>
            <a:ext cx="2888195" cy="542379"/>
          </a:xfrm>
          <a:prstGeom prst="rect">
            <a:avLst/>
          </a:prstGeom>
        </p:spPr>
        <p:txBody>
          <a:bodyPr vert="horz" lIns="91440" tIns="45720" rIns="91440" bIns="45720" rtlCol="0" anchor="b"/>
          <a:lstStyle>
            <a:lvl1pPr algn="r">
              <a:defRPr sz="1170"/>
            </a:lvl1pPr>
          </a:lstStyle>
          <a:p>
            <a:fld id="{8D4E0FC9-F1F8-4FAE-9988-3BA365CFD46F}" type="slidenum">
              <a:rPr lang="zh-CN" altLang="en-US" smtClean="0">
                <a:latin typeface="微软雅黑" panose="020B0503020204020204" pitchFamily="34" charset="-122"/>
              </a:rPr>
              <a:t>‹#›</a:t>
            </a:fld>
            <a:endParaRPr lang="zh-CN" altLang="en-US">
              <a:latin typeface="微软雅黑"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260C32D1-2567-4A6E-A540-4B593FC98966}" type="datetimeFigureOut">
              <a:rPr lang="zh-CN" altLang="en-US" smtClean="0"/>
              <a:t>2025/3/7</a:t>
            </a:fld>
            <a:endParaRPr lang="zh-CN" altLang="en-US"/>
          </a:p>
        </p:txBody>
      </p:sp>
      <p:sp>
        <p:nvSpPr>
          <p:cNvPr id="4" name="幻灯片图像占位符 3"/>
          <p:cNvSpPr>
            <a:spLocks noGrp="1" noRot="1" noChangeAspect="1"/>
          </p:cNvSpPr>
          <p:nvPr>
            <p:ph type="sldImg" idx="2"/>
          </p:nvPr>
        </p:nvSpPr>
        <p:spPr>
          <a:xfrm>
            <a:off x="1008063" y="1243013"/>
            <a:ext cx="4745037" cy="33559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B45B6DAD-65C5-4849-996B-04979EB4B7A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1pPr>
    <a:lvl2pPr marL="61976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2pPr>
    <a:lvl3pPr marL="1238885"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3pPr>
    <a:lvl4pPr marL="185801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4pPr>
    <a:lvl5pPr marL="2477770" algn="l" defTabSz="1238885" rtl="0" eaLnBrk="1" latinLnBrk="0" hangingPunct="1">
      <a:defRPr sz="1625" kern="1200">
        <a:solidFill>
          <a:schemeClr val="tx1"/>
        </a:solidFill>
        <a:latin typeface="微软雅黑" panose="020B0503020204020204" pitchFamily="34" charset="-122"/>
        <a:ea typeface="微软雅黑" panose="020B0503020204020204" pitchFamily="34" charset="-122"/>
        <a:cs typeface="+mn-cs"/>
      </a:defRPr>
    </a:lvl5pPr>
    <a:lvl6pPr marL="3097530" algn="l" defTabSz="1238885" rtl="0" eaLnBrk="1" latinLnBrk="0" hangingPunct="1">
      <a:defRPr sz="1625" kern="1200">
        <a:solidFill>
          <a:schemeClr val="tx1"/>
        </a:solidFill>
        <a:latin typeface="+mn-lt"/>
        <a:ea typeface="+mn-ea"/>
        <a:cs typeface="+mn-cs"/>
      </a:defRPr>
    </a:lvl6pPr>
    <a:lvl7pPr marL="3716655" algn="l" defTabSz="1238885" rtl="0" eaLnBrk="1" latinLnBrk="0" hangingPunct="1">
      <a:defRPr sz="1625" kern="1200">
        <a:solidFill>
          <a:schemeClr val="tx1"/>
        </a:solidFill>
        <a:latin typeface="+mn-lt"/>
        <a:ea typeface="+mn-ea"/>
        <a:cs typeface="+mn-cs"/>
      </a:defRPr>
    </a:lvl7pPr>
    <a:lvl8pPr marL="4335780" algn="l" defTabSz="1238885" rtl="0" eaLnBrk="1" latinLnBrk="0" hangingPunct="1">
      <a:defRPr sz="1625" kern="1200">
        <a:solidFill>
          <a:schemeClr val="tx1"/>
        </a:solidFill>
        <a:latin typeface="+mn-lt"/>
        <a:ea typeface="+mn-ea"/>
        <a:cs typeface="+mn-cs"/>
      </a:defRPr>
    </a:lvl8pPr>
    <a:lvl9pPr marL="4955540" algn="l" defTabSz="1238885" rtl="0" eaLnBrk="1" latinLnBrk="0" hangingPunct="1">
      <a:defRPr sz="162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a:t>
            </a:fld>
            <a:endParaRPr lang="zh-CN" altLang="en-US"/>
          </a:p>
        </p:txBody>
      </p:sp>
    </p:spTree>
    <p:extLst>
      <p:ext uri="{BB962C8B-B14F-4D97-AF65-F5344CB8AC3E}">
        <p14:creationId xmlns:p14="http://schemas.microsoft.com/office/powerpoint/2010/main" val="2006779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13</a:t>
            </a:fld>
            <a:endParaRPr lang="zh-CN" altLang="en-US"/>
          </a:p>
        </p:txBody>
      </p:sp>
    </p:spTree>
    <p:extLst>
      <p:ext uri="{BB962C8B-B14F-4D97-AF65-F5344CB8AC3E}">
        <p14:creationId xmlns:p14="http://schemas.microsoft.com/office/powerpoint/2010/main" val="194860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14</a:t>
            </a:fld>
            <a:endParaRPr lang="zh-CN" altLang="en-US"/>
          </a:p>
        </p:txBody>
      </p:sp>
    </p:spTree>
    <p:extLst>
      <p:ext uri="{BB962C8B-B14F-4D97-AF65-F5344CB8AC3E}">
        <p14:creationId xmlns:p14="http://schemas.microsoft.com/office/powerpoint/2010/main" val="1566573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15</a:t>
            </a:fld>
            <a:endParaRPr lang="zh-CN" altLang="en-US"/>
          </a:p>
        </p:txBody>
      </p:sp>
    </p:spTree>
    <p:extLst>
      <p:ext uri="{BB962C8B-B14F-4D97-AF65-F5344CB8AC3E}">
        <p14:creationId xmlns:p14="http://schemas.microsoft.com/office/powerpoint/2010/main" val="3418758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16</a:t>
            </a:fld>
            <a:endParaRPr lang="zh-CN" altLang="en-US"/>
          </a:p>
        </p:txBody>
      </p:sp>
    </p:spTree>
    <p:extLst>
      <p:ext uri="{BB962C8B-B14F-4D97-AF65-F5344CB8AC3E}">
        <p14:creationId xmlns:p14="http://schemas.microsoft.com/office/powerpoint/2010/main" val="3028188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17</a:t>
            </a:fld>
            <a:endParaRPr lang="zh-CN" altLang="en-US"/>
          </a:p>
        </p:txBody>
      </p:sp>
    </p:spTree>
    <p:extLst>
      <p:ext uri="{BB962C8B-B14F-4D97-AF65-F5344CB8AC3E}">
        <p14:creationId xmlns:p14="http://schemas.microsoft.com/office/powerpoint/2010/main" val="1257651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18</a:t>
            </a:fld>
            <a:endParaRPr lang="zh-CN" altLang="en-US"/>
          </a:p>
        </p:txBody>
      </p:sp>
    </p:spTree>
    <p:extLst>
      <p:ext uri="{BB962C8B-B14F-4D97-AF65-F5344CB8AC3E}">
        <p14:creationId xmlns:p14="http://schemas.microsoft.com/office/powerpoint/2010/main" val="4187829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19</a:t>
            </a:fld>
            <a:endParaRPr lang="zh-CN" altLang="en-US"/>
          </a:p>
        </p:txBody>
      </p:sp>
    </p:spTree>
    <p:extLst>
      <p:ext uri="{BB962C8B-B14F-4D97-AF65-F5344CB8AC3E}">
        <p14:creationId xmlns:p14="http://schemas.microsoft.com/office/powerpoint/2010/main" val="2091513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20</a:t>
            </a:fld>
            <a:endParaRPr lang="zh-CN" altLang="en-US"/>
          </a:p>
        </p:txBody>
      </p:sp>
    </p:spTree>
    <p:extLst>
      <p:ext uri="{BB962C8B-B14F-4D97-AF65-F5344CB8AC3E}">
        <p14:creationId xmlns:p14="http://schemas.microsoft.com/office/powerpoint/2010/main" val="1896119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21</a:t>
            </a:fld>
            <a:endParaRPr lang="zh-CN" altLang="en-US"/>
          </a:p>
        </p:txBody>
      </p:sp>
    </p:spTree>
    <p:extLst>
      <p:ext uri="{BB962C8B-B14F-4D97-AF65-F5344CB8AC3E}">
        <p14:creationId xmlns:p14="http://schemas.microsoft.com/office/powerpoint/2010/main" val="2457993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22</a:t>
            </a:fld>
            <a:endParaRPr lang="zh-CN" altLang="en-US"/>
          </a:p>
        </p:txBody>
      </p:sp>
    </p:spTree>
    <p:extLst>
      <p:ext uri="{BB962C8B-B14F-4D97-AF65-F5344CB8AC3E}">
        <p14:creationId xmlns:p14="http://schemas.microsoft.com/office/powerpoint/2010/main" val="3970091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r>
              <a:rPr lang="zh-CN" altLang="en-US" sz="1600" dirty="0">
                <a:latin typeface="微软雅黑" panose="020B0503020204020204" pitchFamily="34" charset="-122"/>
                <a:ea typeface="微软雅黑" panose="020B0503020204020204" pitchFamily="34" charset="-122"/>
              </a:rPr>
              <a:t>根据国际竹藤组织提出的“以竹代塑”倡议，结合竹子材料及竹文化为设计元素，完成单个或一个系列的文创产品、家居产品设计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如</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家居装饰、灯具类、日用器具等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5</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23</a:t>
            </a:fld>
            <a:endParaRPr lang="zh-CN" altLang="en-US"/>
          </a:p>
        </p:txBody>
      </p:sp>
    </p:spTree>
    <p:extLst>
      <p:ext uri="{BB962C8B-B14F-4D97-AF65-F5344CB8AC3E}">
        <p14:creationId xmlns:p14="http://schemas.microsoft.com/office/powerpoint/2010/main" val="772349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24</a:t>
            </a:fld>
            <a:endParaRPr lang="zh-CN" altLang="en-US"/>
          </a:p>
        </p:txBody>
      </p:sp>
    </p:spTree>
    <p:extLst>
      <p:ext uri="{BB962C8B-B14F-4D97-AF65-F5344CB8AC3E}">
        <p14:creationId xmlns:p14="http://schemas.microsoft.com/office/powerpoint/2010/main" val="379218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25</a:t>
            </a:fld>
            <a:endParaRPr lang="zh-CN" altLang="en-US"/>
          </a:p>
        </p:txBody>
      </p:sp>
    </p:spTree>
    <p:extLst>
      <p:ext uri="{BB962C8B-B14F-4D97-AF65-F5344CB8AC3E}">
        <p14:creationId xmlns:p14="http://schemas.microsoft.com/office/powerpoint/2010/main" val="1144427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26</a:t>
            </a:fld>
            <a:endParaRPr lang="zh-CN" altLang="en-US"/>
          </a:p>
        </p:txBody>
      </p:sp>
    </p:spTree>
    <p:extLst>
      <p:ext uri="{BB962C8B-B14F-4D97-AF65-F5344CB8AC3E}">
        <p14:creationId xmlns:p14="http://schemas.microsoft.com/office/powerpoint/2010/main" val="3288071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27</a:t>
            </a:fld>
            <a:endParaRPr lang="zh-CN" altLang="en-US"/>
          </a:p>
        </p:txBody>
      </p:sp>
    </p:spTree>
    <p:extLst>
      <p:ext uri="{BB962C8B-B14F-4D97-AF65-F5344CB8AC3E}">
        <p14:creationId xmlns:p14="http://schemas.microsoft.com/office/powerpoint/2010/main" val="4211063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28</a:t>
            </a:fld>
            <a:endParaRPr lang="zh-CN" altLang="en-US"/>
          </a:p>
        </p:txBody>
      </p:sp>
    </p:spTree>
    <p:extLst>
      <p:ext uri="{BB962C8B-B14F-4D97-AF65-F5344CB8AC3E}">
        <p14:creationId xmlns:p14="http://schemas.microsoft.com/office/powerpoint/2010/main" val="1607499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r>
              <a:rPr lang="zh-CN" altLang="en-US" sz="1600" dirty="0">
                <a:latin typeface="微软雅黑" panose="020B0503020204020204" pitchFamily="34" charset="-122"/>
                <a:ea typeface="微软雅黑" panose="020B0503020204020204" pitchFamily="34" charset="-122"/>
              </a:rPr>
              <a:t>根据国际竹藤组织提出的“以竹代塑”倡议，结合竹子材料及竹文化为设计元素，完成单个或一个系列的文创产品、家居产品设计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如</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家居装饰、灯具类、日用器具等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6</a:t>
            </a:fld>
            <a:endParaRPr lang="zh-CN" altLang="en-US"/>
          </a:p>
        </p:txBody>
      </p:sp>
    </p:spTree>
    <p:extLst>
      <p:ext uri="{BB962C8B-B14F-4D97-AF65-F5344CB8AC3E}">
        <p14:creationId xmlns:p14="http://schemas.microsoft.com/office/powerpoint/2010/main" val="81719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r>
              <a:rPr lang="zh-CN" altLang="en-US" sz="1600" dirty="0">
                <a:latin typeface="微软雅黑" panose="020B0503020204020204" pitchFamily="34" charset="-122"/>
                <a:ea typeface="微软雅黑" panose="020B0503020204020204" pitchFamily="34" charset="-122"/>
              </a:rPr>
              <a:t>根据国际竹藤组织提出的“以竹代塑”倡议，结合竹子材料及竹文化为设计元素，完成单个或一个系列的文创产品、家居产品设计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如</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家居装饰、灯具类、日用器具等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7</a:t>
            </a:fld>
            <a:endParaRPr lang="zh-CN" altLang="en-US"/>
          </a:p>
        </p:txBody>
      </p:sp>
    </p:spTree>
    <p:extLst>
      <p:ext uri="{BB962C8B-B14F-4D97-AF65-F5344CB8AC3E}">
        <p14:creationId xmlns:p14="http://schemas.microsoft.com/office/powerpoint/2010/main" val="52679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r>
              <a:rPr lang="zh-CN" altLang="en-US" sz="1600" dirty="0">
                <a:latin typeface="微软雅黑" panose="020B0503020204020204" pitchFamily="34" charset="-122"/>
                <a:ea typeface="微软雅黑" panose="020B0503020204020204" pitchFamily="34" charset="-122"/>
              </a:rPr>
              <a:t>根据国际竹藤组织提出的“以竹代塑”倡议，结合竹子材料及竹文化为设计元素，完成单个或一个系列的文创产品、家居产品设计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如</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家居装饰、灯具类、日用器具等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8</a:t>
            </a:fld>
            <a:endParaRPr lang="zh-CN" altLang="en-US"/>
          </a:p>
        </p:txBody>
      </p:sp>
    </p:spTree>
    <p:extLst>
      <p:ext uri="{BB962C8B-B14F-4D97-AF65-F5344CB8AC3E}">
        <p14:creationId xmlns:p14="http://schemas.microsoft.com/office/powerpoint/2010/main" val="1649071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r>
              <a:rPr lang="zh-CN" altLang="en-US" sz="1600" dirty="0">
                <a:latin typeface="微软雅黑" panose="020B0503020204020204" pitchFamily="34" charset="-122"/>
                <a:ea typeface="微软雅黑" panose="020B0503020204020204" pitchFamily="34" charset="-122"/>
              </a:rPr>
              <a:t>根据国际竹藤组织提出的“以竹代塑”倡议，结合竹子材料及竹文化为设计元素，完成单个或一个系列的文创产品、家居产品设计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如</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家居装饰、灯具类、日用器具等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9</a:t>
            </a:fld>
            <a:endParaRPr lang="zh-CN" altLang="en-US"/>
          </a:p>
        </p:txBody>
      </p:sp>
    </p:spTree>
    <p:extLst>
      <p:ext uri="{BB962C8B-B14F-4D97-AF65-F5344CB8AC3E}">
        <p14:creationId xmlns:p14="http://schemas.microsoft.com/office/powerpoint/2010/main" val="1124998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250000"/>
              </a:lnSpc>
              <a:buFont typeface="+mj-lt"/>
              <a:buNone/>
            </a:pPr>
            <a:r>
              <a:rPr lang="zh-CN" altLang="en-US" sz="1600" dirty="0">
                <a:latin typeface="微软雅黑" panose="020B0503020204020204" pitchFamily="34" charset="-122"/>
                <a:ea typeface="微软雅黑" panose="020B0503020204020204" pitchFamily="34" charset="-122"/>
              </a:rPr>
              <a:t>根据国际竹藤组织提出的“以竹代塑”倡议，结合竹子材料及竹文化为设计元素，完成单个或一个系列的文创产品、家居产品设计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如</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家居装饰、灯具类、日用器具等</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B45B6DAD-65C5-4849-996B-04979EB4B7A5}" type="slidenum">
              <a:rPr lang="zh-CN" altLang="en-US" smtClean="0"/>
              <a:t>10</a:t>
            </a:fld>
            <a:endParaRPr lang="zh-CN" altLang="en-US"/>
          </a:p>
        </p:txBody>
      </p:sp>
    </p:spTree>
    <p:extLst>
      <p:ext uri="{BB962C8B-B14F-4D97-AF65-F5344CB8AC3E}">
        <p14:creationId xmlns:p14="http://schemas.microsoft.com/office/powerpoint/2010/main" val="510770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45B6DAD-65C5-4849-996B-04979EB4B7A5}" type="slidenum">
              <a:rPr lang="zh-CN" altLang="en-US" smtClean="0"/>
              <a:t>12</a:t>
            </a:fld>
            <a:endParaRPr lang="zh-CN" altLang="en-US"/>
          </a:p>
        </p:txBody>
      </p:sp>
    </p:spTree>
    <p:extLst>
      <p:ext uri="{BB962C8B-B14F-4D97-AF65-F5344CB8AC3E}">
        <p14:creationId xmlns:p14="http://schemas.microsoft.com/office/powerpoint/2010/main" val="3224625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713" y="1749425"/>
            <a:ext cx="11339512" cy="3722688"/>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890713" y="5614988"/>
            <a:ext cx="11339512" cy="25828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2025/3/7</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6427788" y="1539875"/>
            <a:ext cx="7653337" cy="75977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2025/3/7</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41400" y="712788"/>
            <a:ext cx="4876800" cy="24955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6427788" y="1539875"/>
            <a:ext cx="7653337" cy="7597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041400" y="3208338"/>
            <a:ext cx="4876800" cy="59420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2025/3/7</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039813" y="2846388"/>
            <a:ext cx="13039725" cy="678338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2025/3/7</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0400" y="569913"/>
            <a:ext cx="3259138" cy="90598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039813" y="569913"/>
            <a:ext cx="9628187" cy="9059862"/>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2025/3/7</a:t>
            </a:fld>
            <a:endParaRPr lang="zh-CN" altLang="en-US"/>
          </a:p>
        </p:txBody>
      </p:sp>
      <p:sp>
        <p:nvSpPr>
          <p:cNvPr id="5" name="页脚占位符 4"/>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a:xfrm>
            <a:off x="5165778" y="9909433"/>
            <a:ext cx="4787794" cy="569223"/>
          </a:xfrm>
          <a:prstGeom prst="rect">
            <a:avLst/>
          </a:prstGeom>
        </p:spPr>
        <p:txBody>
          <a:bodyPr/>
          <a:lstStyle/>
          <a:p>
            <a:r>
              <a:rPr kumimoji="1" lang="zh-CN" altLang="en-US"/>
              <a:t>请在插入菜单</a:t>
            </a:r>
            <a:r>
              <a:rPr kumimoji="1" lang="en-US" altLang="zh-CN"/>
              <a:t>—</a:t>
            </a:r>
            <a:r>
              <a:rPr kumimoji="1" lang="zh-CN" altLang="en-US"/>
              <a:t>页眉和页脚中修改此文本</a:t>
            </a:r>
            <a:endParaRPr kumimoji="1" lang="zh-CN" altLang="en-US" dirty="0"/>
          </a:p>
        </p:txBody>
      </p:sp>
      <p:sp>
        <p:nvSpPr>
          <p:cNvPr id="6" name="幻灯片编号占位符 5"/>
          <p:cNvSpPr>
            <a:spLocks noGrp="1"/>
          </p:cNvSpPr>
          <p:nvPr>
            <p:ph type="sldNum" sz="quarter" idx="12"/>
          </p:nvPr>
        </p:nvSpPr>
        <p:spPr>
          <a:xfrm>
            <a:off x="10835534" y="9909433"/>
            <a:ext cx="3527848" cy="569223"/>
          </a:xfrm>
          <a:prstGeom prst="rect">
            <a:avLst/>
          </a:prstGeom>
        </p:spPr>
        <p:txBody>
          <a:bodyPr/>
          <a:lstStyle/>
          <a:p>
            <a:fld id="{0D0FB60E-C248-EF4E-AF99-1EE58A2084CA}" type="slidenum">
              <a:rPr kumimoji="1" lang="zh-CN" altLang="en-US" smtClean="0"/>
              <a:t>‹#›</a:t>
            </a:fld>
            <a:endParaRPr kumimoji="1" lang="zh-CN" altLang="en-US" dirty="0"/>
          </a:p>
        </p:txBody>
      </p:sp>
      <p:sp>
        <p:nvSpPr>
          <p:cNvPr id="3" name="矩形 2"/>
          <p:cNvSpPr/>
          <p:nvPr userDrawn="1"/>
        </p:nvSpPr>
        <p:spPr>
          <a:xfrm>
            <a:off x="0" y="6692857"/>
            <a:ext cx="15119350" cy="39986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sz="2975"/>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游泳, 桌子, 食物, 女孩&#10;&#10;AI 生成的内容可能不正确。">
            <a:extLst>
              <a:ext uri="{FF2B5EF4-FFF2-40B4-BE49-F238E27FC236}">
                <a16:creationId xmlns:a16="http://schemas.microsoft.com/office/drawing/2014/main" id="{FE1DFDF8-45C2-4246-476A-964E3756B53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Lst>
          </a:blip>
          <a:srcRect l="15" t="10265" r="32786" b="80088"/>
          <a:stretch/>
        </p:blipFill>
        <p:spPr>
          <a:xfrm>
            <a:off x="0" y="0"/>
            <a:ext cx="15119350" cy="1238864"/>
          </a:xfrm>
          <a:prstGeom prst="rect">
            <a:avLst/>
          </a:prstGeom>
        </p:spPr>
      </p:pic>
      <p:grpSp>
        <p:nvGrpSpPr>
          <p:cNvPr id="19" name="组合 18">
            <a:extLst>
              <a:ext uri="{FF2B5EF4-FFF2-40B4-BE49-F238E27FC236}">
                <a16:creationId xmlns:a16="http://schemas.microsoft.com/office/drawing/2014/main" id="{5F59B747-8E91-49BD-91BB-7677A24CB715}"/>
              </a:ext>
            </a:extLst>
          </p:cNvPr>
          <p:cNvGrpSpPr/>
          <p:nvPr userDrawn="1"/>
        </p:nvGrpSpPr>
        <p:grpSpPr>
          <a:xfrm>
            <a:off x="5614481" y="286638"/>
            <a:ext cx="11427650" cy="802123"/>
            <a:chOff x="5614481" y="286638"/>
            <a:chExt cx="11427650" cy="802123"/>
          </a:xfrm>
        </p:grpSpPr>
        <p:sp>
          <p:nvSpPr>
            <p:cNvPr id="20" name="文本框 19">
              <a:extLst>
                <a:ext uri="{FF2B5EF4-FFF2-40B4-BE49-F238E27FC236}">
                  <a16:creationId xmlns:a16="http://schemas.microsoft.com/office/drawing/2014/main" id="{76F308DD-8A04-4813-9656-D0371C8007A5}"/>
                </a:ext>
              </a:extLst>
            </p:cNvPr>
            <p:cNvSpPr txBox="1"/>
            <p:nvPr userDrawn="1"/>
          </p:nvSpPr>
          <p:spPr>
            <a:xfrm>
              <a:off x="6838953" y="289580"/>
              <a:ext cx="970275" cy="789127"/>
            </a:xfrm>
            <a:prstGeom prst="rect">
              <a:avLst/>
            </a:prstGeom>
          </p:spPr>
          <p:txBody>
            <a:bodyPr wrap="square">
              <a:spAutoFit/>
            </a:bodyPr>
            <a:lstStyle>
              <a:defPPr>
                <a:defRPr lang="en-US"/>
              </a:defPPr>
              <a:lvl1pPr>
                <a:lnSpc>
                  <a:spcPct val="200000"/>
                </a:lnSpc>
                <a:defRPr sz="1350" kern="100">
                  <a:ea typeface="仿宋" panose="02010609060101010101" pitchFamily="49" charset="-122"/>
                  <a:cs typeface="Times New Roman" panose="02020603050405020304" pitchFamily="18" charset="0"/>
                </a:defRPr>
              </a:lvl1pPr>
            </a:lstStyle>
            <a:p>
              <a:pPr algn="dist">
                <a:lnSpc>
                  <a:spcPct val="130000"/>
                </a:lnSpc>
              </a:pPr>
              <a:r>
                <a:rPr lang="en-US" altLang="zh-CN" sz="1200" dirty="0">
                  <a:ln>
                    <a:solidFill>
                      <a:schemeClr val="tx1"/>
                    </a:solidFill>
                  </a:ln>
                  <a:solidFill>
                    <a:srgbClr val="200D21"/>
                  </a:solidFill>
                  <a:latin typeface="微软雅黑" pitchFamily="34" charset="-122"/>
                  <a:ea typeface="微软雅黑" pitchFamily="34" charset="-122"/>
                </a:rPr>
                <a:t>2025 </a:t>
              </a:r>
            </a:p>
            <a:p>
              <a:pPr algn="dist">
                <a:lnSpc>
                  <a:spcPct val="130000"/>
                </a:lnSpc>
              </a:pPr>
              <a:r>
                <a:rPr lang="en-US" altLang="zh-CN" sz="1200" dirty="0">
                  <a:ln>
                    <a:solidFill>
                      <a:schemeClr val="tx1"/>
                    </a:solidFill>
                  </a:ln>
                  <a:solidFill>
                    <a:srgbClr val="200D21"/>
                  </a:solidFill>
                  <a:latin typeface="微软雅黑" pitchFamily="34" charset="-122"/>
                  <a:ea typeface="微软雅黑" pitchFamily="34" charset="-122"/>
                </a:rPr>
                <a:t>ISFS </a:t>
              </a:r>
            </a:p>
            <a:p>
              <a:pPr algn="dist">
                <a:lnSpc>
                  <a:spcPct val="130000"/>
                </a:lnSpc>
              </a:pPr>
              <a:r>
                <a:rPr lang="en-US" altLang="zh-CN" sz="1200" dirty="0">
                  <a:ln>
                    <a:solidFill>
                      <a:schemeClr val="tx1"/>
                    </a:solidFill>
                  </a:ln>
                  <a:solidFill>
                    <a:srgbClr val="200D21"/>
                  </a:solidFill>
                  <a:latin typeface="微软雅黑" pitchFamily="34" charset="-122"/>
                  <a:ea typeface="微软雅黑" pitchFamily="34" charset="-122"/>
                </a:rPr>
                <a:t>AWARD</a:t>
              </a:r>
            </a:p>
          </p:txBody>
        </p:sp>
        <p:pic>
          <p:nvPicPr>
            <p:cNvPr id="21" name="图片 20">
              <a:extLst>
                <a:ext uri="{FF2B5EF4-FFF2-40B4-BE49-F238E27FC236}">
                  <a16:creationId xmlns:a16="http://schemas.microsoft.com/office/drawing/2014/main" id="{E3C5A532-3796-4D01-8C1B-6F101A06E1F3}"/>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6536760" y="286638"/>
              <a:ext cx="273819" cy="802123"/>
            </a:xfrm>
            <a:prstGeom prst="rect">
              <a:avLst/>
            </a:prstGeom>
          </p:spPr>
        </p:pic>
        <p:sp>
          <p:nvSpPr>
            <p:cNvPr id="22" name="文本框 21">
              <a:extLst>
                <a:ext uri="{FF2B5EF4-FFF2-40B4-BE49-F238E27FC236}">
                  <a16:creationId xmlns:a16="http://schemas.microsoft.com/office/drawing/2014/main" id="{1717EF42-459A-4654-B991-B883819A1A78}"/>
                </a:ext>
              </a:extLst>
            </p:cNvPr>
            <p:cNvSpPr txBox="1"/>
            <p:nvPr userDrawn="1"/>
          </p:nvSpPr>
          <p:spPr>
            <a:xfrm>
              <a:off x="7783830" y="357020"/>
              <a:ext cx="7196867" cy="338554"/>
            </a:xfrm>
            <a:prstGeom prst="rect">
              <a:avLst/>
            </a:prstGeom>
            <a:noFill/>
          </p:spPr>
          <p:txBody>
            <a:bodyPr wrap="square">
              <a:spAutoFit/>
            </a:bodyPr>
            <a:lstStyle/>
            <a:p>
              <a:pPr algn="l"/>
              <a:r>
                <a:rPr lang="zh-CN" altLang="en-US" sz="1600" spc="300" dirty="0">
                  <a:ln>
                    <a:solidFill>
                      <a:schemeClr val="tx1"/>
                    </a:solidFill>
                  </a:ln>
                  <a:solidFill>
                    <a:srgbClr val="200D21"/>
                  </a:solidFill>
                  <a:latin typeface="微软雅黑" pitchFamily="34" charset="-122"/>
                  <a:ea typeface="微软雅黑" pitchFamily="34" charset="-122"/>
                </a:rPr>
                <a:t>安吉</a:t>
              </a:r>
              <a:r>
                <a:rPr lang="en-US" altLang="zh-CN" sz="1600" spc="300" dirty="0">
                  <a:ln>
                    <a:solidFill>
                      <a:schemeClr val="tx1"/>
                    </a:solidFill>
                  </a:ln>
                  <a:solidFill>
                    <a:srgbClr val="200D21"/>
                  </a:solidFill>
                  <a:latin typeface="微软雅黑" pitchFamily="34" charset="-122"/>
                  <a:ea typeface="微软雅黑" pitchFamily="34" charset="-122"/>
                </a:rPr>
                <a:t>∙</a:t>
              </a:r>
              <a:r>
                <a:rPr lang="zh-CN" altLang="en-US" sz="1600" spc="300" dirty="0">
                  <a:ln>
                    <a:solidFill>
                      <a:schemeClr val="tx1"/>
                    </a:solidFill>
                  </a:ln>
                  <a:solidFill>
                    <a:srgbClr val="200D21"/>
                  </a:solidFill>
                  <a:latin typeface="微软雅黑" pitchFamily="34" charset="-122"/>
                  <a:ea typeface="微软雅黑" pitchFamily="34" charset="-122"/>
                </a:rPr>
                <a:t>余村 </a:t>
              </a:r>
              <a:r>
                <a:rPr lang="en-US" altLang="zh-CN" sz="1600" spc="300" dirty="0">
                  <a:ln>
                    <a:solidFill>
                      <a:schemeClr val="tx1"/>
                    </a:solidFill>
                  </a:ln>
                  <a:solidFill>
                    <a:srgbClr val="200D21"/>
                  </a:solidFill>
                  <a:latin typeface="微软雅黑" pitchFamily="34" charset="-122"/>
                  <a:ea typeface="微软雅黑" pitchFamily="34" charset="-122"/>
                </a:rPr>
                <a:t>2025 ISFS Award</a:t>
              </a:r>
              <a:r>
                <a:rPr lang="zh-CN" altLang="en-US" sz="1600" spc="300" dirty="0">
                  <a:solidFill>
                    <a:srgbClr val="200D21"/>
                  </a:solidFill>
                  <a:latin typeface="微软雅黑" pitchFamily="34" charset="-122"/>
                  <a:ea typeface="微软雅黑" pitchFamily="34" charset="-122"/>
                </a:rPr>
                <a:t>第三届国际民俗礼品时尚创新大赛</a:t>
              </a:r>
              <a:endParaRPr lang="en-US" altLang="zh-CN" sz="1600" spc="300" dirty="0">
                <a:solidFill>
                  <a:srgbClr val="200D21"/>
                </a:solidFill>
                <a:latin typeface="微软雅黑" pitchFamily="34" charset="-122"/>
                <a:ea typeface="微软雅黑" pitchFamily="34" charset="-122"/>
              </a:endParaRPr>
            </a:p>
          </p:txBody>
        </p:sp>
        <p:sp>
          <p:nvSpPr>
            <p:cNvPr id="23" name="文本框 22">
              <a:extLst>
                <a:ext uri="{FF2B5EF4-FFF2-40B4-BE49-F238E27FC236}">
                  <a16:creationId xmlns:a16="http://schemas.microsoft.com/office/drawing/2014/main" id="{FB213175-F50C-4F24-98EA-B36F82AC8AE9}"/>
                </a:ext>
              </a:extLst>
            </p:cNvPr>
            <p:cNvSpPr txBox="1"/>
            <p:nvPr userDrawn="1"/>
          </p:nvSpPr>
          <p:spPr>
            <a:xfrm>
              <a:off x="5614481" y="712131"/>
              <a:ext cx="11427650" cy="320088"/>
            </a:xfrm>
            <a:prstGeom prst="rect">
              <a:avLst/>
            </a:prstGeom>
            <a:noFill/>
          </p:spPr>
          <p:txBody>
            <a:bodyPr wrap="square">
              <a:spAutoFit/>
            </a:bodyPr>
            <a:lstStyle/>
            <a:p>
              <a:pPr algn="ctr"/>
              <a:r>
                <a:rPr lang="en" altLang="zh-CN" sz="1500" b="0" dirty="0">
                  <a:solidFill>
                    <a:srgbClr val="200D21"/>
                  </a:solidFill>
                  <a:latin typeface="Microsoft YaHei" panose="020B0503020204020204" pitchFamily="34" charset="-122"/>
                  <a:ea typeface="Microsoft YaHei" panose="020B0503020204020204" pitchFamily="34" charset="-122"/>
                </a:rPr>
                <a:t>2025 </a:t>
              </a:r>
              <a:r>
                <a:rPr lang="en-US" altLang="zh-CN" sz="1500" b="0" dirty="0">
                  <a:solidFill>
                    <a:srgbClr val="200D21"/>
                  </a:solidFill>
                  <a:latin typeface="Microsoft YaHei" panose="020B0503020204020204" pitchFamily="34" charset="-122"/>
                  <a:ea typeface="Microsoft YaHei" panose="020B0503020204020204" pitchFamily="34" charset="-122"/>
                </a:rPr>
                <a:t>ISFS Award</a:t>
              </a:r>
              <a:r>
                <a:rPr lang="en" altLang="zh-CN" sz="1500" b="0" dirty="0">
                  <a:solidFill>
                    <a:srgbClr val="200D21"/>
                  </a:solidFill>
                  <a:latin typeface="Microsoft YaHei" panose="020B0503020204020204" pitchFamily="34" charset="-122"/>
                  <a:ea typeface="Microsoft YaHei" panose="020B0503020204020204" pitchFamily="34" charset="-122"/>
                </a:rPr>
                <a:t> </a:t>
              </a:r>
              <a:r>
                <a:rPr lang="en" altLang="zh-CN" sz="1500" b="1" dirty="0">
                  <a:solidFill>
                    <a:srgbClr val="200D21"/>
                  </a:solidFill>
                  <a:latin typeface="Microsoft YaHei" panose="020B0503020204020204" pitchFamily="34" charset="-122"/>
                  <a:ea typeface="Microsoft YaHei" panose="020B0503020204020204" pitchFamily="34" charset="-122"/>
                </a:rPr>
                <a:t>∙ </a:t>
              </a:r>
              <a:r>
                <a:rPr lang="en" altLang="zh-CN" sz="1500" dirty="0">
                  <a:solidFill>
                    <a:srgbClr val="200D21"/>
                  </a:solidFill>
                  <a:latin typeface="Microsoft YaHei" panose="020B0503020204020204" pitchFamily="34" charset="-122"/>
                  <a:ea typeface="Microsoft YaHei" panose="020B0503020204020204" pitchFamily="34" charset="-122"/>
                </a:rPr>
                <a:t>The 3</a:t>
              </a:r>
              <a:r>
                <a:rPr lang="en" altLang="zh-CN" sz="1500" baseline="30000" dirty="0">
                  <a:solidFill>
                    <a:srgbClr val="200D21"/>
                  </a:solidFill>
                  <a:latin typeface="Microsoft YaHei" panose="020B0503020204020204" pitchFamily="34" charset="-122"/>
                  <a:ea typeface="Microsoft YaHei" panose="020B0503020204020204" pitchFamily="34" charset="-122"/>
                </a:rPr>
                <a:t>rd</a:t>
              </a:r>
              <a:r>
                <a:rPr lang="en" altLang="zh-CN" sz="1500" dirty="0">
                  <a:solidFill>
                    <a:srgbClr val="200D21"/>
                  </a:solidFill>
                  <a:latin typeface="Microsoft YaHei" panose="020B0503020204020204" pitchFamily="34" charset="-122"/>
                  <a:ea typeface="Microsoft YaHei" panose="020B0503020204020204" pitchFamily="34" charset="-122"/>
                </a:rPr>
                <a:t> International Folk Gifts Innovative Design Contest</a:t>
              </a:r>
              <a:endParaRPr lang="zh-CN" altLang="en-US" sz="1500" dirty="0">
                <a:latin typeface="Microsoft YaHei" panose="020B0503020204020204" pitchFamily="34" charset="-122"/>
                <a:ea typeface="Microsoft YaHei" panose="020B0503020204020204" pitchFamily="34" charset="-122"/>
              </a:endParaRPr>
            </a:p>
          </p:txBody>
        </p:sp>
      </p:gr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descr="图片包含 游泳, 桌子, 食物, 女孩&#10;&#10;AI 生成的内容可能不正确。">
            <a:extLst>
              <a:ext uri="{FF2B5EF4-FFF2-40B4-BE49-F238E27FC236}">
                <a16:creationId xmlns:a16="http://schemas.microsoft.com/office/drawing/2014/main" id="{FE1DFDF8-45C2-4246-476A-964E3756B53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Lst>
          </a:blip>
          <a:srcRect l="15" t="10265" r="32786" b="80088"/>
          <a:stretch/>
        </p:blipFill>
        <p:spPr>
          <a:xfrm>
            <a:off x="0" y="0"/>
            <a:ext cx="15119350" cy="1238864"/>
          </a:xfrm>
          <a:prstGeom prst="rect">
            <a:avLst/>
          </a:prstGeom>
        </p:spPr>
      </p:pic>
      <p:grpSp>
        <p:nvGrpSpPr>
          <p:cNvPr id="8" name="组合 7">
            <a:extLst>
              <a:ext uri="{FF2B5EF4-FFF2-40B4-BE49-F238E27FC236}">
                <a16:creationId xmlns:a16="http://schemas.microsoft.com/office/drawing/2014/main" id="{CD1A4754-071C-41D5-BAA4-3DBDDC672DB3}"/>
              </a:ext>
            </a:extLst>
          </p:cNvPr>
          <p:cNvGrpSpPr/>
          <p:nvPr userDrawn="1"/>
        </p:nvGrpSpPr>
        <p:grpSpPr>
          <a:xfrm>
            <a:off x="5614481" y="357020"/>
            <a:ext cx="11427650" cy="675199"/>
            <a:chOff x="5614481" y="357020"/>
            <a:chExt cx="11427650" cy="675199"/>
          </a:xfrm>
        </p:grpSpPr>
        <p:grpSp>
          <p:nvGrpSpPr>
            <p:cNvPr id="9" name="组合 8">
              <a:extLst>
                <a:ext uri="{FF2B5EF4-FFF2-40B4-BE49-F238E27FC236}">
                  <a16:creationId xmlns:a16="http://schemas.microsoft.com/office/drawing/2014/main" id="{4034EFF1-E1FD-4BCE-90B7-771C265EA25A}"/>
                </a:ext>
              </a:extLst>
            </p:cNvPr>
            <p:cNvGrpSpPr/>
            <p:nvPr userDrawn="1"/>
          </p:nvGrpSpPr>
          <p:grpSpPr>
            <a:xfrm>
              <a:off x="5614481" y="357020"/>
              <a:ext cx="11427650" cy="675199"/>
              <a:chOff x="3419921" y="456548"/>
              <a:chExt cx="11427650" cy="675199"/>
            </a:xfrm>
          </p:grpSpPr>
          <p:sp>
            <p:nvSpPr>
              <p:cNvPr id="14" name="文本框 13">
                <a:extLst>
                  <a:ext uri="{FF2B5EF4-FFF2-40B4-BE49-F238E27FC236}">
                    <a16:creationId xmlns:a16="http://schemas.microsoft.com/office/drawing/2014/main" id="{78B9102D-F65C-499E-81BA-4F2246EDD67D}"/>
                  </a:ext>
                </a:extLst>
              </p:cNvPr>
              <p:cNvSpPr txBox="1"/>
              <p:nvPr userDrawn="1"/>
            </p:nvSpPr>
            <p:spPr>
              <a:xfrm>
                <a:off x="5589270" y="456548"/>
                <a:ext cx="7196867" cy="338554"/>
              </a:xfrm>
              <a:prstGeom prst="rect">
                <a:avLst/>
              </a:prstGeom>
              <a:noFill/>
            </p:spPr>
            <p:txBody>
              <a:bodyPr wrap="square">
                <a:spAutoFit/>
              </a:bodyPr>
              <a:lstStyle/>
              <a:p>
                <a:pPr algn="l"/>
                <a:r>
                  <a:rPr lang="zh-CN" altLang="en-US" sz="1600" spc="300" dirty="0">
                    <a:ln>
                      <a:solidFill>
                        <a:schemeClr val="tx1"/>
                      </a:solidFill>
                    </a:ln>
                    <a:solidFill>
                      <a:srgbClr val="200D21"/>
                    </a:solidFill>
                    <a:latin typeface="微软雅黑" pitchFamily="34" charset="-122"/>
                    <a:ea typeface="微软雅黑" pitchFamily="34" charset="-122"/>
                  </a:rPr>
                  <a:t>安吉</a:t>
                </a:r>
                <a:r>
                  <a:rPr lang="en-US" altLang="zh-CN" sz="1600" spc="300" dirty="0">
                    <a:ln>
                      <a:solidFill>
                        <a:schemeClr val="tx1"/>
                      </a:solidFill>
                    </a:ln>
                    <a:solidFill>
                      <a:srgbClr val="200D21"/>
                    </a:solidFill>
                    <a:latin typeface="微软雅黑" pitchFamily="34" charset="-122"/>
                    <a:ea typeface="微软雅黑" pitchFamily="34" charset="-122"/>
                  </a:rPr>
                  <a:t>∙</a:t>
                </a:r>
                <a:r>
                  <a:rPr lang="zh-CN" altLang="en-US" sz="1600" spc="300" dirty="0">
                    <a:ln>
                      <a:solidFill>
                        <a:schemeClr val="tx1"/>
                      </a:solidFill>
                    </a:ln>
                    <a:solidFill>
                      <a:srgbClr val="200D21"/>
                    </a:solidFill>
                    <a:latin typeface="微软雅黑" pitchFamily="34" charset="-122"/>
                    <a:ea typeface="微软雅黑" pitchFamily="34" charset="-122"/>
                  </a:rPr>
                  <a:t>余村 </a:t>
                </a:r>
                <a:r>
                  <a:rPr lang="en-US" altLang="zh-CN" sz="1600" spc="300" dirty="0">
                    <a:ln>
                      <a:solidFill>
                        <a:schemeClr val="tx1"/>
                      </a:solidFill>
                    </a:ln>
                    <a:solidFill>
                      <a:srgbClr val="200D21"/>
                    </a:solidFill>
                    <a:latin typeface="微软雅黑" pitchFamily="34" charset="-122"/>
                    <a:ea typeface="微软雅黑" pitchFamily="34" charset="-122"/>
                  </a:rPr>
                  <a:t>2025 ISFS Award</a:t>
                </a:r>
                <a:r>
                  <a:rPr lang="zh-CN" altLang="en-US" sz="1600" spc="300" dirty="0">
                    <a:solidFill>
                      <a:srgbClr val="200D21"/>
                    </a:solidFill>
                    <a:latin typeface="微软雅黑" pitchFamily="34" charset="-122"/>
                    <a:ea typeface="微软雅黑" pitchFamily="34" charset="-122"/>
                  </a:rPr>
                  <a:t>第三届国际民俗礼品时尚创新大赛</a:t>
                </a:r>
                <a:endParaRPr lang="en-US" altLang="zh-CN" sz="1600" spc="300" dirty="0">
                  <a:solidFill>
                    <a:srgbClr val="200D21"/>
                  </a:solidFill>
                  <a:latin typeface="微软雅黑" pitchFamily="34" charset="-122"/>
                  <a:ea typeface="微软雅黑" pitchFamily="34" charset="-122"/>
                </a:endParaRPr>
              </a:p>
            </p:txBody>
          </p:sp>
          <p:sp>
            <p:nvSpPr>
              <p:cNvPr id="16" name="文本框 15">
                <a:extLst>
                  <a:ext uri="{FF2B5EF4-FFF2-40B4-BE49-F238E27FC236}">
                    <a16:creationId xmlns:a16="http://schemas.microsoft.com/office/drawing/2014/main" id="{7C03D315-B224-4E22-8E30-23E41BCBED66}"/>
                  </a:ext>
                </a:extLst>
              </p:cNvPr>
              <p:cNvSpPr txBox="1"/>
              <p:nvPr userDrawn="1"/>
            </p:nvSpPr>
            <p:spPr>
              <a:xfrm>
                <a:off x="3419921" y="811659"/>
                <a:ext cx="11427650" cy="320088"/>
              </a:xfrm>
              <a:prstGeom prst="rect">
                <a:avLst/>
              </a:prstGeom>
              <a:noFill/>
            </p:spPr>
            <p:txBody>
              <a:bodyPr wrap="square">
                <a:spAutoFit/>
              </a:bodyPr>
              <a:lstStyle/>
              <a:p>
                <a:pPr algn="ctr"/>
                <a:r>
                  <a:rPr lang="en" altLang="zh-CN" sz="1500" b="0" dirty="0">
                    <a:solidFill>
                      <a:srgbClr val="200D21"/>
                    </a:solidFill>
                    <a:latin typeface="Microsoft YaHei" panose="020B0503020204020204" pitchFamily="34" charset="-122"/>
                    <a:ea typeface="Microsoft YaHei" panose="020B0503020204020204" pitchFamily="34" charset="-122"/>
                  </a:rPr>
                  <a:t>2025 </a:t>
                </a:r>
                <a:r>
                  <a:rPr lang="en-US" altLang="zh-CN" sz="1500" b="0" dirty="0">
                    <a:solidFill>
                      <a:srgbClr val="200D21"/>
                    </a:solidFill>
                    <a:latin typeface="Microsoft YaHei" panose="020B0503020204020204" pitchFamily="34" charset="-122"/>
                    <a:ea typeface="Microsoft YaHei" panose="020B0503020204020204" pitchFamily="34" charset="-122"/>
                  </a:rPr>
                  <a:t>ISFS Award</a:t>
                </a:r>
                <a:r>
                  <a:rPr lang="en" altLang="zh-CN" sz="1500" b="0" dirty="0">
                    <a:solidFill>
                      <a:srgbClr val="200D21"/>
                    </a:solidFill>
                    <a:latin typeface="Microsoft YaHei" panose="020B0503020204020204" pitchFamily="34" charset="-122"/>
                    <a:ea typeface="Microsoft YaHei" panose="020B0503020204020204" pitchFamily="34" charset="-122"/>
                  </a:rPr>
                  <a:t> </a:t>
                </a:r>
                <a:r>
                  <a:rPr lang="en" altLang="zh-CN" sz="1500" b="1" dirty="0">
                    <a:solidFill>
                      <a:srgbClr val="200D21"/>
                    </a:solidFill>
                    <a:latin typeface="Microsoft YaHei" panose="020B0503020204020204" pitchFamily="34" charset="-122"/>
                    <a:ea typeface="Microsoft YaHei" panose="020B0503020204020204" pitchFamily="34" charset="-122"/>
                  </a:rPr>
                  <a:t>∙ </a:t>
                </a:r>
                <a:r>
                  <a:rPr lang="en" altLang="zh-CN" sz="1500" dirty="0">
                    <a:solidFill>
                      <a:srgbClr val="200D21"/>
                    </a:solidFill>
                    <a:latin typeface="Microsoft YaHei" panose="020B0503020204020204" pitchFamily="34" charset="-122"/>
                    <a:ea typeface="Microsoft YaHei" panose="020B0503020204020204" pitchFamily="34" charset="-122"/>
                  </a:rPr>
                  <a:t>The 3</a:t>
                </a:r>
                <a:r>
                  <a:rPr lang="en" altLang="zh-CN" sz="1500" baseline="30000" dirty="0">
                    <a:solidFill>
                      <a:srgbClr val="200D21"/>
                    </a:solidFill>
                    <a:latin typeface="Microsoft YaHei" panose="020B0503020204020204" pitchFamily="34" charset="-122"/>
                    <a:ea typeface="Microsoft YaHei" panose="020B0503020204020204" pitchFamily="34" charset="-122"/>
                  </a:rPr>
                  <a:t>rd</a:t>
                </a:r>
                <a:r>
                  <a:rPr lang="en" altLang="zh-CN" sz="1500" dirty="0">
                    <a:solidFill>
                      <a:srgbClr val="200D21"/>
                    </a:solidFill>
                    <a:latin typeface="Microsoft YaHei" panose="020B0503020204020204" pitchFamily="34" charset="-122"/>
                    <a:ea typeface="Microsoft YaHei" panose="020B0503020204020204" pitchFamily="34" charset="-122"/>
                  </a:rPr>
                  <a:t> International Folk Gifts Innovative Design Contest</a:t>
                </a:r>
                <a:endParaRPr lang="zh-CN" altLang="en-US" sz="1500" dirty="0">
                  <a:latin typeface="Microsoft YaHei" panose="020B0503020204020204" pitchFamily="34" charset="-122"/>
                  <a:ea typeface="Microsoft YaHei" panose="020B0503020204020204" pitchFamily="34" charset="-122"/>
                </a:endParaRPr>
              </a:p>
            </p:txBody>
          </p:sp>
        </p:grpSp>
        <p:pic>
          <p:nvPicPr>
            <p:cNvPr id="10" name="图片 9">
              <a:extLst>
                <a:ext uri="{FF2B5EF4-FFF2-40B4-BE49-F238E27FC236}">
                  <a16:creationId xmlns:a16="http://schemas.microsoft.com/office/drawing/2014/main" id="{57AEB9CD-9F14-461C-9892-89DCE8653DF5}"/>
                </a:ext>
              </a:extLst>
            </p:cNvPr>
            <p:cNvPicPr>
              <a:picLocks noChangeAspect="1"/>
            </p:cNvPicPr>
            <p:nvPr userDrawn="1"/>
          </p:nvPicPr>
          <p:blipFill rotWithShape="1">
            <a:blip r:embed="rId4"/>
            <a:srcRect r="70782"/>
            <a:stretch/>
          </p:blipFill>
          <p:spPr>
            <a:xfrm>
              <a:off x="6625608" y="409748"/>
              <a:ext cx="1158222" cy="621092"/>
            </a:xfrm>
            <a:prstGeom prst="rect">
              <a:avLst/>
            </a:prstGeom>
          </p:spPr>
        </p:pic>
      </p:grpSp>
    </p:spTree>
    <p:extLst>
      <p:ext uri="{BB962C8B-B14F-4D97-AF65-F5344CB8AC3E}">
        <p14:creationId xmlns:p14="http://schemas.microsoft.com/office/powerpoint/2010/main" val="84013310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游泳, 桌子, 食物, 女孩&#10;&#10;AI 生成的内容可能不正确。">
            <a:extLst>
              <a:ext uri="{FF2B5EF4-FFF2-40B4-BE49-F238E27FC236}">
                <a16:creationId xmlns:a16="http://schemas.microsoft.com/office/drawing/2014/main" id="{D8539942-443F-C63E-42C9-2243AF985938}"/>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Lst>
          </a:blip>
          <a:srcRect l="15" t="10264" r="32786" b="70628"/>
          <a:stretch/>
        </p:blipFill>
        <p:spPr>
          <a:xfrm>
            <a:off x="0" y="1"/>
            <a:ext cx="15119350" cy="2453738"/>
          </a:xfrm>
          <a:prstGeom prst="rect">
            <a:avLst/>
          </a:prstGeom>
        </p:spPr>
      </p:pic>
      <p:grpSp>
        <p:nvGrpSpPr>
          <p:cNvPr id="17" name="组合 16">
            <a:extLst>
              <a:ext uri="{FF2B5EF4-FFF2-40B4-BE49-F238E27FC236}">
                <a16:creationId xmlns:a16="http://schemas.microsoft.com/office/drawing/2014/main" id="{9FB6A36E-DBCC-436A-937D-3F68A0B6BE9B}"/>
              </a:ext>
            </a:extLst>
          </p:cNvPr>
          <p:cNvGrpSpPr/>
          <p:nvPr userDrawn="1"/>
        </p:nvGrpSpPr>
        <p:grpSpPr>
          <a:xfrm>
            <a:off x="5614481" y="357020"/>
            <a:ext cx="11427650" cy="675199"/>
            <a:chOff x="5614481" y="357020"/>
            <a:chExt cx="11427650" cy="675199"/>
          </a:xfrm>
        </p:grpSpPr>
        <p:grpSp>
          <p:nvGrpSpPr>
            <p:cNvPr id="18" name="组合 17">
              <a:extLst>
                <a:ext uri="{FF2B5EF4-FFF2-40B4-BE49-F238E27FC236}">
                  <a16:creationId xmlns:a16="http://schemas.microsoft.com/office/drawing/2014/main" id="{20819B11-068C-486E-98C9-BB23C7F1587C}"/>
                </a:ext>
              </a:extLst>
            </p:cNvPr>
            <p:cNvGrpSpPr/>
            <p:nvPr userDrawn="1"/>
          </p:nvGrpSpPr>
          <p:grpSpPr>
            <a:xfrm>
              <a:off x="5614481" y="357020"/>
              <a:ext cx="11427650" cy="675199"/>
              <a:chOff x="3419921" y="456548"/>
              <a:chExt cx="11427650" cy="675199"/>
            </a:xfrm>
          </p:grpSpPr>
          <p:sp>
            <p:nvSpPr>
              <p:cNvPr id="20" name="文本框 19">
                <a:extLst>
                  <a:ext uri="{FF2B5EF4-FFF2-40B4-BE49-F238E27FC236}">
                    <a16:creationId xmlns:a16="http://schemas.microsoft.com/office/drawing/2014/main" id="{54455213-188C-434E-9040-01FCEDDCB75C}"/>
                  </a:ext>
                </a:extLst>
              </p:cNvPr>
              <p:cNvSpPr txBox="1"/>
              <p:nvPr userDrawn="1"/>
            </p:nvSpPr>
            <p:spPr>
              <a:xfrm>
                <a:off x="5589270" y="456548"/>
                <a:ext cx="7196867" cy="338554"/>
              </a:xfrm>
              <a:prstGeom prst="rect">
                <a:avLst/>
              </a:prstGeom>
              <a:noFill/>
            </p:spPr>
            <p:txBody>
              <a:bodyPr wrap="square">
                <a:spAutoFit/>
              </a:bodyPr>
              <a:lstStyle/>
              <a:p>
                <a:pPr algn="l"/>
                <a:r>
                  <a:rPr lang="zh-CN" altLang="en-US" sz="1600" spc="300" dirty="0">
                    <a:ln>
                      <a:solidFill>
                        <a:schemeClr val="tx1"/>
                      </a:solidFill>
                    </a:ln>
                    <a:solidFill>
                      <a:srgbClr val="200D21"/>
                    </a:solidFill>
                    <a:latin typeface="微软雅黑" pitchFamily="34" charset="-122"/>
                    <a:ea typeface="微软雅黑" pitchFamily="34" charset="-122"/>
                  </a:rPr>
                  <a:t>安吉</a:t>
                </a:r>
                <a:r>
                  <a:rPr lang="en-US" altLang="zh-CN" sz="1600" spc="300" dirty="0">
                    <a:ln>
                      <a:solidFill>
                        <a:schemeClr val="tx1"/>
                      </a:solidFill>
                    </a:ln>
                    <a:solidFill>
                      <a:srgbClr val="200D21"/>
                    </a:solidFill>
                    <a:latin typeface="微软雅黑" pitchFamily="34" charset="-122"/>
                    <a:ea typeface="微软雅黑" pitchFamily="34" charset="-122"/>
                  </a:rPr>
                  <a:t>∙</a:t>
                </a:r>
                <a:r>
                  <a:rPr lang="zh-CN" altLang="en-US" sz="1600" spc="300" dirty="0">
                    <a:ln>
                      <a:solidFill>
                        <a:schemeClr val="tx1"/>
                      </a:solidFill>
                    </a:ln>
                    <a:solidFill>
                      <a:srgbClr val="200D21"/>
                    </a:solidFill>
                    <a:latin typeface="微软雅黑" pitchFamily="34" charset="-122"/>
                    <a:ea typeface="微软雅黑" pitchFamily="34" charset="-122"/>
                  </a:rPr>
                  <a:t>余村 </a:t>
                </a:r>
                <a:r>
                  <a:rPr lang="en-US" altLang="zh-CN" sz="1600" spc="300" dirty="0">
                    <a:ln>
                      <a:solidFill>
                        <a:schemeClr val="tx1"/>
                      </a:solidFill>
                    </a:ln>
                    <a:solidFill>
                      <a:srgbClr val="200D21"/>
                    </a:solidFill>
                    <a:latin typeface="微软雅黑" pitchFamily="34" charset="-122"/>
                    <a:ea typeface="微软雅黑" pitchFamily="34" charset="-122"/>
                  </a:rPr>
                  <a:t>2025 ISFS Award</a:t>
                </a:r>
                <a:r>
                  <a:rPr lang="zh-CN" altLang="en-US" sz="1600" spc="300" dirty="0">
                    <a:solidFill>
                      <a:srgbClr val="200D21"/>
                    </a:solidFill>
                    <a:latin typeface="微软雅黑" pitchFamily="34" charset="-122"/>
                    <a:ea typeface="微软雅黑" pitchFamily="34" charset="-122"/>
                  </a:rPr>
                  <a:t>第三届国际民俗礼品时尚创新大赛</a:t>
                </a:r>
                <a:endParaRPr lang="en-US" altLang="zh-CN" sz="1600" spc="300" dirty="0">
                  <a:solidFill>
                    <a:srgbClr val="200D21"/>
                  </a:solidFill>
                  <a:latin typeface="微软雅黑" pitchFamily="34" charset="-122"/>
                  <a:ea typeface="微软雅黑" pitchFamily="34" charset="-122"/>
                </a:endParaRPr>
              </a:p>
            </p:txBody>
          </p:sp>
          <p:sp>
            <p:nvSpPr>
              <p:cNvPr id="21" name="文本框 20">
                <a:extLst>
                  <a:ext uri="{FF2B5EF4-FFF2-40B4-BE49-F238E27FC236}">
                    <a16:creationId xmlns:a16="http://schemas.microsoft.com/office/drawing/2014/main" id="{7CD17608-612E-4738-B465-013449BAE074}"/>
                  </a:ext>
                </a:extLst>
              </p:cNvPr>
              <p:cNvSpPr txBox="1"/>
              <p:nvPr userDrawn="1"/>
            </p:nvSpPr>
            <p:spPr>
              <a:xfrm>
                <a:off x="3419921" y="811659"/>
                <a:ext cx="11427650" cy="320088"/>
              </a:xfrm>
              <a:prstGeom prst="rect">
                <a:avLst/>
              </a:prstGeom>
              <a:noFill/>
            </p:spPr>
            <p:txBody>
              <a:bodyPr wrap="square">
                <a:spAutoFit/>
              </a:bodyPr>
              <a:lstStyle/>
              <a:p>
                <a:pPr algn="ctr"/>
                <a:r>
                  <a:rPr lang="en" altLang="zh-CN" sz="1500" b="0" dirty="0">
                    <a:solidFill>
                      <a:srgbClr val="200D21"/>
                    </a:solidFill>
                    <a:latin typeface="Microsoft YaHei" panose="020B0503020204020204" pitchFamily="34" charset="-122"/>
                    <a:ea typeface="Microsoft YaHei" panose="020B0503020204020204" pitchFamily="34" charset="-122"/>
                  </a:rPr>
                  <a:t>2025 </a:t>
                </a:r>
                <a:r>
                  <a:rPr lang="en-US" altLang="zh-CN" sz="1500" b="0" dirty="0">
                    <a:solidFill>
                      <a:srgbClr val="200D21"/>
                    </a:solidFill>
                    <a:latin typeface="Microsoft YaHei" panose="020B0503020204020204" pitchFamily="34" charset="-122"/>
                    <a:ea typeface="Microsoft YaHei" panose="020B0503020204020204" pitchFamily="34" charset="-122"/>
                  </a:rPr>
                  <a:t>ISFS Award</a:t>
                </a:r>
                <a:r>
                  <a:rPr lang="en" altLang="zh-CN" sz="1500" b="0" dirty="0">
                    <a:solidFill>
                      <a:srgbClr val="200D21"/>
                    </a:solidFill>
                    <a:latin typeface="Microsoft YaHei" panose="020B0503020204020204" pitchFamily="34" charset="-122"/>
                    <a:ea typeface="Microsoft YaHei" panose="020B0503020204020204" pitchFamily="34" charset="-122"/>
                  </a:rPr>
                  <a:t> </a:t>
                </a:r>
                <a:r>
                  <a:rPr lang="en" altLang="zh-CN" sz="1500" b="1" dirty="0">
                    <a:solidFill>
                      <a:srgbClr val="200D21"/>
                    </a:solidFill>
                    <a:latin typeface="Microsoft YaHei" panose="020B0503020204020204" pitchFamily="34" charset="-122"/>
                    <a:ea typeface="Microsoft YaHei" panose="020B0503020204020204" pitchFamily="34" charset="-122"/>
                  </a:rPr>
                  <a:t>∙ </a:t>
                </a:r>
                <a:r>
                  <a:rPr lang="en" altLang="zh-CN" sz="1500" dirty="0">
                    <a:solidFill>
                      <a:srgbClr val="200D21"/>
                    </a:solidFill>
                    <a:latin typeface="Microsoft YaHei" panose="020B0503020204020204" pitchFamily="34" charset="-122"/>
                    <a:ea typeface="Microsoft YaHei" panose="020B0503020204020204" pitchFamily="34" charset="-122"/>
                  </a:rPr>
                  <a:t>The 3</a:t>
                </a:r>
                <a:r>
                  <a:rPr lang="en" altLang="zh-CN" sz="1500" baseline="30000" dirty="0">
                    <a:solidFill>
                      <a:srgbClr val="200D21"/>
                    </a:solidFill>
                    <a:latin typeface="Microsoft YaHei" panose="020B0503020204020204" pitchFamily="34" charset="-122"/>
                    <a:ea typeface="Microsoft YaHei" panose="020B0503020204020204" pitchFamily="34" charset="-122"/>
                  </a:rPr>
                  <a:t>rd</a:t>
                </a:r>
                <a:r>
                  <a:rPr lang="en" altLang="zh-CN" sz="1500" dirty="0">
                    <a:solidFill>
                      <a:srgbClr val="200D21"/>
                    </a:solidFill>
                    <a:latin typeface="Microsoft YaHei" panose="020B0503020204020204" pitchFamily="34" charset="-122"/>
                    <a:ea typeface="Microsoft YaHei" panose="020B0503020204020204" pitchFamily="34" charset="-122"/>
                  </a:rPr>
                  <a:t> International Folk Gifts Innovative Design Contest</a:t>
                </a:r>
                <a:endParaRPr lang="zh-CN" altLang="en-US" sz="1500" dirty="0">
                  <a:latin typeface="Microsoft YaHei" panose="020B0503020204020204" pitchFamily="34" charset="-122"/>
                  <a:ea typeface="Microsoft YaHei" panose="020B0503020204020204" pitchFamily="34" charset="-122"/>
                </a:endParaRPr>
              </a:p>
            </p:txBody>
          </p:sp>
        </p:grpSp>
        <p:pic>
          <p:nvPicPr>
            <p:cNvPr id="19" name="图片 18">
              <a:extLst>
                <a:ext uri="{FF2B5EF4-FFF2-40B4-BE49-F238E27FC236}">
                  <a16:creationId xmlns:a16="http://schemas.microsoft.com/office/drawing/2014/main" id="{72057F2E-1EF8-4376-9BCC-96A15BA646E1}"/>
                </a:ext>
              </a:extLst>
            </p:cNvPr>
            <p:cNvPicPr>
              <a:picLocks noChangeAspect="1"/>
            </p:cNvPicPr>
            <p:nvPr userDrawn="1"/>
          </p:nvPicPr>
          <p:blipFill rotWithShape="1">
            <a:blip r:embed="rId4"/>
            <a:srcRect r="70782"/>
            <a:stretch/>
          </p:blipFill>
          <p:spPr>
            <a:xfrm>
              <a:off x="6625608" y="409748"/>
              <a:ext cx="1158222" cy="621092"/>
            </a:xfrm>
            <a:prstGeom prst="rect">
              <a:avLst/>
            </a:prstGeom>
          </p:spPr>
        </p:pic>
      </p:gr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descr="图片包含 游泳, 桌子, 食物, 女孩&#10;&#10;AI 生成的内容可能不正确。">
            <a:extLst>
              <a:ext uri="{FF2B5EF4-FFF2-40B4-BE49-F238E27FC236}">
                <a16:creationId xmlns:a16="http://schemas.microsoft.com/office/drawing/2014/main" id="{D8539942-443F-C63E-42C9-2243AF985938}"/>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Lst>
          </a:blip>
          <a:srcRect l="15" t="10264" r="32786" b="70628"/>
          <a:stretch/>
        </p:blipFill>
        <p:spPr>
          <a:xfrm>
            <a:off x="0" y="1"/>
            <a:ext cx="15119350" cy="2453738"/>
          </a:xfrm>
          <a:prstGeom prst="rect">
            <a:avLst/>
          </a:prstGeom>
        </p:spPr>
      </p:pic>
      <p:grpSp>
        <p:nvGrpSpPr>
          <p:cNvPr id="10" name="组合 9">
            <a:extLst>
              <a:ext uri="{FF2B5EF4-FFF2-40B4-BE49-F238E27FC236}">
                <a16:creationId xmlns:a16="http://schemas.microsoft.com/office/drawing/2014/main" id="{75864186-C31E-4296-9782-06B88107D293}"/>
              </a:ext>
            </a:extLst>
          </p:cNvPr>
          <p:cNvGrpSpPr/>
          <p:nvPr userDrawn="1"/>
        </p:nvGrpSpPr>
        <p:grpSpPr>
          <a:xfrm>
            <a:off x="5614481" y="286638"/>
            <a:ext cx="11427650" cy="802123"/>
            <a:chOff x="5614481" y="286638"/>
            <a:chExt cx="11427650" cy="802123"/>
          </a:xfrm>
        </p:grpSpPr>
        <p:sp>
          <p:nvSpPr>
            <p:cNvPr id="14" name="文本框 13">
              <a:extLst>
                <a:ext uri="{FF2B5EF4-FFF2-40B4-BE49-F238E27FC236}">
                  <a16:creationId xmlns:a16="http://schemas.microsoft.com/office/drawing/2014/main" id="{B3CD5AEB-727E-4FEB-A417-A8B02C439B2C}"/>
                </a:ext>
              </a:extLst>
            </p:cNvPr>
            <p:cNvSpPr txBox="1"/>
            <p:nvPr userDrawn="1"/>
          </p:nvSpPr>
          <p:spPr>
            <a:xfrm>
              <a:off x="6838953" y="289580"/>
              <a:ext cx="970275" cy="789127"/>
            </a:xfrm>
            <a:prstGeom prst="rect">
              <a:avLst/>
            </a:prstGeom>
          </p:spPr>
          <p:txBody>
            <a:bodyPr wrap="square">
              <a:spAutoFit/>
            </a:bodyPr>
            <a:lstStyle>
              <a:defPPr>
                <a:defRPr lang="en-US"/>
              </a:defPPr>
              <a:lvl1pPr>
                <a:lnSpc>
                  <a:spcPct val="200000"/>
                </a:lnSpc>
                <a:defRPr sz="1350" kern="100">
                  <a:ea typeface="仿宋" panose="02010609060101010101" pitchFamily="49" charset="-122"/>
                  <a:cs typeface="Times New Roman" panose="02020603050405020304" pitchFamily="18" charset="0"/>
                </a:defRPr>
              </a:lvl1pPr>
            </a:lstStyle>
            <a:p>
              <a:pPr algn="dist">
                <a:lnSpc>
                  <a:spcPct val="130000"/>
                </a:lnSpc>
              </a:pPr>
              <a:r>
                <a:rPr lang="en-US" altLang="zh-CN" sz="1200" dirty="0">
                  <a:ln>
                    <a:solidFill>
                      <a:schemeClr val="tx1"/>
                    </a:solidFill>
                  </a:ln>
                  <a:solidFill>
                    <a:srgbClr val="200D21"/>
                  </a:solidFill>
                  <a:latin typeface="微软雅黑" pitchFamily="34" charset="-122"/>
                  <a:ea typeface="微软雅黑" pitchFamily="34" charset="-122"/>
                </a:rPr>
                <a:t>2025 </a:t>
              </a:r>
            </a:p>
            <a:p>
              <a:pPr algn="dist">
                <a:lnSpc>
                  <a:spcPct val="130000"/>
                </a:lnSpc>
              </a:pPr>
              <a:r>
                <a:rPr lang="en-US" altLang="zh-CN" sz="1200" dirty="0">
                  <a:ln>
                    <a:solidFill>
                      <a:schemeClr val="tx1"/>
                    </a:solidFill>
                  </a:ln>
                  <a:solidFill>
                    <a:srgbClr val="200D21"/>
                  </a:solidFill>
                  <a:latin typeface="微软雅黑" pitchFamily="34" charset="-122"/>
                  <a:ea typeface="微软雅黑" pitchFamily="34" charset="-122"/>
                </a:rPr>
                <a:t>ISFS </a:t>
              </a:r>
            </a:p>
            <a:p>
              <a:pPr algn="dist">
                <a:lnSpc>
                  <a:spcPct val="130000"/>
                </a:lnSpc>
              </a:pPr>
              <a:r>
                <a:rPr lang="en-US" altLang="zh-CN" sz="1200" dirty="0">
                  <a:ln>
                    <a:solidFill>
                      <a:schemeClr val="tx1"/>
                    </a:solidFill>
                  </a:ln>
                  <a:solidFill>
                    <a:srgbClr val="200D21"/>
                  </a:solidFill>
                  <a:latin typeface="微软雅黑" pitchFamily="34" charset="-122"/>
                  <a:ea typeface="微软雅黑" pitchFamily="34" charset="-122"/>
                </a:rPr>
                <a:t>AWARD</a:t>
              </a:r>
            </a:p>
          </p:txBody>
        </p:sp>
        <p:pic>
          <p:nvPicPr>
            <p:cNvPr id="15" name="图片 14">
              <a:extLst>
                <a:ext uri="{FF2B5EF4-FFF2-40B4-BE49-F238E27FC236}">
                  <a16:creationId xmlns:a16="http://schemas.microsoft.com/office/drawing/2014/main" id="{B1A81A42-F24D-48F9-9967-E487AE6E6B10}"/>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6536760" y="286638"/>
              <a:ext cx="273819" cy="802123"/>
            </a:xfrm>
            <a:prstGeom prst="rect">
              <a:avLst/>
            </a:prstGeom>
          </p:spPr>
        </p:pic>
        <p:sp>
          <p:nvSpPr>
            <p:cNvPr id="16" name="文本框 15">
              <a:extLst>
                <a:ext uri="{FF2B5EF4-FFF2-40B4-BE49-F238E27FC236}">
                  <a16:creationId xmlns:a16="http://schemas.microsoft.com/office/drawing/2014/main" id="{2F98FF10-F8B2-412B-9389-DD34C19D3CA1}"/>
                </a:ext>
              </a:extLst>
            </p:cNvPr>
            <p:cNvSpPr txBox="1"/>
            <p:nvPr userDrawn="1"/>
          </p:nvSpPr>
          <p:spPr>
            <a:xfrm>
              <a:off x="7783830" y="357020"/>
              <a:ext cx="7196867" cy="338554"/>
            </a:xfrm>
            <a:prstGeom prst="rect">
              <a:avLst/>
            </a:prstGeom>
            <a:noFill/>
          </p:spPr>
          <p:txBody>
            <a:bodyPr wrap="square">
              <a:spAutoFit/>
            </a:bodyPr>
            <a:lstStyle/>
            <a:p>
              <a:pPr algn="l"/>
              <a:r>
                <a:rPr lang="zh-CN" altLang="en-US" sz="1600" spc="300" dirty="0">
                  <a:ln>
                    <a:solidFill>
                      <a:schemeClr val="tx1"/>
                    </a:solidFill>
                  </a:ln>
                  <a:solidFill>
                    <a:srgbClr val="200D21"/>
                  </a:solidFill>
                  <a:latin typeface="微软雅黑" pitchFamily="34" charset="-122"/>
                  <a:ea typeface="微软雅黑" pitchFamily="34" charset="-122"/>
                </a:rPr>
                <a:t>安吉</a:t>
              </a:r>
              <a:r>
                <a:rPr lang="en-US" altLang="zh-CN" sz="1600" spc="300" dirty="0">
                  <a:ln>
                    <a:solidFill>
                      <a:schemeClr val="tx1"/>
                    </a:solidFill>
                  </a:ln>
                  <a:solidFill>
                    <a:srgbClr val="200D21"/>
                  </a:solidFill>
                  <a:latin typeface="微软雅黑" pitchFamily="34" charset="-122"/>
                  <a:ea typeface="微软雅黑" pitchFamily="34" charset="-122"/>
                </a:rPr>
                <a:t>∙</a:t>
              </a:r>
              <a:r>
                <a:rPr lang="zh-CN" altLang="en-US" sz="1600" spc="300" dirty="0">
                  <a:ln>
                    <a:solidFill>
                      <a:schemeClr val="tx1"/>
                    </a:solidFill>
                  </a:ln>
                  <a:solidFill>
                    <a:srgbClr val="200D21"/>
                  </a:solidFill>
                  <a:latin typeface="微软雅黑" pitchFamily="34" charset="-122"/>
                  <a:ea typeface="微软雅黑" pitchFamily="34" charset="-122"/>
                </a:rPr>
                <a:t>余村 </a:t>
              </a:r>
              <a:r>
                <a:rPr lang="en-US" altLang="zh-CN" sz="1600" spc="300" dirty="0">
                  <a:ln>
                    <a:solidFill>
                      <a:schemeClr val="tx1"/>
                    </a:solidFill>
                  </a:ln>
                  <a:solidFill>
                    <a:srgbClr val="200D21"/>
                  </a:solidFill>
                  <a:latin typeface="微软雅黑" pitchFamily="34" charset="-122"/>
                  <a:ea typeface="微软雅黑" pitchFamily="34" charset="-122"/>
                </a:rPr>
                <a:t>2025 ISFS Award</a:t>
              </a:r>
              <a:r>
                <a:rPr lang="zh-CN" altLang="en-US" sz="1600" spc="300" dirty="0">
                  <a:solidFill>
                    <a:srgbClr val="200D21"/>
                  </a:solidFill>
                  <a:latin typeface="微软雅黑" pitchFamily="34" charset="-122"/>
                  <a:ea typeface="微软雅黑" pitchFamily="34" charset="-122"/>
                </a:rPr>
                <a:t>第三届国际民俗礼品时尚创新大赛</a:t>
              </a:r>
              <a:endParaRPr lang="en-US" altLang="zh-CN" sz="1600" spc="300" dirty="0">
                <a:solidFill>
                  <a:srgbClr val="200D21"/>
                </a:solidFill>
                <a:latin typeface="微软雅黑" pitchFamily="34" charset="-122"/>
                <a:ea typeface="微软雅黑" pitchFamily="34" charset="-122"/>
              </a:endParaRPr>
            </a:p>
          </p:txBody>
        </p:sp>
        <p:sp>
          <p:nvSpPr>
            <p:cNvPr id="17" name="文本框 16">
              <a:extLst>
                <a:ext uri="{FF2B5EF4-FFF2-40B4-BE49-F238E27FC236}">
                  <a16:creationId xmlns:a16="http://schemas.microsoft.com/office/drawing/2014/main" id="{18D1396D-B59F-4293-97DA-368980838E25}"/>
                </a:ext>
              </a:extLst>
            </p:cNvPr>
            <p:cNvSpPr txBox="1"/>
            <p:nvPr userDrawn="1"/>
          </p:nvSpPr>
          <p:spPr>
            <a:xfrm>
              <a:off x="5614481" y="712131"/>
              <a:ext cx="11427650" cy="320088"/>
            </a:xfrm>
            <a:prstGeom prst="rect">
              <a:avLst/>
            </a:prstGeom>
            <a:noFill/>
          </p:spPr>
          <p:txBody>
            <a:bodyPr wrap="square">
              <a:spAutoFit/>
            </a:bodyPr>
            <a:lstStyle/>
            <a:p>
              <a:pPr algn="ctr"/>
              <a:r>
                <a:rPr lang="en" altLang="zh-CN" sz="1500" b="0" dirty="0">
                  <a:solidFill>
                    <a:srgbClr val="200D21"/>
                  </a:solidFill>
                  <a:latin typeface="Microsoft YaHei" panose="020B0503020204020204" pitchFamily="34" charset="-122"/>
                  <a:ea typeface="Microsoft YaHei" panose="020B0503020204020204" pitchFamily="34" charset="-122"/>
                </a:rPr>
                <a:t>2025 </a:t>
              </a:r>
              <a:r>
                <a:rPr lang="en-US" altLang="zh-CN" sz="1500" b="0" dirty="0">
                  <a:solidFill>
                    <a:srgbClr val="200D21"/>
                  </a:solidFill>
                  <a:latin typeface="Microsoft YaHei" panose="020B0503020204020204" pitchFamily="34" charset="-122"/>
                  <a:ea typeface="Microsoft YaHei" panose="020B0503020204020204" pitchFamily="34" charset="-122"/>
                </a:rPr>
                <a:t>ISFS Award</a:t>
              </a:r>
              <a:r>
                <a:rPr lang="en" altLang="zh-CN" sz="1500" b="0" dirty="0">
                  <a:solidFill>
                    <a:srgbClr val="200D21"/>
                  </a:solidFill>
                  <a:latin typeface="Microsoft YaHei" panose="020B0503020204020204" pitchFamily="34" charset="-122"/>
                  <a:ea typeface="Microsoft YaHei" panose="020B0503020204020204" pitchFamily="34" charset="-122"/>
                </a:rPr>
                <a:t> </a:t>
              </a:r>
              <a:r>
                <a:rPr lang="en" altLang="zh-CN" sz="1500" b="1" dirty="0">
                  <a:solidFill>
                    <a:srgbClr val="200D21"/>
                  </a:solidFill>
                  <a:latin typeface="Microsoft YaHei" panose="020B0503020204020204" pitchFamily="34" charset="-122"/>
                  <a:ea typeface="Microsoft YaHei" panose="020B0503020204020204" pitchFamily="34" charset="-122"/>
                </a:rPr>
                <a:t>∙ </a:t>
              </a:r>
              <a:r>
                <a:rPr lang="en" altLang="zh-CN" sz="1500" dirty="0">
                  <a:solidFill>
                    <a:srgbClr val="200D21"/>
                  </a:solidFill>
                  <a:latin typeface="Microsoft YaHei" panose="020B0503020204020204" pitchFamily="34" charset="-122"/>
                  <a:ea typeface="Microsoft YaHei" panose="020B0503020204020204" pitchFamily="34" charset="-122"/>
                </a:rPr>
                <a:t>The 3</a:t>
              </a:r>
              <a:r>
                <a:rPr lang="en" altLang="zh-CN" sz="1500" baseline="30000" dirty="0">
                  <a:solidFill>
                    <a:srgbClr val="200D21"/>
                  </a:solidFill>
                  <a:latin typeface="Microsoft YaHei" panose="020B0503020204020204" pitchFamily="34" charset="-122"/>
                  <a:ea typeface="Microsoft YaHei" panose="020B0503020204020204" pitchFamily="34" charset="-122"/>
                </a:rPr>
                <a:t>rd</a:t>
              </a:r>
              <a:r>
                <a:rPr lang="en" altLang="zh-CN" sz="1500" dirty="0">
                  <a:solidFill>
                    <a:srgbClr val="200D21"/>
                  </a:solidFill>
                  <a:latin typeface="Microsoft YaHei" panose="020B0503020204020204" pitchFamily="34" charset="-122"/>
                  <a:ea typeface="Microsoft YaHei" panose="020B0503020204020204" pitchFamily="34" charset="-122"/>
                </a:rPr>
                <a:t> International Folk Gifts Innovative Design Contest</a:t>
              </a:r>
              <a:endParaRPr lang="zh-CN" altLang="en-US" sz="1500" dirty="0">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316796847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039813" y="2846388"/>
            <a:ext cx="6443662"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7635875" y="2846388"/>
            <a:ext cx="6443663" cy="678338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2025/3/7</a:t>
            </a:fld>
            <a:endParaRPr lang="zh-CN" altLang="en-US"/>
          </a:p>
        </p:txBody>
      </p:sp>
      <p:sp>
        <p:nvSpPr>
          <p:cNvPr id="6" name="页脚占位符 5"/>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041400" y="569913"/>
            <a:ext cx="13039725" cy="206533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041400" y="2620963"/>
            <a:ext cx="6396038"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041400" y="3905250"/>
            <a:ext cx="6396038"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7654925" y="2620963"/>
            <a:ext cx="6426200" cy="12842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7654925" y="3905250"/>
            <a:ext cx="6426200" cy="5745163"/>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2025/3/7</a:t>
            </a:fld>
            <a:endParaRPr lang="zh-CN" altLang="en-US"/>
          </a:p>
        </p:txBody>
      </p:sp>
      <p:sp>
        <p:nvSpPr>
          <p:cNvPr id="8" name="页脚占位符 7"/>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39813" y="569913"/>
            <a:ext cx="13039725" cy="20653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2025/3/7</a:t>
            </a:fld>
            <a:endParaRPr lang="zh-CN" altLang="en-US"/>
          </a:p>
        </p:txBody>
      </p:sp>
      <p:sp>
        <p:nvSpPr>
          <p:cNvPr id="4" name="页脚占位符 3"/>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9813" y="9909175"/>
            <a:ext cx="3402012" cy="569913"/>
          </a:xfrm>
          <a:prstGeom prst="rect">
            <a:avLst/>
          </a:prstGeom>
        </p:spPr>
        <p:txBody>
          <a:bodyPr/>
          <a:lstStyle/>
          <a:p>
            <a:fld id="{4D48C60B-6BBE-4014-ACB5-C68AB91813FF}" type="datetimeFigureOut">
              <a:rPr lang="zh-CN" altLang="en-US" smtClean="0"/>
              <a:t>2025/3/7</a:t>
            </a:fld>
            <a:endParaRPr lang="zh-CN" altLang="en-US"/>
          </a:p>
        </p:txBody>
      </p:sp>
      <p:sp>
        <p:nvSpPr>
          <p:cNvPr id="3" name="页脚占位符 2"/>
          <p:cNvSpPr>
            <a:spLocks noGrp="1"/>
          </p:cNvSpPr>
          <p:nvPr>
            <p:ph type="ftr" sz="quarter" idx="11"/>
          </p:nvPr>
        </p:nvSpPr>
        <p:spPr>
          <a:xfrm>
            <a:off x="5008563" y="9909175"/>
            <a:ext cx="5102225" cy="569913"/>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677525" y="9909175"/>
            <a:ext cx="3402013" cy="569913"/>
          </a:xfrm>
          <a:prstGeom prst="rect">
            <a:avLst/>
          </a:prstGeom>
        </p:spPr>
        <p:txBody>
          <a:bodyPr/>
          <a:lstStyle/>
          <a:p>
            <a:fld id="{E394819A-E05B-460C-9ED1-BDA57C22B478}" type="slidenum">
              <a:rPr lang="zh-CN" altLang="en-US" smtClean="0"/>
              <a:t>‹#›</a:t>
            </a:fld>
            <a:endParaRPr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9" name="组合 18"/>
          <p:cNvGrpSpPr/>
          <p:nvPr userDrawn="1"/>
        </p:nvGrpSpPr>
        <p:grpSpPr>
          <a:xfrm>
            <a:off x="11580948" y="232449"/>
            <a:ext cx="3396745" cy="494805"/>
            <a:chOff x="11580948" y="232449"/>
            <a:chExt cx="3396745" cy="494805"/>
          </a:xfrm>
        </p:grpSpPr>
        <p:grpSp>
          <p:nvGrpSpPr>
            <p:cNvPr id="13" name="组合 12"/>
            <p:cNvGrpSpPr>
              <a:grpSpLocks noChangeAspect="1"/>
            </p:cNvGrpSpPr>
            <p:nvPr userDrawn="1"/>
          </p:nvGrpSpPr>
          <p:grpSpPr>
            <a:xfrm>
              <a:off x="11580948" y="265608"/>
              <a:ext cx="865916" cy="461646"/>
              <a:chOff x="8720979" y="1006588"/>
              <a:chExt cx="1486274" cy="792377"/>
            </a:xfrm>
          </p:grpSpPr>
          <p:pic>
            <p:nvPicPr>
              <p:cNvPr id="14" name="图片 13"/>
              <p:cNvPicPr>
                <a:picLocks noChangeAspect="1"/>
              </p:cNvPicPr>
              <p:nvPr/>
            </p:nvPicPr>
            <p:blipFill rotWithShape="1">
              <a:blip r:embed="rId16">
                <a:extLst>
                  <a:ext uri="{28A0092B-C50C-407E-A947-70E740481C1C}">
                    <a14:useLocalDpi xmlns:a14="http://schemas.microsoft.com/office/drawing/2010/main" val="0"/>
                  </a:ext>
                </a:extLst>
              </a:blip>
              <a:srcRect/>
              <a:stretch>
                <a:fillRect/>
              </a:stretch>
            </p:blipFill>
            <p:spPr>
              <a:xfrm>
                <a:off x="9503386" y="1006588"/>
                <a:ext cx="703867" cy="703868"/>
              </a:xfrm>
              <a:prstGeom prst="rect">
                <a:avLst/>
              </a:prstGeom>
            </p:spPr>
          </p:pic>
          <p:pic>
            <p:nvPicPr>
              <p:cNvPr id="15" name="图形 14"/>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720979" y="1006588"/>
                <a:ext cx="690572" cy="792377"/>
              </a:xfrm>
              <a:prstGeom prst="rect">
                <a:avLst/>
              </a:prstGeom>
            </p:spPr>
          </p:pic>
        </p:grpSp>
        <p:grpSp>
          <p:nvGrpSpPr>
            <p:cNvPr id="7" name="组合 6"/>
            <p:cNvGrpSpPr/>
            <p:nvPr userDrawn="1"/>
          </p:nvGrpSpPr>
          <p:grpSpPr>
            <a:xfrm>
              <a:off x="12503414" y="232449"/>
              <a:ext cx="2474279" cy="411530"/>
              <a:chOff x="11203467" y="301572"/>
              <a:chExt cx="1404847" cy="233658"/>
            </a:xfrm>
          </p:grpSpPr>
          <p:sp>
            <p:nvSpPr>
              <p:cNvPr id="8" name="文本框 7"/>
              <p:cNvSpPr txBox="1"/>
              <p:nvPr/>
            </p:nvSpPr>
            <p:spPr>
              <a:xfrm>
                <a:off x="11203467" y="301572"/>
                <a:ext cx="1387675" cy="148537"/>
              </a:xfrm>
              <a:prstGeom prst="rect">
                <a:avLst/>
              </a:prstGeom>
              <a:noFill/>
            </p:spPr>
            <p:txBody>
              <a:bodyPr wrap="square">
                <a:spAutoFit/>
              </a:bodyPr>
              <a:lstStyle/>
              <a:p>
                <a:pPr algn="dist"/>
                <a:r>
                  <a:rPr lang="en-US" altLang="zh-CN" sz="1100" b="1" dirty="0">
                    <a:solidFill>
                      <a:schemeClr val="bg1"/>
                    </a:solidFill>
                  </a:rPr>
                  <a:t>2024</a:t>
                </a:r>
                <a:r>
                  <a:rPr lang="zh-CN" altLang="en-US" sz="1100" b="1" dirty="0">
                    <a:solidFill>
                      <a:schemeClr val="bg1"/>
                    </a:solidFill>
                  </a:rPr>
                  <a:t>国际袜品时尚流行趋势</a:t>
                </a:r>
              </a:p>
            </p:txBody>
          </p:sp>
          <p:sp>
            <p:nvSpPr>
              <p:cNvPr id="9" name="文本框 8"/>
              <p:cNvSpPr txBox="1"/>
              <p:nvPr/>
            </p:nvSpPr>
            <p:spPr>
              <a:xfrm>
                <a:off x="11203467" y="404168"/>
                <a:ext cx="1404847" cy="131062"/>
              </a:xfrm>
              <a:prstGeom prst="rect">
                <a:avLst/>
              </a:prstGeom>
              <a:noFill/>
            </p:spPr>
            <p:txBody>
              <a:bodyPr wrap="square">
                <a:spAutoFit/>
              </a:bodyPr>
              <a:lstStyle/>
              <a:p>
                <a:pPr algn="dist"/>
                <a:r>
                  <a:rPr lang="en-US" altLang="zh-CN" sz="900" dirty="0">
                    <a:solidFill>
                      <a:schemeClr val="bg1"/>
                    </a:solidFill>
                    <a:latin typeface="Yu Gothic Medium" panose="020B0500000000000000" charset="-128"/>
                  </a:rPr>
                  <a:t>2024 INTERNATIONAL HOSIERY TRENDS</a:t>
                </a:r>
              </a:p>
            </p:txBody>
          </p:sp>
        </p:gr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6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tags" Target="../tags/tag2.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24.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2.jpe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35.jpe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40.png"/><Relationship Id="rId5" Type="http://schemas.openxmlformats.org/officeDocument/2006/relationships/image" Target="../media/image42.jpe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游泳, 桌子, 食物, 女孩&#10;&#10;AI 生成的内容可能不正确。">
            <a:extLst>
              <a:ext uri="{FF2B5EF4-FFF2-40B4-BE49-F238E27FC236}">
                <a16:creationId xmlns:a16="http://schemas.microsoft.com/office/drawing/2014/main" id="{866CA9ED-46A8-F925-7987-6C32CC4003A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rcRect r="34442" b="18821"/>
          <a:stretch/>
        </p:blipFill>
        <p:spPr>
          <a:xfrm>
            <a:off x="-8621" y="0"/>
            <a:ext cx="15127971" cy="10691813"/>
          </a:xfrm>
          <a:prstGeom prst="rect">
            <a:avLst/>
          </a:prstGeom>
        </p:spPr>
      </p:pic>
      <p:sp>
        <p:nvSpPr>
          <p:cNvPr id="23" name="文本框 22">
            <a:extLst>
              <a:ext uri="{FF2B5EF4-FFF2-40B4-BE49-F238E27FC236}">
                <a16:creationId xmlns:a16="http://schemas.microsoft.com/office/drawing/2014/main" id="{7D201755-D51C-6546-AF29-04321F430084}"/>
              </a:ext>
            </a:extLst>
          </p:cNvPr>
          <p:cNvSpPr txBox="1"/>
          <p:nvPr>
            <p:custDataLst>
              <p:tags r:id="rId1"/>
            </p:custDataLst>
          </p:nvPr>
        </p:nvSpPr>
        <p:spPr>
          <a:xfrm>
            <a:off x="1709960" y="4475664"/>
            <a:ext cx="11699429" cy="2067376"/>
          </a:xfrm>
          <a:prstGeom prst="rect">
            <a:avLst/>
          </a:prstGeom>
          <a:noFill/>
        </p:spPr>
        <p:txBody>
          <a:bodyPr wrap="square" rtlCol="0">
            <a:normAutofit lnSpcReduction="10000"/>
          </a:bodyPr>
          <a:lstStyle>
            <a:defPPr>
              <a:defRPr lang="zh-CN"/>
            </a:defPPr>
            <a:lvl1pPr marL="0" algn="l" defTabSz="914400" rtl="0" eaLnBrk="1" latinLnBrk="0" hangingPunct="1">
              <a:defRPr sz="1800" kern="1200">
                <a:solidFill>
                  <a:srgbClr val="000000"/>
                </a:solidFill>
                <a:latin typeface="思源黑体 CN Normal" charset="0"/>
                <a:ea typeface="思源黑体 CN Normal" charset="0"/>
                <a:cs typeface="+mn-ea"/>
              </a:defRPr>
            </a:lvl1pPr>
            <a:lvl2pPr marL="457200" algn="l" defTabSz="914400" rtl="0" eaLnBrk="1" latinLnBrk="0" hangingPunct="1">
              <a:defRPr sz="1800" kern="1200">
                <a:solidFill>
                  <a:srgbClr val="000000"/>
                </a:solidFill>
                <a:latin typeface="思源黑体 CN Normal" charset="0"/>
                <a:ea typeface="思源黑体 CN Normal" charset="0"/>
                <a:cs typeface="+mn-ea"/>
              </a:defRPr>
            </a:lvl2pPr>
            <a:lvl3pPr marL="914400" algn="l" defTabSz="914400" rtl="0" eaLnBrk="1" latinLnBrk="0" hangingPunct="1">
              <a:defRPr sz="1800" kern="1200">
                <a:solidFill>
                  <a:srgbClr val="000000"/>
                </a:solidFill>
                <a:latin typeface="思源黑体 CN Normal" charset="0"/>
                <a:ea typeface="思源黑体 CN Normal" charset="0"/>
                <a:cs typeface="+mn-ea"/>
              </a:defRPr>
            </a:lvl3pPr>
            <a:lvl4pPr marL="1371600" algn="l" defTabSz="914400" rtl="0" eaLnBrk="1" latinLnBrk="0" hangingPunct="1">
              <a:defRPr sz="1800" kern="1200">
                <a:solidFill>
                  <a:srgbClr val="000000"/>
                </a:solidFill>
                <a:latin typeface="思源黑体 CN Normal" charset="0"/>
                <a:ea typeface="思源黑体 CN Normal" charset="0"/>
                <a:cs typeface="+mn-ea"/>
              </a:defRPr>
            </a:lvl4pPr>
            <a:lvl5pPr marL="1828800" algn="l" defTabSz="914400" rtl="0" eaLnBrk="1" latinLnBrk="0" hangingPunct="1">
              <a:defRPr sz="1800" kern="1200">
                <a:solidFill>
                  <a:srgbClr val="000000"/>
                </a:solidFill>
                <a:latin typeface="思源黑体 CN Normal" charset="0"/>
                <a:ea typeface="思源黑体 CN Normal" charset="0"/>
                <a:cs typeface="+mn-ea"/>
              </a:defRPr>
            </a:lvl5pPr>
            <a:lvl6pPr marL="2286000" algn="l" defTabSz="914400" rtl="0" eaLnBrk="1" latinLnBrk="0" hangingPunct="1">
              <a:defRPr sz="1800" kern="1200">
                <a:solidFill>
                  <a:srgbClr val="000000"/>
                </a:solidFill>
                <a:latin typeface="思源黑体 CN Normal" charset="0"/>
                <a:ea typeface="思源黑体 CN Normal" charset="0"/>
                <a:cs typeface="+mn-ea"/>
              </a:defRPr>
            </a:lvl6pPr>
            <a:lvl7pPr marL="2743200" algn="l" defTabSz="914400" rtl="0" eaLnBrk="1" latinLnBrk="0" hangingPunct="1">
              <a:defRPr sz="1800" kern="1200">
                <a:solidFill>
                  <a:srgbClr val="000000"/>
                </a:solidFill>
                <a:latin typeface="思源黑体 CN Normal" charset="0"/>
                <a:ea typeface="思源黑体 CN Normal" charset="0"/>
                <a:cs typeface="+mn-ea"/>
              </a:defRPr>
            </a:lvl7pPr>
            <a:lvl8pPr marL="3200400" algn="l" defTabSz="914400" rtl="0" eaLnBrk="1" latinLnBrk="0" hangingPunct="1">
              <a:defRPr sz="1800" kern="1200">
                <a:solidFill>
                  <a:srgbClr val="000000"/>
                </a:solidFill>
                <a:latin typeface="思源黑体 CN Normal" charset="0"/>
                <a:ea typeface="思源黑体 CN Normal" charset="0"/>
                <a:cs typeface="+mn-ea"/>
              </a:defRPr>
            </a:lvl8pPr>
            <a:lvl9pPr marL="3657600" algn="l" defTabSz="914400" rtl="0" eaLnBrk="1" latinLnBrk="0" hangingPunct="1">
              <a:defRPr sz="1800" kern="1200">
                <a:solidFill>
                  <a:srgbClr val="000000"/>
                </a:solidFill>
                <a:latin typeface="思源黑体 CN Normal" charset="0"/>
                <a:ea typeface="思源黑体 CN Normal" charset="0"/>
                <a:cs typeface="+mn-ea"/>
              </a:defRPr>
            </a:lvl9pPr>
          </a:lstStyle>
          <a:p>
            <a:pPr algn="ctr">
              <a:lnSpc>
                <a:spcPct val="160000"/>
              </a:lnSpc>
            </a:pPr>
            <a:r>
              <a:rPr lang="en-US" altLang="zh-CN" sz="2400" b="1" dirty="0">
                <a:solidFill>
                  <a:schemeClr val="tx1"/>
                </a:solidFill>
                <a:uFillTx/>
                <a:latin typeface="Songti SC" panose="02010600040101010101" pitchFamily="2" charset="-122"/>
                <a:ea typeface="Songti SC" panose="02010600040101010101" pitchFamily="2" charset="-122"/>
                <a:cs typeface="纤黑体" panose="02000000000000000000" charset="-122"/>
                <a:sym typeface="纤黑体" panose="02000000000000000000" charset="-122"/>
              </a:rPr>
              <a:t>[ </a:t>
            </a:r>
            <a:r>
              <a:rPr lang="zh-CN" altLang="en-US" sz="2400" b="1" dirty="0">
                <a:solidFill>
                  <a:schemeClr val="tx1"/>
                </a:solidFill>
                <a:uFillTx/>
                <a:latin typeface="Songti SC" panose="02010600040101010101" pitchFamily="2" charset="-122"/>
                <a:ea typeface="Songti SC" panose="02010600040101010101" pitchFamily="2" charset="-122"/>
                <a:cs typeface="纤黑体" panose="02000000000000000000" charset="-122"/>
                <a:sym typeface="纤黑体" panose="02000000000000000000" charset="-122"/>
              </a:rPr>
              <a:t>赛道</a:t>
            </a:r>
            <a:r>
              <a:rPr lang="en-US" altLang="zh-CN" sz="2400" b="1" dirty="0">
                <a:solidFill>
                  <a:schemeClr val="tx1"/>
                </a:solidFill>
                <a:uFillTx/>
                <a:latin typeface="Songti SC" panose="02010600040101010101" pitchFamily="2" charset="-122"/>
                <a:ea typeface="Songti SC" panose="02010600040101010101" pitchFamily="2" charset="-122"/>
                <a:cs typeface="纤黑体" panose="02000000000000000000" charset="-122"/>
                <a:sym typeface="纤黑体" panose="02000000000000000000" charset="-122"/>
              </a:rPr>
              <a:t> TRACK 1 ]</a:t>
            </a:r>
          </a:p>
          <a:p>
            <a:pPr algn="ctr"/>
            <a:r>
              <a:rPr lang="zh-CN" altLang="en-US" sz="2400" b="1" dirty="0">
                <a:solidFill>
                  <a:schemeClr val="tx1"/>
                </a:solidFill>
                <a:latin typeface="Songti SC" panose="02010600040101010101" pitchFamily="2" charset="-122"/>
                <a:ea typeface="Songti SC" panose="02010600040101010101" pitchFamily="2" charset="-122"/>
                <a:cs typeface="纤黑体" panose="02000000000000000000" charset="-122"/>
              </a:rPr>
              <a:t>竹艺文创设计作品</a:t>
            </a:r>
            <a:endParaRPr lang="en-US" altLang="zh-CN" sz="2400" b="1" dirty="0">
              <a:solidFill>
                <a:schemeClr val="tx1"/>
              </a:solidFill>
              <a:latin typeface="Songti SC" panose="02010600040101010101" pitchFamily="2" charset="-122"/>
              <a:ea typeface="Songti SC" panose="02010600040101010101" pitchFamily="2" charset="-122"/>
              <a:cs typeface="纤黑体" panose="02000000000000000000" charset="-122"/>
            </a:endParaRPr>
          </a:p>
          <a:p>
            <a:pPr algn="ctr"/>
            <a:r>
              <a:rPr lang="en" altLang="zh-CN" sz="2400" b="1" dirty="0">
                <a:solidFill>
                  <a:schemeClr val="tx1"/>
                </a:solidFill>
                <a:latin typeface="Songti SC" panose="02010600040101010101" pitchFamily="2" charset="-122"/>
                <a:ea typeface="Songti SC" panose="02010600040101010101" pitchFamily="2" charset="-122"/>
                <a:cs typeface="纤黑体" panose="02000000000000000000" charset="-122"/>
              </a:rPr>
              <a:t>BAMBOO ART CULTURAL AND CREATIVE DESIGN WORKS</a:t>
            </a:r>
          </a:p>
          <a:p>
            <a:pPr algn="ctr"/>
            <a:r>
              <a:rPr lang="zh-CN" altLang="en" sz="2400" dirty="0">
                <a:solidFill>
                  <a:schemeClr val="tx1"/>
                </a:solidFill>
                <a:latin typeface="Songti SC" panose="02010600040101010101" pitchFamily="2" charset="-122"/>
                <a:ea typeface="Songti SC" panose="02010600040101010101" pitchFamily="2" charset="-122"/>
              </a:rPr>
              <a:t>设计</a:t>
            </a:r>
            <a:r>
              <a:rPr lang="zh-CN" altLang="en-US" sz="2400" dirty="0">
                <a:solidFill>
                  <a:schemeClr val="tx1"/>
                </a:solidFill>
                <a:latin typeface="Songti SC" panose="02010600040101010101" pitchFamily="2" charset="-122"/>
                <a:ea typeface="Songti SC" panose="02010600040101010101" pitchFamily="2" charset="-122"/>
              </a:rPr>
              <a:t>要求与模版 </a:t>
            </a:r>
            <a:endParaRPr lang="en-US" altLang="zh-CN" sz="2400" dirty="0">
              <a:solidFill>
                <a:schemeClr val="tx1"/>
              </a:solidFill>
              <a:latin typeface="Songti SC" panose="02010600040101010101" pitchFamily="2" charset="-122"/>
              <a:ea typeface="Songti SC" panose="02010600040101010101" pitchFamily="2" charset="-122"/>
            </a:endParaRPr>
          </a:p>
          <a:p>
            <a:pPr algn="ctr"/>
            <a:r>
              <a:rPr lang="en-US" altLang="zh-CN" sz="2400" dirty="0">
                <a:solidFill>
                  <a:schemeClr val="tx1"/>
                </a:solidFill>
                <a:latin typeface="Songti SC" panose="02010600040101010101" pitchFamily="2" charset="-122"/>
                <a:ea typeface="Songti SC" panose="02010600040101010101" pitchFamily="2" charset="-122"/>
              </a:rPr>
              <a:t>DESIGN REQUIREMENTS &amp;</a:t>
            </a:r>
            <a:r>
              <a:rPr lang="en" altLang="zh-CN" sz="2400" dirty="0">
                <a:solidFill>
                  <a:schemeClr val="tx1"/>
                </a:solidFill>
                <a:latin typeface="Songti SC" panose="02010600040101010101" pitchFamily="2" charset="-122"/>
                <a:ea typeface="Songti SC" panose="02010600040101010101" pitchFamily="2" charset="-122"/>
              </a:rPr>
              <a:t>TEMPLATE</a:t>
            </a:r>
            <a:r>
              <a:rPr lang="zh-CN" altLang="en-US" sz="2400" dirty="0">
                <a:solidFill>
                  <a:schemeClr val="tx1"/>
                </a:solidFill>
                <a:latin typeface="Songti SC" panose="02010600040101010101" pitchFamily="2" charset="-122"/>
                <a:ea typeface="Songti SC" panose="02010600040101010101" pitchFamily="2" charset="-122"/>
              </a:rPr>
              <a:t> </a:t>
            </a:r>
            <a:endParaRPr lang="zh-CN" sz="2400" dirty="0">
              <a:solidFill>
                <a:schemeClr val="tx1"/>
              </a:solidFill>
              <a:uFillTx/>
              <a:latin typeface="Songti SC" panose="02010600040101010101" pitchFamily="2" charset="-122"/>
              <a:ea typeface="Songti SC" panose="02010600040101010101" pitchFamily="2" charset="-122"/>
              <a:cs typeface="纤黑体" panose="02000000000000000000" charset="-122"/>
              <a:sym typeface="纤黑体" panose="02000000000000000000" charset="-122"/>
            </a:endParaRPr>
          </a:p>
        </p:txBody>
      </p:sp>
      <p:sp>
        <p:nvSpPr>
          <p:cNvPr id="25" name="标题 5">
            <a:extLst>
              <a:ext uri="{FF2B5EF4-FFF2-40B4-BE49-F238E27FC236}">
                <a16:creationId xmlns:a16="http://schemas.microsoft.com/office/drawing/2014/main" id="{F3A4EF8B-FE45-E946-B2A8-0B595D3E6D34}"/>
              </a:ext>
            </a:extLst>
          </p:cNvPr>
          <p:cNvSpPr txBox="1">
            <a:spLocks/>
          </p:cNvSpPr>
          <p:nvPr/>
        </p:nvSpPr>
        <p:spPr>
          <a:xfrm>
            <a:off x="1524001" y="6282523"/>
            <a:ext cx="4706156" cy="1247854"/>
          </a:xfrm>
          <a:prstGeom prst="rect">
            <a:avLst/>
          </a:prstGeom>
        </p:spPr>
        <p:txBody>
          <a:bodyPr>
            <a:normAutofit/>
          </a:bodyPr>
          <a:lstStyle>
            <a:lvl1pPr algn="l" defTabSz="1425575" rtl="0" eaLnBrk="1" latinLnBrk="0" hangingPunct="1">
              <a:lnSpc>
                <a:spcPct val="90000"/>
              </a:lnSpc>
              <a:spcBef>
                <a:spcPct val="0"/>
              </a:spcBef>
              <a:buNone/>
              <a:defRPr sz="6600" kern="1200">
                <a:solidFill>
                  <a:schemeClr val="tx1"/>
                </a:solidFill>
                <a:latin typeface="微软雅黑" panose="020B0503020204020204" pitchFamily="34" charset="-122"/>
                <a:ea typeface="微软雅黑" panose="020B0503020204020204" pitchFamily="34" charset="-122"/>
                <a:cs typeface="+mj-cs"/>
              </a:defRPr>
            </a:lvl1pPr>
          </a:lstStyle>
          <a:p>
            <a:endParaRPr lang="zh-CN" altLang="en-US" sz="2400" dirty="0"/>
          </a:p>
        </p:txBody>
      </p:sp>
      <p:sp>
        <p:nvSpPr>
          <p:cNvPr id="26" name="文本框 25">
            <a:extLst>
              <a:ext uri="{FF2B5EF4-FFF2-40B4-BE49-F238E27FC236}">
                <a16:creationId xmlns:a16="http://schemas.microsoft.com/office/drawing/2014/main" id="{D72C6E71-A231-5042-B6F0-133F9D781371}"/>
              </a:ext>
            </a:extLst>
          </p:cNvPr>
          <p:cNvSpPr txBox="1"/>
          <p:nvPr/>
        </p:nvSpPr>
        <p:spPr>
          <a:xfrm>
            <a:off x="1524000" y="6702698"/>
            <a:ext cx="9025257" cy="2723374"/>
          </a:xfrm>
          <a:prstGeom prst="rect">
            <a:avLst/>
          </a:prstGeom>
          <a:noFill/>
        </p:spPr>
        <p:txBody>
          <a:bodyPr wrap="square" rtlCol="0">
            <a:spAutoFit/>
          </a:bodyPr>
          <a:lstStyle/>
          <a:p>
            <a:pPr>
              <a:lnSpc>
                <a:spcPct val="120000"/>
              </a:lnSpc>
            </a:pPr>
            <a:r>
              <a:rPr lang="zh-CN" altLang="en-US" sz="1800" dirty="0">
                <a:latin typeface="Songti SC" panose="02010600040101010101" pitchFamily="2" charset="-122"/>
                <a:ea typeface="Songti SC" panose="02010600040101010101" pitchFamily="2" charset="-122"/>
              </a:rPr>
              <a:t>作品名称 </a:t>
            </a:r>
            <a:r>
              <a:rPr lang="en-US" altLang="zh-CN" sz="1800" dirty="0">
                <a:latin typeface="Songti SC" panose="02010600040101010101" pitchFamily="2" charset="-122"/>
                <a:ea typeface="Songti SC" panose="02010600040101010101" pitchFamily="2" charset="-122"/>
              </a:rPr>
              <a:t> </a:t>
            </a:r>
            <a:r>
              <a:rPr lang="en" altLang="zh-CN" sz="1800" dirty="0">
                <a:latin typeface="Songti SC" panose="02010600040101010101" pitchFamily="2" charset="-122"/>
                <a:ea typeface="Songti SC" panose="02010600040101010101" pitchFamily="2" charset="-122"/>
              </a:rPr>
              <a:t>TITLE OF WORK</a:t>
            </a:r>
            <a:r>
              <a:rPr lang="zh-CN" altLang="en-US" sz="1800" dirty="0">
                <a:latin typeface="Songti SC" panose="02010600040101010101" pitchFamily="2" charset="-122"/>
                <a:ea typeface="Songti SC" panose="02010600040101010101" pitchFamily="2" charset="-122"/>
              </a:rPr>
              <a:t>：</a:t>
            </a:r>
          </a:p>
          <a:p>
            <a:pPr>
              <a:lnSpc>
                <a:spcPct val="120000"/>
              </a:lnSpc>
            </a:pPr>
            <a:r>
              <a:rPr lang="zh-CN" altLang="en-US" sz="1800" dirty="0">
                <a:latin typeface="Songti SC" panose="02010600040101010101" pitchFamily="2" charset="-122"/>
                <a:ea typeface="Songti SC" panose="02010600040101010101" pitchFamily="2" charset="-122"/>
              </a:rPr>
              <a:t>中文姓名</a:t>
            </a:r>
            <a:r>
              <a:rPr lang="en-US" altLang="zh-CN" sz="1800" dirty="0">
                <a:latin typeface="Songti SC" panose="02010600040101010101" pitchFamily="2" charset="-122"/>
                <a:ea typeface="Songti SC" panose="02010600040101010101" pitchFamily="2" charset="-122"/>
              </a:rPr>
              <a:t>  CHINESE NAME</a:t>
            </a:r>
            <a:r>
              <a:rPr lang="zh-CN" altLang="en-US" sz="1800" dirty="0">
                <a:latin typeface="Songti SC" panose="02010600040101010101" pitchFamily="2" charset="-122"/>
                <a:ea typeface="Songti SC" panose="02010600040101010101" pitchFamily="2" charset="-122"/>
              </a:rPr>
              <a:t>：</a:t>
            </a:r>
          </a:p>
          <a:p>
            <a:pPr>
              <a:lnSpc>
                <a:spcPct val="120000"/>
              </a:lnSpc>
            </a:pPr>
            <a:r>
              <a:rPr lang="zh-CN" altLang="en-US" sz="1800" dirty="0">
                <a:latin typeface="Songti SC" panose="02010600040101010101" pitchFamily="2" charset="-122"/>
                <a:ea typeface="Songti SC" panose="02010600040101010101" pitchFamily="2" charset="-122"/>
              </a:rPr>
              <a:t>英文姓名</a:t>
            </a:r>
            <a:r>
              <a:rPr lang="en-US" altLang="zh-CN" sz="1800" dirty="0">
                <a:latin typeface="Songti SC" panose="02010600040101010101" pitchFamily="2" charset="-122"/>
                <a:ea typeface="Songti SC" panose="02010600040101010101" pitchFamily="2" charset="-122"/>
              </a:rPr>
              <a:t>  ENGLISH NAME</a:t>
            </a:r>
            <a:r>
              <a:rPr lang="zh-CN" altLang="en-US" sz="1800" dirty="0">
                <a:latin typeface="Songti SC" panose="02010600040101010101" pitchFamily="2" charset="-122"/>
                <a:ea typeface="Songti SC" panose="02010600040101010101" pitchFamily="2" charset="-122"/>
              </a:rPr>
              <a:t>：</a:t>
            </a:r>
            <a:endParaRPr lang="en-US" altLang="zh-CN" sz="1800" dirty="0">
              <a:latin typeface="Songti SC" panose="02010600040101010101" pitchFamily="2" charset="-122"/>
              <a:ea typeface="Songti SC" panose="02010600040101010101" pitchFamily="2" charset="-122"/>
            </a:endParaRPr>
          </a:p>
          <a:p>
            <a:pPr>
              <a:lnSpc>
                <a:spcPct val="120000"/>
              </a:lnSpc>
            </a:pPr>
            <a:r>
              <a:rPr lang="zh-CN" altLang="en-US" sz="1800" dirty="0">
                <a:latin typeface="Songti SC" panose="02010600040101010101" pitchFamily="2" charset="-122"/>
                <a:ea typeface="Songti SC" panose="02010600040101010101" pitchFamily="2" charset="-122"/>
              </a:rPr>
              <a:t>国</a:t>
            </a:r>
            <a:r>
              <a:rPr lang="en-US" altLang="zh-CN" sz="1800" dirty="0">
                <a:latin typeface="Songti SC" panose="02010600040101010101" pitchFamily="2" charset="-122"/>
                <a:ea typeface="Songti SC" panose="02010600040101010101" pitchFamily="2" charset="-122"/>
              </a:rPr>
              <a:t>    </a:t>
            </a:r>
            <a:r>
              <a:rPr lang="zh-CN" altLang="en-US" sz="1800" dirty="0">
                <a:latin typeface="Songti SC" panose="02010600040101010101" pitchFamily="2" charset="-122"/>
                <a:ea typeface="Songti SC" panose="02010600040101010101" pitchFamily="2" charset="-122"/>
              </a:rPr>
              <a:t>家</a:t>
            </a:r>
            <a:r>
              <a:rPr lang="en-US" altLang="zh-CN" sz="1800" dirty="0">
                <a:latin typeface="Songti SC" panose="02010600040101010101" pitchFamily="2" charset="-122"/>
                <a:ea typeface="Songti SC" panose="02010600040101010101" pitchFamily="2" charset="-122"/>
              </a:rPr>
              <a:t> COUNTRY :</a:t>
            </a:r>
          </a:p>
          <a:p>
            <a:pPr>
              <a:lnSpc>
                <a:spcPct val="120000"/>
              </a:lnSpc>
            </a:pPr>
            <a:r>
              <a:rPr lang="zh-CN" altLang="en-US" sz="1800" dirty="0">
                <a:latin typeface="Songti SC" panose="02010600040101010101" pitchFamily="2" charset="-122"/>
                <a:ea typeface="Songti SC" panose="02010600040101010101" pitchFamily="2" charset="-122"/>
              </a:rPr>
              <a:t>城</a:t>
            </a:r>
            <a:r>
              <a:rPr lang="en-US" altLang="zh-CN" sz="1800" dirty="0">
                <a:latin typeface="Songti SC" panose="02010600040101010101" pitchFamily="2" charset="-122"/>
                <a:ea typeface="Songti SC" panose="02010600040101010101" pitchFamily="2" charset="-122"/>
              </a:rPr>
              <a:t>    </a:t>
            </a:r>
            <a:r>
              <a:rPr lang="zh-CN" altLang="en-US" sz="1800" dirty="0">
                <a:latin typeface="Songti SC" panose="02010600040101010101" pitchFamily="2" charset="-122"/>
                <a:ea typeface="Songti SC" panose="02010600040101010101" pitchFamily="2" charset="-122"/>
              </a:rPr>
              <a:t>市</a:t>
            </a:r>
            <a:r>
              <a:rPr lang="en-US" altLang="zh-CN" sz="1800" dirty="0">
                <a:latin typeface="Songti SC" panose="02010600040101010101" pitchFamily="2" charset="-122"/>
                <a:ea typeface="Songti SC" panose="02010600040101010101" pitchFamily="2" charset="-122"/>
              </a:rPr>
              <a:t> CITY :</a:t>
            </a:r>
            <a:endParaRPr lang="zh-CN" altLang="en-US" sz="1800" dirty="0">
              <a:latin typeface="Songti SC" panose="02010600040101010101" pitchFamily="2" charset="-122"/>
              <a:ea typeface="Songti SC" panose="02010600040101010101" pitchFamily="2" charset="-122"/>
            </a:endParaRPr>
          </a:p>
          <a:p>
            <a:pPr>
              <a:lnSpc>
                <a:spcPct val="120000"/>
              </a:lnSpc>
            </a:pPr>
            <a:r>
              <a:rPr lang="zh-CN" altLang="en-US" sz="1800" dirty="0">
                <a:latin typeface="Songti SC" panose="02010600040101010101" pitchFamily="2" charset="-122"/>
                <a:ea typeface="Songti SC" panose="02010600040101010101" pitchFamily="2" charset="-122"/>
              </a:rPr>
              <a:t>学</a:t>
            </a:r>
            <a:r>
              <a:rPr lang="en-US" altLang="zh-CN" sz="1800" dirty="0">
                <a:latin typeface="Songti SC" panose="02010600040101010101" pitchFamily="2" charset="-122"/>
                <a:ea typeface="Songti SC" panose="02010600040101010101" pitchFamily="2" charset="-122"/>
              </a:rPr>
              <a:t>    </a:t>
            </a:r>
            <a:r>
              <a:rPr lang="zh-CN" altLang="en-US" sz="1800" dirty="0">
                <a:latin typeface="Songti SC" panose="02010600040101010101" pitchFamily="2" charset="-122"/>
                <a:ea typeface="Songti SC" panose="02010600040101010101" pitchFamily="2" charset="-122"/>
              </a:rPr>
              <a:t>校</a:t>
            </a:r>
            <a:r>
              <a:rPr lang="en-US" altLang="zh-CN" sz="1800" dirty="0">
                <a:latin typeface="Songti SC" panose="02010600040101010101" pitchFamily="2" charset="-122"/>
                <a:ea typeface="Songti SC" panose="02010600040101010101" pitchFamily="2" charset="-122"/>
              </a:rPr>
              <a:t> UNIVERSITY :</a:t>
            </a:r>
            <a:endParaRPr lang="zh-CN" altLang="en-US" sz="1800" dirty="0">
              <a:latin typeface="Songti SC" panose="02010600040101010101" pitchFamily="2" charset="-122"/>
              <a:ea typeface="Songti SC" panose="02010600040101010101" pitchFamily="2" charset="-122"/>
            </a:endParaRPr>
          </a:p>
          <a:p>
            <a:pPr>
              <a:lnSpc>
                <a:spcPct val="120000"/>
              </a:lnSpc>
            </a:pPr>
            <a:r>
              <a:rPr lang="zh-CN" altLang="en-US" sz="1800" dirty="0">
                <a:latin typeface="Songti SC" panose="02010600040101010101" pitchFamily="2" charset="-122"/>
                <a:ea typeface="Songti SC" panose="02010600040101010101" pitchFamily="2" charset="-122"/>
              </a:rPr>
              <a:t>指导教师（如有）</a:t>
            </a:r>
            <a:r>
              <a:rPr lang="en" altLang="zh-CN" sz="1800" dirty="0">
                <a:latin typeface="Songti SC" panose="02010600040101010101" pitchFamily="2" charset="-122"/>
                <a:ea typeface="Songti SC" panose="02010600040101010101" pitchFamily="2" charset="-122"/>
              </a:rPr>
              <a:t> SUPERVISOR </a:t>
            </a:r>
            <a:r>
              <a:rPr lang="en-US" altLang="zh-CN" sz="1800" dirty="0">
                <a:latin typeface="Songti SC" panose="02010600040101010101" pitchFamily="2" charset="-122"/>
                <a:ea typeface="Songti SC" panose="02010600040101010101" pitchFamily="2" charset="-122"/>
              </a:rPr>
              <a:t>(IF ANY) :</a:t>
            </a:r>
          </a:p>
          <a:p>
            <a:pPr>
              <a:lnSpc>
                <a:spcPct val="120000"/>
              </a:lnSpc>
            </a:pPr>
            <a:r>
              <a:rPr lang="zh-CN" altLang="en-US" sz="1800" dirty="0">
                <a:latin typeface="Songti SC" panose="02010600040101010101" pitchFamily="2" charset="-122"/>
                <a:ea typeface="Songti SC" panose="02010600040101010101" pitchFamily="2" charset="-122"/>
              </a:rPr>
              <a:t>联系方式（微信或手机）</a:t>
            </a:r>
            <a:r>
              <a:rPr lang="en" altLang="zh-CN" sz="1800" dirty="0">
                <a:latin typeface="Songti SC" panose="02010600040101010101" pitchFamily="2" charset="-122"/>
                <a:ea typeface="Songti SC" panose="02010600040101010101" pitchFamily="2" charset="-122"/>
              </a:rPr>
              <a:t>CONTACT INFORMATION (WECHAT OR MOBILE PHONE)</a:t>
            </a:r>
            <a:r>
              <a:rPr lang="zh-CN" altLang="en-US" sz="1800" dirty="0">
                <a:latin typeface="Songti SC" panose="02010600040101010101" pitchFamily="2" charset="-122"/>
                <a:ea typeface="Songti SC" panose="02010600040101010101" pitchFamily="2" charset="-122"/>
              </a:rPr>
              <a:t>：</a:t>
            </a:r>
          </a:p>
        </p:txBody>
      </p:sp>
      <p:grpSp>
        <p:nvGrpSpPr>
          <p:cNvPr id="4" name="组合 3">
            <a:extLst>
              <a:ext uri="{FF2B5EF4-FFF2-40B4-BE49-F238E27FC236}">
                <a16:creationId xmlns:a16="http://schemas.microsoft.com/office/drawing/2014/main" id="{BCF8070D-A92C-40F4-94E2-0802AE534D20}"/>
              </a:ext>
            </a:extLst>
          </p:cNvPr>
          <p:cNvGrpSpPr/>
          <p:nvPr/>
        </p:nvGrpSpPr>
        <p:grpSpPr>
          <a:xfrm>
            <a:off x="833377" y="2816119"/>
            <a:ext cx="13658127" cy="1137663"/>
            <a:chOff x="833377" y="3017709"/>
            <a:chExt cx="13658127" cy="1137663"/>
          </a:xfrm>
        </p:grpSpPr>
        <p:sp>
          <p:nvSpPr>
            <p:cNvPr id="18" name="文本框 17">
              <a:extLst>
                <a:ext uri="{FF2B5EF4-FFF2-40B4-BE49-F238E27FC236}">
                  <a16:creationId xmlns:a16="http://schemas.microsoft.com/office/drawing/2014/main" id="{A6819AEC-63BB-884D-8DEA-49650F967893}"/>
                </a:ext>
              </a:extLst>
            </p:cNvPr>
            <p:cNvSpPr txBox="1"/>
            <p:nvPr/>
          </p:nvSpPr>
          <p:spPr>
            <a:xfrm>
              <a:off x="833377" y="3017709"/>
              <a:ext cx="13658127" cy="646331"/>
            </a:xfrm>
            <a:prstGeom prst="rect">
              <a:avLst/>
            </a:prstGeom>
            <a:noFill/>
          </p:spPr>
          <p:txBody>
            <a:bodyPr wrap="square">
              <a:spAutoFit/>
            </a:bodyPr>
            <a:lstStyle/>
            <a:p>
              <a:pPr algn="ctr"/>
              <a:r>
                <a:rPr lang="zh-CN" altLang="en-US" sz="3600" b="1" spc="-100" dirty="0">
                  <a:ln>
                    <a:solidFill>
                      <a:schemeClr val="tx1"/>
                    </a:solidFill>
                  </a:ln>
                  <a:solidFill>
                    <a:srgbClr val="200D21"/>
                  </a:solidFill>
                  <a:latin typeface="微软雅黑" pitchFamily="34" charset="-122"/>
                  <a:ea typeface="微软雅黑" pitchFamily="34" charset="-122"/>
                </a:rPr>
                <a:t>安吉</a:t>
              </a:r>
              <a:r>
                <a:rPr lang="en-US" altLang="zh-CN" sz="3600" b="1" spc="-100" dirty="0">
                  <a:ln>
                    <a:solidFill>
                      <a:schemeClr val="tx1"/>
                    </a:solidFill>
                  </a:ln>
                  <a:solidFill>
                    <a:srgbClr val="200D21"/>
                  </a:solidFill>
                  <a:latin typeface="微软雅黑" pitchFamily="34" charset="-122"/>
                  <a:ea typeface="微软雅黑" pitchFamily="34" charset="-122"/>
                </a:rPr>
                <a:t>∙</a:t>
              </a:r>
              <a:r>
                <a:rPr lang="zh-CN" altLang="en-US" sz="3600" b="1" spc="-100" dirty="0">
                  <a:ln>
                    <a:solidFill>
                      <a:schemeClr val="tx1"/>
                    </a:solidFill>
                  </a:ln>
                  <a:solidFill>
                    <a:srgbClr val="200D21"/>
                  </a:solidFill>
                  <a:latin typeface="微软雅黑" pitchFamily="34" charset="-122"/>
                  <a:ea typeface="微软雅黑" pitchFamily="34" charset="-122"/>
                </a:rPr>
                <a:t>余村 </a:t>
              </a:r>
              <a:r>
                <a:rPr lang="en-US" altLang="zh-CN" sz="3600" b="1" spc="-100" dirty="0">
                  <a:solidFill>
                    <a:srgbClr val="200D21"/>
                  </a:solidFill>
                  <a:latin typeface="微软雅黑" pitchFamily="34" charset="-122"/>
                  <a:ea typeface="微软雅黑" pitchFamily="34" charset="-122"/>
                </a:rPr>
                <a:t>2025 ISFS Award</a:t>
              </a:r>
              <a:r>
                <a:rPr lang="zh-CN" altLang="en-US" sz="3600" spc="-100" dirty="0">
                  <a:solidFill>
                    <a:srgbClr val="200D21"/>
                  </a:solidFill>
                  <a:latin typeface="微软雅黑" pitchFamily="34" charset="-122"/>
                  <a:ea typeface="微软雅黑" pitchFamily="34" charset="-122"/>
                </a:rPr>
                <a:t>第三届国际民俗礼品时尚创新大赛</a:t>
              </a:r>
              <a:endParaRPr lang="en-US" altLang="zh-CN" sz="3600" spc="-100" dirty="0">
                <a:solidFill>
                  <a:srgbClr val="200D21"/>
                </a:solidFill>
                <a:latin typeface="微软雅黑" pitchFamily="34" charset="-122"/>
                <a:ea typeface="微软雅黑" pitchFamily="34" charset="-122"/>
              </a:endParaRPr>
            </a:p>
          </p:txBody>
        </p:sp>
        <p:sp>
          <p:nvSpPr>
            <p:cNvPr id="2" name="文本框 1">
              <a:extLst>
                <a:ext uri="{FF2B5EF4-FFF2-40B4-BE49-F238E27FC236}">
                  <a16:creationId xmlns:a16="http://schemas.microsoft.com/office/drawing/2014/main" id="{3C641DD2-F8CA-03AC-9DAD-22BA5E2400F3}"/>
                </a:ext>
              </a:extLst>
            </p:cNvPr>
            <p:cNvSpPr txBox="1"/>
            <p:nvPr/>
          </p:nvSpPr>
          <p:spPr>
            <a:xfrm>
              <a:off x="1324336" y="3650618"/>
              <a:ext cx="12676208" cy="504754"/>
            </a:xfrm>
            <a:prstGeom prst="rect">
              <a:avLst/>
            </a:prstGeom>
            <a:noFill/>
          </p:spPr>
          <p:txBody>
            <a:bodyPr wrap="square">
              <a:spAutoFit/>
            </a:bodyPr>
            <a:lstStyle/>
            <a:p>
              <a:pPr algn="ctr"/>
              <a:r>
                <a:rPr lang="en-US" altLang="zh-CN" sz="2680" dirty="0">
                  <a:solidFill>
                    <a:srgbClr val="200D21"/>
                  </a:solidFill>
                  <a:latin typeface="Microsoft YaHei" panose="020B0503020204020204" pitchFamily="34" charset="-122"/>
                  <a:ea typeface="Microsoft YaHei" panose="020B0503020204020204" pitchFamily="34" charset="-122"/>
                </a:rPr>
                <a:t>2025 ISFS Award</a:t>
              </a:r>
              <a:r>
                <a:rPr lang="en" altLang="zh-CN" sz="2680" dirty="0">
                  <a:solidFill>
                    <a:srgbClr val="200D21"/>
                  </a:solidFill>
                  <a:latin typeface="Microsoft YaHei" panose="020B0503020204020204" pitchFamily="34" charset="-122"/>
                  <a:ea typeface="Microsoft YaHei" panose="020B0503020204020204" pitchFamily="34" charset="-122"/>
                </a:rPr>
                <a:t> </a:t>
              </a:r>
              <a:r>
                <a:rPr lang="en" altLang="zh-CN" sz="2680" b="1" dirty="0">
                  <a:solidFill>
                    <a:srgbClr val="200D21"/>
                  </a:solidFill>
                  <a:latin typeface="Microsoft YaHei" panose="020B0503020204020204" pitchFamily="34" charset="-122"/>
                  <a:ea typeface="Microsoft YaHei" panose="020B0503020204020204" pitchFamily="34" charset="-122"/>
                </a:rPr>
                <a:t>∙ </a:t>
              </a:r>
              <a:r>
                <a:rPr lang="en" altLang="zh-CN" sz="2680" dirty="0">
                  <a:solidFill>
                    <a:srgbClr val="200D21"/>
                  </a:solidFill>
                  <a:latin typeface="Microsoft YaHei" panose="020B0503020204020204" pitchFamily="34" charset="-122"/>
                  <a:ea typeface="Microsoft YaHei" panose="020B0503020204020204" pitchFamily="34" charset="-122"/>
                </a:rPr>
                <a:t>The 3</a:t>
              </a:r>
              <a:r>
                <a:rPr lang="en" altLang="zh-CN" sz="2680" baseline="30000" dirty="0">
                  <a:solidFill>
                    <a:srgbClr val="200D21"/>
                  </a:solidFill>
                  <a:latin typeface="Microsoft YaHei" panose="020B0503020204020204" pitchFamily="34" charset="-122"/>
                  <a:ea typeface="Microsoft YaHei" panose="020B0503020204020204" pitchFamily="34" charset="-122"/>
                </a:rPr>
                <a:t>rd</a:t>
              </a:r>
              <a:r>
                <a:rPr lang="en" altLang="zh-CN" sz="2680" dirty="0">
                  <a:solidFill>
                    <a:srgbClr val="200D21"/>
                  </a:solidFill>
                  <a:latin typeface="Microsoft YaHei" panose="020B0503020204020204" pitchFamily="34" charset="-122"/>
                  <a:ea typeface="Microsoft YaHei" panose="020B0503020204020204" pitchFamily="34" charset="-122"/>
                </a:rPr>
                <a:t> </a:t>
              </a:r>
              <a:r>
                <a:rPr lang="en-US" altLang="zh-CN" sz="2680" dirty="0">
                  <a:solidFill>
                    <a:srgbClr val="200D21"/>
                  </a:solidFill>
                  <a:latin typeface="Microsoft YaHei" panose="020B0503020204020204" pitchFamily="34" charset="-122"/>
                  <a:ea typeface="Microsoft YaHei" panose="020B0503020204020204" pitchFamily="34" charset="-122"/>
                </a:rPr>
                <a:t>International Folk Gifts Innovative Design Contest</a:t>
              </a:r>
              <a:endParaRPr lang="zh-CN" altLang="zh-CN" sz="2680" dirty="0">
                <a:solidFill>
                  <a:srgbClr val="200D21"/>
                </a:solidFill>
                <a:latin typeface="Microsoft YaHei" panose="020B0503020204020204" pitchFamily="34" charset="-122"/>
                <a:ea typeface="Microsoft YaHei" panose="020B0503020204020204" pitchFamily="34" charset="-122"/>
              </a:endParaRPr>
            </a:p>
          </p:txBody>
        </p:sp>
      </p:grpSp>
      <p:pic>
        <p:nvPicPr>
          <p:cNvPr id="11" name="图片 10">
            <a:extLst>
              <a:ext uri="{FF2B5EF4-FFF2-40B4-BE49-F238E27FC236}">
                <a16:creationId xmlns:a16="http://schemas.microsoft.com/office/drawing/2014/main" id="{6B12D18C-BF13-A747-8AD0-A364B8CDD442}"/>
              </a:ext>
            </a:extLst>
          </p:cNvPr>
          <p:cNvPicPr>
            <a:picLocks noChangeAspect="1"/>
          </p:cNvPicPr>
          <p:nvPr/>
        </p:nvPicPr>
        <p:blipFill rotWithShape="1">
          <a:blip r:embed="rId5"/>
          <a:srcRect r="70782"/>
          <a:stretch/>
        </p:blipFill>
        <p:spPr>
          <a:xfrm>
            <a:off x="6149696" y="735308"/>
            <a:ext cx="2819958" cy="1512192"/>
          </a:xfrm>
          <a:prstGeom prst="rect">
            <a:avLst/>
          </a:prstGeom>
        </p:spPr>
      </p:pic>
    </p:spTree>
    <p:extLst>
      <p:ext uri="{BB962C8B-B14F-4D97-AF65-F5344CB8AC3E}">
        <p14:creationId xmlns:p14="http://schemas.microsoft.com/office/powerpoint/2010/main" val="3245153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191704" y="2862931"/>
            <a:ext cx="12350364" cy="2831096"/>
          </a:xfrm>
          <a:prstGeom prst="rect">
            <a:avLst/>
          </a:prstGeom>
          <a:noFill/>
        </p:spPr>
        <p:txBody>
          <a:bodyPr wrap="square">
            <a:spAutoFit/>
          </a:bodyPr>
          <a:lstStyle/>
          <a:p>
            <a:pPr>
              <a:lnSpc>
                <a:spcPct val="190000"/>
              </a:lnSpc>
            </a:pPr>
            <a:r>
              <a:rPr lang="en-US" altLang="zh-CN" sz="1600" dirty="0">
                <a:latin typeface="Microsoft YaHei" panose="020B0503020204020204" pitchFamily="34" charset="-122"/>
                <a:ea typeface="Microsoft YaHei" panose="020B0503020204020204" pitchFamily="34" charset="-122"/>
              </a:rPr>
              <a:t>4.</a:t>
            </a:r>
            <a:r>
              <a:rPr lang="zh-CN" altLang="en-US" sz="1600" dirty="0">
                <a:latin typeface="Microsoft YaHei" panose="020B0503020204020204" pitchFamily="34" charset="-122"/>
                <a:ea typeface="Microsoft YaHei" panose="020B0503020204020204" pitchFamily="34" charset="-122"/>
              </a:rPr>
              <a:t> 设计作品包括：灵感来源、作品名称、色彩、材质、设计说明、设计效果图、尺寸工艺图和</a:t>
            </a:r>
            <a:r>
              <a:rPr lang="en-US" altLang="zh-CN" sz="1600" dirty="0">
                <a:latin typeface="Microsoft YaHei" panose="020B0503020204020204" pitchFamily="34" charset="-122"/>
                <a:ea typeface="Microsoft YaHei" panose="020B0503020204020204" pitchFamily="34" charset="-122"/>
              </a:rPr>
              <a:t>1:1</a:t>
            </a:r>
            <a:r>
              <a:rPr lang="zh-CN" altLang="en-US" sz="1600" dirty="0">
                <a:latin typeface="Microsoft YaHei" panose="020B0503020204020204" pitchFamily="34" charset="-122"/>
                <a:ea typeface="Microsoft YaHei" panose="020B0503020204020204" pitchFamily="34" charset="-122"/>
              </a:rPr>
              <a:t>图案设计稿。</a:t>
            </a:r>
            <a:endParaRPr lang="en-US" altLang="zh-CN" sz="1600" dirty="0">
              <a:latin typeface="Microsoft YaHei" panose="020B0503020204020204" pitchFamily="34" charset="-122"/>
              <a:ea typeface="Microsoft YaHei" panose="020B0503020204020204" pitchFamily="34" charset="-122"/>
            </a:endParaRPr>
          </a:p>
          <a:p>
            <a:pPr marL="285750" indent="-285750">
              <a:lnSpc>
                <a:spcPct val="19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设计说明应详细阐述设计的文化理念，着重说明如何将这些理念转化为具体的设计方案，并介绍产品的功能、结构、应用等。</a:t>
            </a:r>
            <a:endParaRPr lang="en-US" altLang="zh-CN" sz="1600" dirty="0">
              <a:latin typeface="Microsoft YaHei" panose="020B0503020204020204" pitchFamily="34" charset="-122"/>
              <a:ea typeface="Microsoft YaHei" panose="020B0503020204020204" pitchFamily="34" charset="-122"/>
            </a:endParaRPr>
          </a:p>
          <a:p>
            <a:pPr marL="285750" indent="-285750">
              <a:lnSpc>
                <a:spcPct val="19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尺寸工艺图包括：产品整体尺寸，材料的宽度、厚度，重要位置尺寸，细节尺寸需要备注。</a:t>
            </a:r>
            <a:endParaRPr lang="en-US" altLang="zh-CN" sz="1600" dirty="0">
              <a:latin typeface="Microsoft YaHei" panose="020B0503020204020204" pitchFamily="34" charset="-122"/>
              <a:ea typeface="Microsoft YaHei" panose="020B0503020204020204" pitchFamily="34" charset="-122"/>
            </a:endParaRPr>
          </a:p>
          <a:p>
            <a:pPr marL="285750" indent="-285750">
              <a:lnSpc>
                <a:spcPct val="190000"/>
              </a:lnSpc>
              <a:buFont typeface="Arial" panose="020B0604020202020204" pitchFamily="34" charset="0"/>
              <a:buChar char="•"/>
            </a:pPr>
            <a:r>
              <a:rPr lang="en-US" altLang="zh-CN" sz="1600" dirty="0">
                <a:latin typeface="Microsoft YaHei" panose="020B0503020204020204" pitchFamily="34" charset="-122"/>
                <a:ea typeface="Microsoft YaHei" panose="020B0503020204020204" pitchFamily="34" charset="-122"/>
              </a:rPr>
              <a:t>1:1</a:t>
            </a:r>
            <a:r>
              <a:rPr lang="zh-CN" altLang="en-US" sz="1600" dirty="0">
                <a:latin typeface="Microsoft YaHei" panose="020B0503020204020204" pitchFamily="34" charset="-122"/>
                <a:ea typeface="Microsoft YaHei" panose="020B0503020204020204" pitchFamily="34" charset="-122"/>
              </a:rPr>
              <a:t>图案设计稿：所有</a:t>
            </a:r>
            <a:r>
              <a:rPr lang="en-US" altLang="zh-CN" sz="1600" dirty="0">
                <a:latin typeface="Microsoft YaHei" panose="020B0503020204020204" pitchFamily="34" charset="-122"/>
                <a:ea typeface="Microsoft YaHei" panose="020B0503020204020204" pitchFamily="34" charset="-122"/>
              </a:rPr>
              <a:t>LOGO</a:t>
            </a:r>
            <a:r>
              <a:rPr lang="zh-CN" altLang="en-US" sz="1600" dirty="0">
                <a:latin typeface="Microsoft YaHei" panose="020B0503020204020204" pitchFamily="34" charset="-122"/>
                <a:ea typeface="Microsoft YaHei" panose="020B0503020204020204" pitchFamily="34" charset="-122"/>
              </a:rPr>
              <a:t>（文字或图形）、图案需要标注</a:t>
            </a:r>
            <a:r>
              <a:rPr lang="en-US" altLang="zh-CN" sz="1600" dirty="0">
                <a:latin typeface="Microsoft YaHei" panose="020B0503020204020204" pitchFamily="34" charset="-122"/>
                <a:ea typeface="Microsoft YaHei" panose="020B0503020204020204" pitchFamily="34" charset="-122"/>
              </a:rPr>
              <a:t>1:1</a:t>
            </a:r>
            <a:r>
              <a:rPr lang="zh-CN" altLang="en-US" sz="1600" dirty="0">
                <a:latin typeface="Microsoft YaHei" panose="020B0503020204020204" pitchFamily="34" charset="-122"/>
                <a:ea typeface="Microsoft YaHei" panose="020B0503020204020204" pitchFamily="34" charset="-122"/>
              </a:rPr>
              <a:t>尺寸。</a:t>
            </a:r>
          </a:p>
          <a:p>
            <a:pPr marL="285750" indent="-285750">
              <a:lnSpc>
                <a:spcPct val="19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如果采用人工智能协助设计，需完整呈现</a:t>
            </a:r>
            <a:r>
              <a:rPr lang="en-US" altLang="zh-CN" sz="1600" dirty="0">
                <a:latin typeface="Microsoft YaHei" panose="020B0503020204020204" pitchFamily="34" charset="-122"/>
                <a:ea typeface="Microsoft YaHei" panose="020B0503020204020204" pitchFamily="34" charset="-122"/>
              </a:rPr>
              <a:t>AIGC</a:t>
            </a:r>
            <a:r>
              <a:rPr lang="zh-CN" altLang="en-US" sz="1600" dirty="0">
                <a:latin typeface="Microsoft YaHei" panose="020B0503020204020204" pitchFamily="34" charset="-122"/>
                <a:ea typeface="Microsoft YaHei" panose="020B0503020204020204" pitchFamily="34" charset="-122"/>
              </a:rPr>
              <a:t>的生成过程，包括使用的</a:t>
            </a:r>
            <a:r>
              <a:rPr lang="en-US" altLang="zh-CN" sz="1600" dirty="0">
                <a:latin typeface="Microsoft YaHei" panose="020B0503020204020204" pitchFamily="34" charset="-122"/>
                <a:ea typeface="Microsoft YaHei" panose="020B0503020204020204" pitchFamily="34" charset="-122"/>
              </a:rPr>
              <a:t>AI</a:t>
            </a:r>
            <a:r>
              <a:rPr lang="zh-CN" altLang="en-US" sz="1600" dirty="0">
                <a:latin typeface="Microsoft YaHei" panose="020B0503020204020204" pitchFamily="34" charset="-122"/>
                <a:ea typeface="Microsoft YaHei" panose="020B0503020204020204" pitchFamily="34" charset="-122"/>
              </a:rPr>
              <a:t>工具、提示词、工作流示意图或分工清单，清晰展示从概念意向到模型</a:t>
            </a:r>
            <a:r>
              <a:rPr lang="en-US" altLang="zh-CN" sz="1600" dirty="0">
                <a:latin typeface="Microsoft YaHei" panose="020B0503020204020204" pitchFamily="34" charset="-122"/>
                <a:ea typeface="Microsoft YaHei" panose="020B0503020204020204" pitchFamily="34" charset="-122"/>
              </a:rPr>
              <a:t>/</a:t>
            </a:r>
            <a:r>
              <a:rPr lang="zh-CN" altLang="en-US" sz="1600" dirty="0">
                <a:latin typeface="Microsoft YaHei" panose="020B0503020204020204" pitchFamily="34" charset="-122"/>
                <a:ea typeface="Microsoft YaHei" panose="020B0503020204020204" pitchFamily="34" charset="-122"/>
              </a:rPr>
              <a:t>手绘底图，再到初次生成、迭代，最终完成成图的整个流程。不得采用他人知识产权的图片垫图。</a:t>
            </a:r>
            <a:endParaRPr lang="en-US" altLang="zh-CN" sz="1600" dirty="0">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C0F3C508-003F-84C2-34DA-CB0ABC6B82C0}"/>
              </a:ext>
            </a:extLst>
          </p:cNvPr>
          <p:cNvSpPr txBox="1"/>
          <p:nvPr/>
        </p:nvSpPr>
        <p:spPr>
          <a:xfrm>
            <a:off x="1191704" y="5954957"/>
            <a:ext cx="13356598" cy="4111447"/>
          </a:xfrm>
          <a:prstGeom prst="rect">
            <a:avLst/>
          </a:prstGeom>
          <a:noFill/>
        </p:spPr>
        <p:txBody>
          <a:bodyPr wrap="square" rtlCol="0">
            <a:spAutoFit/>
          </a:bodyPr>
          <a:lstStyle/>
          <a:p>
            <a:pPr>
              <a:lnSpc>
                <a:spcPct val="150000"/>
              </a:lnSpc>
            </a:pPr>
            <a:r>
              <a:rPr lang="en" altLang="zh-CN" sz="1600" dirty="0">
                <a:latin typeface="Microsoft YaHei" panose="020B0503020204020204" pitchFamily="34" charset="-122"/>
                <a:ea typeface="Microsoft YaHei" panose="020B0503020204020204" pitchFamily="34" charset="-122"/>
              </a:rPr>
              <a:t>Design works include: inspiration source, work name, color, material, design description, design effect drawing, size process drawing</a:t>
            </a:r>
            <a:r>
              <a:rPr lang="zh-CN" altLang="en-US" sz="1600" dirty="0">
                <a:latin typeface="Microsoft YaHei" panose="020B0503020204020204" pitchFamily="34" charset="-122"/>
                <a:ea typeface="Microsoft YaHei" panose="020B0503020204020204" pitchFamily="34" charset="-122"/>
              </a:rPr>
              <a:t> </a:t>
            </a:r>
            <a:r>
              <a:rPr lang="en-US" altLang="zh-CN" sz="1600" dirty="0">
                <a:latin typeface="Microsoft YaHei" panose="020B0503020204020204" pitchFamily="34" charset="-122"/>
                <a:ea typeface="Microsoft YaHei" panose="020B0503020204020204" pitchFamily="34" charset="-122"/>
              </a:rPr>
              <a:t>and</a:t>
            </a:r>
            <a:r>
              <a:rPr lang="zh-CN" altLang="en-US" sz="1600" dirty="0">
                <a:latin typeface="Microsoft YaHei" panose="020B0503020204020204" pitchFamily="34" charset="-122"/>
                <a:ea typeface="Microsoft YaHei" panose="020B0503020204020204" pitchFamily="34" charset="-122"/>
              </a:rPr>
              <a:t> </a:t>
            </a:r>
            <a:r>
              <a:rPr lang="en" altLang="zh-CN" sz="1600" dirty="0">
                <a:latin typeface="Microsoft YaHei" panose="020B0503020204020204" pitchFamily="34" charset="-122"/>
                <a:ea typeface="Microsoft YaHei" panose="020B0503020204020204" pitchFamily="34" charset="-122"/>
              </a:rPr>
              <a:t>1:1 pattern design drafts.</a:t>
            </a:r>
          </a:p>
          <a:p>
            <a:pPr marL="342900" indent="-342900">
              <a:lnSpc>
                <a:spcPct val="15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The design description should elaborate on the cultural ideas of the design, emphasize how to translate these ideas into specific design schemes, and introduce the function, structure and application of the product.</a:t>
            </a:r>
          </a:p>
          <a:p>
            <a:pPr marL="342900" indent="-342900">
              <a:lnSpc>
                <a:spcPct val="15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The size process diagram includes: the overall size of the product, the width and thickness of the material, the size of the important position, and the detail size needs to be noted.</a:t>
            </a:r>
          </a:p>
          <a:p>
            <a:pPr marL="342900" indent="-342900">
              <a:lnSpc>
                <a:spcPct val="15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1:1 pattern design draft: All logos (text or graphics) and patterns need to be marked with 1:1 size</a:t>
            </a:r>
            <a:r>
              <a:rPr lang="en-US" altLang="zh-CN" sz="1600" dirty="0">
                <a:latin typeface="Microsoft YaHei" panose="020B0503020204020204" pitchFamily="34" charset="-122"/>
                <a:ea typeface="Microsoft YaHei" panose="020B0503020204020204" pitchFamily="34" charset="-122"/>
              </a:rPr>
              <a:t>.</a:t>
            </a:r>
            <a:endParaRPr lang="en" altLang="zh-CN" sz="1600" dirty="0">
              <a:latin typeface="Microsoft YaHei" panose="020B0503020204020204" pitchFamily="34" charset="-122"/>
              <a:ea typeface="Microsoft YaHei" panose="020B0503020204020204" pitchFamily="34" charset="-122"/>
            </a:endParaRPr>
          </a:p>
          <a:p>
            <a:pPr marL="342900" indent="-342900">
              <a:lnSpc>
                <a:spcPct val="15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If the design is assisted by artificial intelligence, the generation process of AIGC should be fully presented, including the AI tools used, prompt words, workflow diagrams or labor division lists, and the entire process from conceptual intention to model/hand-drawn base drawing, to initial generation, iteration, and finally the completion of the drawing should be clearly shown. It is not allowed to use other people's intellectual property rights.</a:t>
            </a:r>
            <a:endParaRPr lang="zh-CN" altLang="en-US" sz="16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B77E2DAC-F9D8-EC20-61D4-6A004665C8FE}"/>
              </a:ext>
            </a:extLst>
          </p:cNvPr>
          <p:cNvSpPr txBox="1"/>
          <p:nvPr/>
        </p:nvSpPr>
        <p:spPr>
          <a:xfrm>
            <a:off x="1191704" y="1371449"/>
            <a:ext cx="4231416" cy="954107"/>
          </a:xfrm>
          <a:prstGeom prst="rect">
            <a:avLst/>
          </a:prstGeom>
          <a:noFill/>
        </p:spPr>
        <p:txBody>
          <a:bodyPr wrap="square" rtlCol="0">
            <a:spAutoFit/>
          </a:bodyPr>
          <a:lstStyle>
            <a:defPPr>
              <a:defRPr lang="en-US"/>
            </a:defPPr>
            <a:lvl1pPr>
              <a:defRPr sz="2800">
                <a:latin typeface="Microsoft YaHei" panose="020B0503020204020204" pitchFamily="34" charset="-122"/>
                <a:ea typeface="Microsoft YaHei" panose="020B0503020204020204" pitchFamily="34" charset="-122"/>
              </a:defRPr>
            </a:lvl1pPr>
          </a:lstStyle>
          <a:p>
            <a:r>
              <a:rPr lang="zh-CN" altLang="en-US" dirty="0"/>
              <a:t>设计作品</a:t>
            </a:r>
            <a:endParaRPr lang="en-US" altLang="zh-CN" dirty="0"/>
          </a:p>
          <a:p>
            <a:r>
              <a:rPr lang="en" altLang="zh-CN" dirty="0"/>
              <a:t>DESIGN WORKS</a:t>
            </a:r>
            <a:endParaRPr lang="zh-CN" altLang="en-US" dirty="0"/>
          </a:p>
        </p:txBody>
      </p:sp>
      <p:sp>
        <p:nvSpPr>
          <p:cNvPr id="6" name="文本框 5">
            <a:extLst>
              <a:ext uri="{FF2B5EF4-FFF2-40B4-BE49-F238E27FC236}">
                <a16:creationId xmlns:a16="http://schemas.microsoft.com/office/drawing/2014/main" id="{40F32B2F-3A54-58D7-6BEE-0358655E5584}"/>
              </a:ext>
            </a:extLst>
          </p:cNvPr>
          <p:cNvSpPr txBox="1"/>
          <p:nvPr/>
        </p:nvSpPr>
        <p:spPr>
          <a:xfrm>
            <a:off x="282351" y="1340672"/>
            <a:ext cx="940347" cy="1015663"/>
          </a:xfrm>
          <a:prstGeom prst="rect">
            <a:avLst/>
          </a:prstGeom>
          <a:noFill/>
        </p:spPr>
        <p:txBody>
          <a:bodyPr wrap="square" rtlCol="0">
            <a:spAutoFit/>
          </a:bodyPr>
          <a:lstStyle>
            <a:defPPr>
              <a:defRPr lang="en-US"/>
            </a:defPPr>
            <a:lvl1pPr>
              <a:defRPr sz="6000" i="1">
                <a:latin typeface="Microsoft YaHei" panose="020B0503020204020204" pitchFamily="34" charset="-122"/>
                <a:ea typeface="Microsoft YaHei" panose="020B0503020204020204" pitchFamily="34" charset="-122"/>
              </a:defRPr>
            </a:lvl1pPr>
          </a:lstStyle>
          <a:p>
            <a:r>
              <a:rPr lang="en-US" altLang="zh-CN" dirty="0"/>
              <a:t>2.</a:t>
            </a:r>
            <a:endParaRPr lang="zh-CN" altLang="en-US" dirty="0"/>
          </a:p>
        </p:txBody>
      </p:sp>
    </p:spTree>
    <p:extLst>
      <p:ext uri="{BB962C8B-B14F-4D97-AF65-F5344CB8AC3E}">
        <p14:creationId xmlns:p14="http://schemas.microsoft.com/office/powerpoint/2010/main" val="4071535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545" t="-1" r="3823" b="4366"/>
          <a:stretch>
            <a:fillRect/>
          </a:stretch>
        </p:blipFill>
        <p:spPr bwMode="auto">
          <a:xfrm rot="5400000">
            <a:off x="2831237" y="-1596297"/>
            <a:ext cx="9456875" cy="1511935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588042" y="4933232"/>
            <a:ext cx="5818388" cy="719556"/>
          </a:xfrm>
          <a:prstGeom prst="rect">
            <a:avLst/>
          </a:prstGeom>
        </p:spPr>
        <p:txBody>
          <a:bodyPr wrap="none">
            <a:spAutoFit/>
          </a:bodyPr>
          <a:lstStyle/>
          <a:p>
            <a:pPr algn="ctr">
              <a:lnSpc>
                <a:spcPct val="200000"/>
              </a:lnSpc>
            </a:pPr>
            <a:r>
              <a:rPr lang="zh-CN" altLang="en-US" sz="2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灵感来源图片</a:t>
            </a:r>
            <a:r>
              <a:rPr lang="en-US" altLang="zh-CN" sz="2400" b="1" dirty="0">
                <a:solidFill>
                  <a:schemeClr val="bg1"/>
                </a:solidFill>
                <a:latin typeface="微软雅黑" panose="020B0503020204020204" pitchFamily="34" charset="-122"/>
                <a:ea typeface="微软雅黑" panose="020B0503020204020204" pitchFamily="34" charset="-122"/>
              </a:rPr>
              <a:t> INSPIRATION PICTURES</a:t>
            </a:r>
            <a:endParaRPr lang="en-US" altLang="zh-CN" sz="2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nvSpPr>
        <p:spPr>
          <a:xfrm>
            <a:off x="393526" y="596130"/>
            <a:ext cx="2806065" cy="638810"/>
          </a:xfrm>
          <a:prstGeom prst="rect">
            <a:avLst/>
          </a:prstGeom>
          <a:noFill/>
        </p:spPr>
        <p:txBody>
          <a:bodyPr wrap="none" rtlCol="0">
            <a:spAutoFit/>
          </a:bodyPr>
          <a:lstStyle/>
          <a:p>
            <a:r>
              <a:rPr lang="zh-CN" altLang="en-US" sz="1775" dirty="0">
                <a:latin typeface="微软雅黑" panose="020B0503020204020204" pitchFamily="34" charset="-122"/>
                <a:ea typeface="微软雅黑" panose="020B0503020204020204" pitchFamily="34" charset="-122"/>
              </a:rPr>
              <a:t>灵感来源</a:t>
            </a:r>
            <a:endParaRPr lang="en-US" altLang="zh-CN" sz="1775" dirty="0">
              <a:latin typeface="微软雅黑" panose="020B0503020204020204" pitchFamily="34" charset="-122"/>
              <a:ea typeface="微软雅黑" panose="020B0503020204020204" pitchFamily="34" charset="-122"/>
            </a:endParaRPr>
          </a:p>
          <a:p>
            <a:r>
              <a:rPr lang="en-US" altLang="zh-CN" sz="1775" dirty="0">
                <a:latin typeface="微软雅黑" panose="020B0503020204020204" pitchFamily="34" charset="-122"/>
                <a:ea typeface="微软雅黑" panose="020B0503020204020204" pitchFamily="34" charset="-122"/>
              </a:rPr>
              <a:t>INSPIRATION SOURCES</a:t>
            </a:r>
            <a:endParaRPr lang="zh-CN" altLang="en-US" sz="1775" dirty="0">
              <a:latin typeface="微软雅黑" panose="020B0503020204020204" pitchFamily="34" charset="-122"/>
              <a:ea typeface="微软雅黑" panose="020B0503020204020204" pitchFamily="34" charset="-122"/>
            </a:endParaRPr>
          </a:p>
        </p:txBody>
      </p:sp>
      <p:sp>
        <p:nvSpPr>
          <p:cNvPr id="3" name="文本框 2"/>
          <p:cNvSpPr txBox="1"/>
          <p:nvPr/>
        </p:nvSpPr>
        <p:spPr>
          <a:xfrm>
            <a:off x="707983" y="8348908"/>
            <a:ext cx="12837896" cy="1320361"/>
          </a:xfrm>
          <a:prstGeom prst="rect">
            <a:avLst/>
          </a:prstGeom>
          <a:solidFill>
            <a:srgbClr val="FFFFFF">
              <a:alpha val="76863"/>
            </a:srgbClr>
          </a:solidFill>
          <a:ln>
            <a:noFill/>
          </a:ln>
        </p:spPr>
        <p:txBody>
          <a:bodyPr wrap="square" rtlCol="0">
            <a:spAutoFit/>
          </a:bodyPr>
          <a:lstStyle/>
          <a:p>
            <a:r>
              <a:rPr lang="zh-CN" altLang="en" sz="1600" dirty="0">
                <a:latin typeface="Microsoft YaHei" panose="020B0503020204020204" pitchFamily="34" charset="-122"/>
                <a:ea typeface="Microsoft YaHei" panose="020B0503020204020204" pitchFamily="34" charset="-122"/>
              </a:rPr>
              <a:t>作品</a:t>
            </a:r>
            <a:r>
              <a:rPr lang="zh-CN" altLang="en-US" sz="1600" dirty="0">
                <a:latin typeface="Microsoft YaHei" panose="020B0503020204020204" pitchFamily="34" charset="-122"/>
                <a:ea typeface="Microsoft YaHei" panose="020B0503020204020204" pitchFamily="34" charset="-122"/>
              </a:rPr>
              <a:t>名称 </a:t>
            </a:r>
            <a:r>
              <a:rPr lang="en" altLang="zh-CN" sz="1600" dirty="0">
                <a:latin typeface="Microsoft YaHei" panose="020B0503020204020204" pitchFamily="34" charset="-122"/>
                <a:ea typeface="Microsoft YaHei" panose="020B0503020204020204" pitchFamily="34" charset="-122"/>
              </a:rPr>
              <a:t>THE TITLE OF THE WORK</a:t>
            </a:r>
          </a:p>
          <a:p>
            <a:r>
              <a:rPr lang="zh-CN" altLang="en-US" sz="1595" dirty="0">
                <a:latin typeface="微软雅黑" panose="020B0503020204020204" pitchFamily="34" charset="-122"/>
                <a:ea typeface="微软雅黑" panose="020B0503020204020204" pitchFamily="34" charset="-122"/>
              </a:rPr>
              <a:t>文字描述 </a:t>
            </a:r>
            <a:r>
              <a:rPr lang="en-US" altLang="zh-CN" sz="1595" dirty="0">
                <a:latin typeface="微软雅黑" panose="020B0503020204020204" pitchFamily="34" charset="-122"/>
                <a:ea typeface="微软雅黑" panose="020B0503020204020204" pitchFamily="34" charset="-122"/>
              </a:rPr>
              <a:t>DESCRIPTION</a:t>
            </a:r>
          </a:p>
          <a:p>
            <a:pPr algn="ctr"/>
            <a:endParaRPr lang="en-US" altLang="zh-CN" sz="1595" dirty="0">
              <a:latin typeface="微软雅黑" panose="020B0503020204020204" pitchFamily="34" charset="-122"/>
              <a:ea typeface="微软雅黑" panose="020B0503020204020204" pitchFamily="34" charset="-122"/>
            </a:endParaRPr>
          </a:p>
          <a:p>
            <a:pPr algn="ctr"/>
            <a:endParaRPr lang="en-US" altLang="zh-CN" sz="1595" dirty="0">
              <a:latin typeface="微软雅黑" panose="020B0503020204020204" pitchFamily="34" charset="-122"/>
              <a:ea typeface="微软雅黑" panose="020B0503020204020204" pitchFamily="34" charset="-122"/>
            </a:endParaRPr>
          </a:p>
          <a:p>
            <a:pPr algn="ctr"/>
            <a:endParaRPr lang="zh-CN" altLang="en-US" sz="1595" dirty="0"/>
          </a:p>
        </p:txBody>
      </p:sp>
      <p:sp>
        <p:nvSpPr>
          <p:cNvPr id="10" name="AutoShape 4" descr="胡蝶夏佩珍曾穿着它呼吁支持国货！上海土布的故事都在这里……_文体社会_新民网"/>
          <p:cNvSpPr>
            <a:spLocks noChangeAspect="1" noChangeArrowheads="1"/>
          </p:cNvSpPr>
          <p:nvPr/>
        </p:nvSpPr>
        <p:spPr bwMode="auto">
          <a:xfrm>
            <a:off x="7407275" y="51927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A0B7AB84-A47D-3842-99EE-F7AA5F6C0ABB}"/>
              </a:ext>
            </a:extLst>
          </p:cNvPr>
          <p:cNvSpPr txBox="1"/>
          <p:nvPr/>
        </p:nvSpPr>
        <p:spPr>
          <a:xfrm>
            <a:off x="932759" y="634331"/>
            <a:ext cx="4739908"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1.</a:t>
            </a:r>
            <a:r>
              <a:rPr lang="zh-CN" altLang="en-US" sz="1800" dirty="0">
                <a:latin typeface="Microsoft YaHei" panose="020B0503020204020204" pitchFamily="34" charset="-122"/>
                <a:ea typeface="Microsoft YaHei" panose="020B0503020204020204" pitchFamily="34" charset="-122"/>
              </a:rPr>
              <a:t> 安吉白茶包装设计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ANJI WHITE TEA PACKAGING DESIGN</a:t>
            </a:r>
            <a:endParaRPr lang="zh-CN" altLang="en-US" sz="1800" dirty="0">
              <a:latin typeface="Microsoft YaHei" panose="020B0503020204020204" pitchFamily="34" charset="-122"/>
              <a:ea typeface="Microsoft YaHei" panose="020B0503020204020204" pitchFamily="34" charset="-122"/>
            </a:endParaRPr>
          </a:p>
        </p:txBody>
      </p:sp>
      <p:sp>
        <p:nvSpPr>
          <p:cNvPr id="40" name="文本框 39">
            <a:extLst>
              <a:ext uri="{FF2B5EF4-FFF2-40B4-BE49-F238E27FC236}">
                <a16:creationId xmlns:a16="http://schemas.microsoft.com/office/drawing/2014/main" id="{34F1603A-5E56-E840-AB28-71B004DDF708}"/>
              </a:ext>
            </a:extLst>
          </p:cNvPr>
          <p:cNvSpPr txBox="1"/>
          <p:nvPr/>
        </p:nvSpPr>
        <p:spPr>
          <a:xfrm>
            <a:off x="1247848" y="8230591"/>
            <a:ext cx="10952017" cy="1061829"/>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色彩</a:t>
            </a:r>
            <a:r>
              <a:rPr lang="en-US" altLang="zh-CN" sz="14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4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400" dirty="0">
              <a:latin typeface="Microsoft YaHei" panose="020B0503020204020204" pitchFamily="34" charset="-122"/>
              <a:ea typeface="Microsoft YaHei" panose="020B0503020204020204" pitchFamily="34" charset="-122"/>
              <a:cs typeface="MiSans Normal" panose="00000500000000000000" charset="-122"/>
            </a:endParaRPr>
          </a:p>
          <a:p>
            <a:endParaRPr lang="en-US" altLang="zh-CN" sz="1400" dirty="0">
              <a:latin typeface="Microsoft YaHei" panose="020B0503020204020204" pitchFamily="34" charset="-122"/>
              <a:ea typeface="Microsoft YaHei" panose="020B0503020204020204" pitchFamily="34" charset="-122"/>
            </a:endParaRPr>
          </a:p>
          <a:p>
            <a:endParaRPr lang="en-US" altLang="zh-CN" sz="1400" dirty="0">
              <a:latin typeface="Microsoft YaHei" panose="020B0503020204020204" pitchFamily="34" charset="-122"/>
              <a:ea typeface="Microsoft YaHei" panose="020B0503020204020204" pitchFamily="34" charset="-122"/>
            </a:endParaRPr>
          </a:p>
          <a:p>
            <a:endParaRPr lang="en-US" altLang="zh-CN" sz="1400" dirty="0">
              <a:latin typeface="Microsoft YaHei" panose="020B0503020204020204" pitchFamily="34" charset="-122"/>
              <a:ea typeface="Microsoft YaHei" panose="020B0503020204020204" pitchFamily="34" charset="-122"/>
            </a:endParaRPr>
          </a:p>
        </p:txBody>
      </p:sp>
      <p:pic>
        <p:nvPicPr>
          <p:cNvPr id="41" name="图片 40">
            <a:extLst>
              <a:ext uri="{FF2B5EF4-FFF2-40B4-BE49-F238E27FC236}">
                <a16:creationId xmlns:a16="http://schemas.microsoft.com/office/drawing/2014/main" id="{8D5A022D-30DC-664F-8136-426E73E86A3F}"/>
              </a:ext>
            </a:extLst>
          </p:cNvPr>
          <p:cNvPicPr>
            <a:picLocks noChangeAspect="1"/>
          </p:cNvPicPr>
          <p:nvPr/>
        </p:nvPicPr>
        <p:blipFill rotWithShape="1">
          <a:blip r:embed="rId3"/>
          <a:srcRect b="18418"/>
          <a:stretch/>
        </p:blipFill>
        <p:spPr>
          <a:xfrm>
            <a:off x="1104287" y="3502301"/>
            <a:ext cx="5349252" cy="3687209"/>
          </a:xfrm>
          <a:prstGeom prst="rect">
            <a:avLst/>
          </a:prstGeom>
        </p:spPr>
      </p:pic>
      <p:sp>
        <p:nvSpPr>
          <p:cNvPr id="42" name="文本框 41">
            <a:extLst>
              <a:ext uri="{FF2B5EF4-FFF2-40B4-BE49-F238E27FC236}">
                <a16:creationId xmlns:a16="http://schemas.microsoft.com/office/drawing/2014/main" id="{6635A049-85E2-DC4E-8868-EF24366BFB50}"/>
              </a:ext>
            </a:extLst>
          </p:cNvPr>
          <p:cNvSpPr txBox="1"/>
          <p:nvPr/>
        </p:nvSpPr>
        <p:spPr>
          <a:xfrm>
            <a:off x="6007289" y="5384431"/>
            <a:ext cx="1630515" cy="830997"/>
          </a:xfrm>
          <a:prstGeom prst="rect">
            <a:avLst/>
          </a:prstGeom>
          <a:noFill/>
        </p:spPr>
        <p:txBody>
          <a:bodyPr wrap="square">
            <a:spAutoFit/>
          </a:bodyPr>
          <a:lstStyle/>
          <a:p>
            <a:r>
              <a:rPr lang="zh-CN" altLang="en-US" sz="1200" dirty="0"/>
              <a:t>配件皮筋和木珠</a:t>
            </a:r>
            <a:endParaRPr lang="en-US" altLang="zh-CN" sz="1200" dirty="0"/>
          </a:p>
          <a:p>
            <a:r>
              <a:rPr lang="en" altLang="zh-CN" sz="1200" dirty="0"/>
              <a:t>Accessories rubber bands and wooden beads</a:t>
            </a:r>
            <a:endParaRPr lang="zh-CN" altLang="en-US" sz="1200" dirty="0"/>
          </a:p>
        </p:txBody>
      </p:sp>
      <p:cxnSp>
        <p:nvCxnSpPr>
          <p:cNvPr id="45" name="直线箭头连接符 44">
            <a:extLst>
              <a:ext uri="{FF2B5EF4-FFF2-40B4-BE49-F238E27FC236}">
                <a16:creationId xmlns:a16="http://schemas.microsoft.com/office/drawing/2014/main" id="{89C49EF3-CF32-EF41-BE78-B14EF848C87F}"/>
              </a:ext>
            </a:extLst>
          </p:cNvPr>
          <p:cNvCxnSpPr>
            <a:cxnSpLocks/>
            <a:stCxn id="42" idx="1"/>
          </p:cNvCxnSpPr>
          <p:nvPr/>
        </p:nvCxnSpPr>
        <p:spPr>
          <a:xfrm flipH="1" flipV="1">
            <a:off x="5317475" y="5784320"/>
            <a:ext cx="689814" cy="156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7" name="Picture 2" descr="图片">
            <a:extLst>
              <a:ext uri="{FF2B5EF4-FFF2-40B4-BE49-F238E27FC236}">
                <a16:creationId xmlns:a16="http://schemas.microsoft.com/office/drawing/2014/main" id="{E1E0B61F-F81A-1849-974D-C3BD0352B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9146" y="2830420"/>
            <a:ext cx="4080418" cy="4080418"/>
          </a:xfrm>
          <a:prstGeom prst="rect">
            <a:avLst/>
          </a:prstGeom>
          <a:noFill/>
          <a:extLst>
            <a:ext uri="{909E8E84-426E-40DD-AFC4-6F175D3DCCD1}">
              <a14:hiddenFill xmlns:a14="http://schemas.microsoft.com/office/drawing/2010/main">
                <a:solidFill>
                  <a:srgbClr val="FFFFFF"/>
                </a:solidFill>
              </a14:hiddenFill>
            </a:ext>
          </a:extLst>
        </p:spPr>
      </p:pic>
      <p:sp>
        <p:nvSpPr>
          <p:cNvPr id="49" name="文本框 48">
            <a:extLst>
              <a:ext uri="{FF2B5EF4-FFF2-40B4-BE49-F238E27FC236}">
                <a16:creationId xmlns:a16="http://schemas.microsoft.com/office/drawing/2014/main" id="{3E53DEFD-773B-7B4E-9E01-E16F4732FE7E}"/>
              </a:ext>
            </a:extLst>
          </p:cNvPr>
          <p:cNvSpPr txBox="1"/>
          <p:nvPr/>
        </p:nvSpPr>
        <p:spPr>
          <a:xfrm>
            <a:off x="12973332" y="4654489"/>
            <a:ext cx="1034485" cy="276999"/>
          </a:xfrm>
          <a:prstGeom prst="rect">
            <a:avLst/>
          </a:prstGeom>
          <a:noFill/>
        </p:spPr>
        <p:txBody>
          <a:bodyPr wrap="square">
            <a:spAutoFit/>
          </a:bodyPr>
          <a:lstStyle/>
          <a:p>
            <a:pPr algn="r"/>
            <a:r>
              <a:rPr lang="en-US" altLang="zh-CN" sz="1200" dirty="0"/>
              <a:t>50cm</a:t>
            </a:r>
            <a:endParaRPr lang="zh-CN" altLang="en-US" sz="1200" dirty="0"/>
          </a:p>
        </p:txBody>
      </p:sp>
      <p:sp>
        <p:nvSpPr>
          <p:cNvPr id="50" name="文本框 49">
            <a:extLst>
              <a:ext uri="{FF2B5EF4-FFF2-40B4-BE49-F238E27FC236}">
                <a16:creationId xmlns:a16="http://schemas.microsoft.com/office/drawing/2014/main" id="{B303BB5E-C485-F74C-95DE-1595B2D0A241}"/>
              </a:ext>
            </a:extLst>
          </p:cNvPr>
          <p:cNvSpPr txBox="1"/>
          <p:nvPr/>
        </p:nvSpPr>
        <p:spPr>
          <a:xfrm>
            <a:off x="7622734" y="7274589"/>
            <a:ext cx="6689168" cy="923330"/>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图案设计稿与尺寸</a:t>
            </a:r>
            <a:r>
              <a:rPr lang="en" altLang="zh-CN" sz="1800" dirty="0">
                <a:latin typeface="Microsoft YaHei" panose="020B0503020204020204" pitchFamily="34" charset="-122"/>
                <a:ea typeface="Microsoft YaHei" panose="020B0503020204020204" pitchFamily="34" charset="-122"/>
              </a:rPr>
              <a:t>Pattern design and size</a:t>
            </a:r>
          </a:p>
          <a:p>
            <a:pPr algn="ctr"/>
            <a:r>
              <a:rPr lang="zh-CN" altLang="en-US" sz="1800" dirty="0">
                <a:latin typeface="Microsoft YaHei" panose="020B0503020204020204" pitchFamily="34" charset="-122"/>
                <a:ea typeface="Microsoft YaHei" panose="020B0503020204020204" pitchFamily="34" charset="-122"/>
              </a:rPr>
              <a:t>（另附</a:t>
            </a:r>
            <a:r>
              <a:rPr lang="en-US" altLang="zh-CN" sz="1800" dirty="0">
                <a:latin typeface="Microsoft YaHei" panose="020B0503020204020204" pitchFamily="34" charset="-122"/>
                <a:ea typeface="Microsoft YaHei" panose="020B0503020204020204" pitchFamily="34" charset="-122"/>
              </a:rPr>
              <a:t>1:1</a:t>
            </a:r>
            <a:r>
              <a:rPr lang="zh-CN" altLang="en-US" sz="1800" dirty="0">
                <a:latin typeface="Microsoft YaHei" panose="020B0503020204020204" pitchFamily="34" charset="-122"/>
                <a:ea typeface="Microsoft YaHei" panose="020B0503020204020204" pitchFamily="34" charset="-122"/>
              </a:rPr>
              <a:t>矢量设计稿）</a:t>
            </a:r>
            <a:r>
              <a:rPr lang="en" altLang="zh-CN" sz="1800" dirty="0">
                <a:latin typeface="Microsoft YaHei" panose="020B0503020204020204" pitchFamily="34" charset="-122"/>
                <a:ea typeface="Microsoft YaHei" panose="020B0503020204020204" pitchFamily="34" charset="-122"/>
              </a:rPr>
              <a:t>(1:1 vector design draft attached)</a:t>
            </a:r>
            <a:endParaRPr lang="en-US" altLang="zh-CN" sz="1800" dirty="0">
              <a:latin typeface="Microsoft YaHei" panose="020B0503020204020204" pitchFamily="34" charset="-122"/>
              <a:ea typeface="Microsoft YaHei" panose="020B0503020204020204" pitchFamily="34" charset="-122"/>
            </a:endParaRPr>
          </a:p>
          <a:p>
            <a:pPr algn="ctr"/>
            <a:endParaRPr lang="zh-CN" altLang="en-US" sz="1800" dirty="0"/>
          </a:p>
        </p:txBody>
      </p:sp>
      <p:sp>
        <p:nvSpPr>
          <p:cNvPr id="55" name="文本框 54">
            <a:extLst>
              <a:ext uri="{FF2B5EF4-FFF2-40B4-BE49-F238E27FC236}">
                <a16:creationId xmlns:a16="http://schemas.microsoft.com/office/drawing/2014/main" id="{2A3AAA07-27D4-8E4D-A871-41B7CF7C8D5F}"/>
              </a:ext>
            </a:extLst>
          </p:cNvPr>
          <p:cNvSpPr txBox="1"/>
          <p:nvPr/>
        </p:nvSpPr>
        <p:spPr>
          <a:xfrm>
            <a:off x="1002815" y="7274589"/>
            <a:ext cx="7280580" cy="646331"/>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设计效果图与尺寸工艺</a:t>
            </a:r>
            <a:endParaRPr lang="en-US" altLang="zh-CN" sz="1800" dirty="0">
              <a:latin typeface="Microsoft YaHei" panose="020B0503020204020204" pitchFamily="34" charset="-122"/>
              <a:ea typeface="Microsoft YaHei" panose="020B0503020204020204" pitchFamily="34" charset="-122"/>
            </a:endParaRPr>
          </a:p>
          <a:p>
            <a:pPr algn="ctr"/>
            <a:r>
              <a:rPr lang="en" altLang="zh-CN" sz="1800" dirty="0">
                <a:latin typeface="Microsoft YaHei" panose="020B0503020204020204" pitchFamily="34" charset="-122"/>
                <a:ea typeface="Microsoft YaHei" panose="020B0503020204020204" pitchFamily="34" charset="-122"/>
              </a:rPr>
              <a:t>Design renderings and dimensional technology</a:t>
            </a:r>
            <a:endParaRPr lang="zh-CN" altLang="en-US" sz="1800" dirty="0">
              <a:latin typeface="Microsoft YaHei" panose="020B0503020204020204" pitchFamily="34" charset="-122"/>
              <a:ea typeface="Microsoft YaHei" panose="020B0503020204020204" pitchFamily="34" charset="-122"/>
            </a:endParaRPr>
          </a:p>
        </p:txBody>
      </p:sp>
      <p:grpSp>
        <p:nvGrpSpPr>
          <p:cNvPr id="57" name="组合 56">
            <a:extLst>
              <a:ext uri="{FF2B5EF4-FFF2-40B4-BE49-F238E27FC236}">
                <a16:creationId xmlns:a16="http://schemas.microsoft.com/office/drawing/2014/main" id="{C723A3ED-EEB4-444A-9423-7745A882CAE7}"/>
              </a:ext>
            </a:extLst>
          </p:cNvPr>
          <p:cNvGrpSpPr/>
          <p:nvPr/>
        </p:nvGrpSpPr>
        <p:grpSpPr>
          <a:xfrm>
            <a:off x="2080397" y="8311655"/>
            <a:ext cx="907489" cy="554305"/>
            <a:chOff x="1008652" y="4156964"/>
            <a:chExt cx="907489" cy="554305"/>
          </a:xfrm>
        </p:grpSpPr>
        <p:sp>
          <p:nvSpPr>
            <p:cNvPr id="59" name="矩形 58">
              <a:extLst>
                <a:ext uri="{FF2B5EF4-FFF2-40B4-BE49-F238E27FC236}">
                  <a16:creationId xmlns:a16="http://schemas.microsoft.com/office/drawing/2014/main" id="{9550C9FD-51A4-2243-A0E5-A872019326D8}"/>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0" name="文本框 59">
              <a:extLst>
                <a:ext uri="{FF2B5EF4-FFF2-40B4-BE49-F238E27FC236}">
                  <a16:creationId xmlns:a16="http://schemas.microsoft.com/office/drawing/2014/main" id="{A74E70E8-E670-114F-A6E2-A623B761F655}"/>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61" name="文本框 60">
            <a:extLst>
              <a:ext uri="{FF2B5EF4-FFF2-40B4-BE49-F238E27FC236}">
                <a16:creationId xmlns:a16="http://schemas.microsoft.com/office/drawing/2014/main" id="{66F7C9B7-C67E-BC41-AC6C-54B2A7946890}"/>
              </a:ext>
            </a:extLst>
          </p:cNvPr>
          <p:cNvSpPr txBox="1"/>
          <p:nvPr/>
        </p:nvSpPr>
        <p:spPr>
          <a:xfrm>
            <a:off x="3532715" y="8230591"/>
            <a:ext cx="4026960" cy="1670073"/>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材质 </a:t>
            </a:r>
            <a:r>
              <a:rPr lang="en" altLang="zh-CN" sz="1400" dirty="0">
                <a:latin typeface="Microsoft YaHei" panose="020B0503020204020204" pitchFamily="34" charset="-122"/>
                <a:ea typeface="Microsoft YaHei" panose="020B0503020204020204" pitchFamily="34" charset="-122"/>
              </a:rPr>
              <a:t>Material</a:t>
            </a:r>
            <a:r>
              <a:rPr lang="zh-CN" altLang="en-US" sz="1400" dirty="0">
                <a:latin typeface="Microsoft YaHei" panose="020B0503020204020204" pitchFamily="34" charset="-122"/>
                <a:ea typeface="Microsoft YaHei" panose="020B0503020204020204" pitchFamily="34" charset="-122"/>
              </a:rPr>
              <a:t>：</a:t>
            </a:r>
            <a:endParaRPr lang="en-US" altLang="zh-CN" sz="1400" dirty="0">
              <a:latin typeface="Microsoft YaHei" panose="020B0503020204020204" pitchFamily="34" charset="-122"/>
              <a:ea typeface="Microsoft YaHei" panose="020B0503020204020204" pitchFamily="34" charset="-122"/>
            </a:endParaRPr>
          </a:p>
          <a:p>
            <a:pPr>
              <a:lnSpc>
                <a:spcPct val="150000"/>
              </a:lnSpc>
            </a:pPr>
            <a:r>
              <a:rPr lang="zh-CN" altLang="en-US" sz="1400" dirty="0">
                <a:solidFill>
                  <a:srgbClr val="FF0000"/>
                </a:solidFill>
                <a:latin typeface="Microsoft YaHei" panose="020B0503020204020204" pitchFamily="34" charset="-122"/>
                <a:ea typeface="Microsoft YaHei" panose="020B0503020204020204" pitchFamily="34" charset="-122"/>
              </a:rPr>
              <a:t>竹板材 厚度</a:t>
            </a:r>
            <a:r>
              <a:rPr lang="en-US" altLang="zh-CN" sz="1400" dirty="0">
                <a:solidFill>
                  <a:srgbClr val="FF0000"/>
                </a:solidFill>
                <a:latin typeface="Microsoft YaHei" panose="020B0503020204020204" pitchFamily="34" charset="-122"/>
                <a:ea typeface="Microsoft YaHei" panose="020B0503020204020204" pitchFamily="34" charset="-122"/>
              </a:rPr>
              <a:t>4mm</a:t>
            </a:r>
          </a:p>
          <a:p>
            <a:pPr>
              <a:lnSpc>
                <a:spcPct val="150000"/>
              </a:lnSpc>
            </a:pPr>
            <a:r>
              <a:rPr lang="zh-CN" altLang="en-US" sz="1400" dirty="0">
                <a:solidFill>
                  <a:srgbClr val="FF0000"/>
                </a:solidFill>
                <a:latin typeface="Microsoft YaHei" panose="020B0503020204020204" pitchFamily="34" charset="-122"/>
                <a:ea typeface="Microsoft YaHei" panose="020B0503020204020204" pitchFamily="34" charset="-122"/>
              </a:rPr>
              <a:t>竹帘 厚度</a:t>
            </a:r>
            <a:r>
              <a:rPr lang="en-US" altLang="zh-CN" sz="1400" dirty="0">
                <a:solidFill>
                  <a:srgbClr val="FF0000"/>
                </a:solidFill>
                <a:latin typeface="Microsoft YaHei" panose="020B0503020204020204" pitchFamily="34" charset="-122"/>
                <a:ea typeface="Microsoft YaHei" panose="020B0503020204020204" pitchFamily="34" charset="-122"/>
              </a:rPr>
              <a:t>1.7mm</a:t>
            </a:r>
          </a:p>
          <a:p>
            <a:pPr>
              <a:lnSpc>
                <a:spcPct val="150000"/>
              </a:lnSpc>
            </a:pPr>
            <a:r>
              <a:rPr lang="en-US" altLang="zh-CN" sz="1400" dirty="0">
                <a:solidFill>
                  <a:srgbClr val="FF0000"/>
                </a:solidFill>
                <a:latin typeface="Microsoft YaHei" panose="020B0503020204020204" pitchFamily="34" charset="-122"/>
                <a:ea typeface="Microsoft YaHei" panose="020B0503020204020204" pitchFamily="34" charset="-122"/>
              </a:rPr>
              <a:t>Bamboo plate: Thickness 4mm</a:t>
            </a:r>
          </a:p>
          <a:p>
            <a:pPr>
              <a:lnSpc>
                <a:spcPct val="150000"/>
              </a:lnSpc>
            </a:pPr>
            <a:r>
              <a:rPr lang="en-US" altLang="zh-CN" sz="1400" dirty="0">
                <a:solidFill>
                  <a:srgbClr val="FF0000"/>
                </a:solidFill>
                <a:latin typeface="Microsoft YaHei" panose="020B0503020204020204" pitchFamily="34" charset="-122"/>
                <a:ea typeface="Microsoft YaHei" panose="020B0503020204020204" pitchFamily="34" charset="-122"/>
              </a:rPr>
              <a:t>Bamboo curtain thickness 1.7mm</a:t>
            </a:r>
          </a:p>
        </p:txBody>
      </p:sp>
      <p:sp>
        <p:nvSpPr>
          <p:cNvPr id="62" name="文本框 61">
            <a:extLst>
              <a:ext uri="{FF2B5EF4-FFF2-40B4-BE49-F238E27FC236}">
                <a16:creationId xmlns:a16="http://schemas.microsoft.com/office/drawing/2014/main" id="{8E05AD4A-C3C9-964D-96A9-AD7F043FBF2F}"/>
              </a:ext>
            </a:extLst>
          </p:cNvPr>
          <p:cNvSpPr txBox="1"/>
          <p:nvPr/>
        </p:nvSpPr>
        <p:spPr>
          <a:xfrm>
            <a:off x="6453539" y="8230591"/>
            <a:ext cx="7417963" cy="377411"/>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设计说明</a:t>
            </a:r>
            <a:r>
              <a:rPr lang="en-US" altLang="zh-CN" sz="14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4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4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4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400" dirty="0">
              <a:latin typeface="Microsoft YaHei" panose="020B0503020204020204" pitchFamily="34" charset="-122"/>
              <a:ea typeface="Microsoft YaHei" panose="020B0503020204020204" pitchFamily="34" charset="-122"/>
            </a:endParaRPr>
          </a:p>
        </p:txBody>
      </p:sp>
      <p:cxnSp>
        <p:nvCxnSpPr>
          <p:cNvPr id="15" name="直线连接符 14">
            <a:extLst>
              <a:ext uri="{FF2B5EF4-FFF2-40B4-BE49-F238E27FC236}">
                <a16:creationId xmlns:a16="http://schemas.microsoft.com/office/drawing/2014/main" id="{7B18C7E5-8D47-6642-BA69-5CA8CDB9BA3E}"/>
              </a:ext>
            </a:extLst>
          </p:cNvPr>
          <p:cNvCxnSpPr/>
          <p:nvPr/>
        </p:nvCxnSpPr>
        <p:spPr>
          <a:xfrm>
            <a:off x="1247848" y="8183147"/>
            <a:ext cx="1252357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63" name="文本框 62">
            <a:extLst>
              <a:ext uri="{FF2B5EF4-FFF2-40B4-BE49-F238E27FC236}">
                <a16:creationId xmlns:a16="http://schemas.microsoft.com/office/drawing/2014/main" id="{1BDE1C68-97AE-6043-911D-C8F2EAB161CF}"/>
              </a:ext>
            </a:extLst>
          </p:cNvPr>
          <p:cNvSpPr txBox="1"/>
          <p:nvPr/>
        </p:nvSpPr>
        <p:spPr>
          <a:xfrm>
            <a:off x="1252337" y="1487176"/>
            <a:ext cx="12284369" cy="646331"/>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二两装</a:t>
            </a:r>
            <a:r>
              <a:rPr lang="en-US" altLang="zh-CN" sz="1800" dirty="0">
                <a:latin typeface="Microsoft YaHei" panose="020B0503020204020204" pitchFamily="34" charset="-122"/>
                <a:ea typeface="Microsoft YaHei" panose="020B0503020204020204" pitchFamily="34" charset="-122"/>
              </a:rPr>
              <a:t>/100</a:t>
            </a:r>
            <a:r>
              <a:rPr lang="en" altLang="zh-CN" sz="1800" dirty="0">
                <a:latin typeface="Microsoft YaHei" panose="020B0503020204020204" pitchFamily="34" charset="-122"/>
                <a:ea typeface="Microsoft YaHei" panose="020B0503020204020204" pitchFamily="34" charset="-122"/>
              </a:rPr>
              <a:t>g</a:t>
            </a:r>
            <a:r>
              <a:rPr lang="zh-CN" altLang="en-US" sz="1800" dirty="0">
                <a:latin typeface="Microsoft YaHei" panose="020B0503020204020204" pitchFamily="34" charset="-122"/>
                <a:ea typeface="Microsoft YaHei" panose="020B0503020204020204" pitchFamily="34" charset="-122"/>
              </a:rPr>
              <a:t>茶叶包装设计（含</a:t>
            </a:r>
            <a:r>
              <a:rPr lang="en-US" altLang="zh-CN" sz="1800" dirty="0">
                <a:latin typeface="Microsoft YaHei" panose="020B0503020204020204" pitchFamily="34" charset="-122"/>
                <a:ea typeface="Microsoft YaHei" panose="020B0503020204020204" pitchFamily="34" charset="-122"/>
              </a:rPr>
              <a:t>50</a:t>
            </a:r>
            <a:r>
              <a:rPr lang="en" altLang="zh-CN" sz="1800" dirty="0">
                <a:latin typeface="Microsoft YaHei" panose="020B0503020204020204" pitchFamily="34" charset="-122"/>
                <a:ea typeface="Microsoft YaHei" panose="020B0503020204020204" pitchFamily="34" charset="-122"/>
              </a:rPr>
              <a:t>g</a:t>
            </a:r>
            <a:r>
              <a:rPr lang="zh-CN" altLang="en-US" sz="1800" dirty="0">
                <a:latin typeface="Microsoft YaHei" panose="020B0503020204020204" pitchFamily="34" charset="-122"/>
                <a:ea typeface="Microsoft YaHei" panose="020B0503020204020204" pitchFamily="34" charset="-122"/>
              </a:rPr>
              <a:t>内包装设计，外包装盒设计）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Two packs/100g tea packaging design (including 50g inner packaging design, outer packaging box design)</a:t>
            </a:r>
            <a:endParaRPr lang="zh-CN" altLang="en-US" sz="1800" dirty="0">
              <a:latin typeface="Microsoft YaHei" panose="020B0503020204020204" pitchFamily="34" charset="-122"/>
              <a:ea typeface="Microsoft YaHei" panose="020B0503020204020204" pitchFamily="34" charset="-122"/>
            </a:endParaRPr>
          </a:p>
        </p:txBody>
      </p:sp>
      <p:cxnSp>
        <p:nvCxnSpPr>
          <p:cNvPr id="64" name="直线箭头连接符 63">
            <a:extLst>
              <a:ext uri="{FF2B5EF4-FFF2-40B4-BE49-F238E27FC236}">
                <a16:creationId xmlns:a16="http://schemas.microsoft.com/office/drawing/2014/main" id="{8DC49889-EA27-D148-A0CB-B8E78A9EFF10}"/>
              </a:ext>
            </a:extLst>
          </p:cNvPr>
          <p:cNvCxnSpPr>
            <a:cxnSpLocks/>
          </p:cNvCxnSpPr>
          <p:nvPr/>
        </p:nvCxnSpPr>
        <p:spPr>
          <a:xfrm>
            <a:off x="13355240" y="2830420"/>
            <a:ext cx="0" cy="408041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7" name="直线箭头连接符 66">
            <a:extLst>
              <a:ext uri="{FF2B5EF4-FFF2-40B4-BE49-F238E27FC236}">
                <a16:creationId xmlns:a16="http://schemas.microsoft.com/office/drawing/2014/main" id="{412589AF-4483-0D4B-8D1C-5C03A97A21B0}"/>
              </a:ext>
            </a:extLst>
          </p:cNvPr>
          <p:cNvCxnSpPr>
            <a:cxnSpLocks/>
          </p:cNvCxnSpPr>
          <p:nvPr/>
        </p:nvCxnSpPr>
        <p:spPr>
          <a:xfrm flipV="1">
            <a:off x="9009146" y="2598290"/>
            <a:ext cx="4080418" cy="1181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68" name="文本框 67">
            <a:extLst>
              <a:ext uri="{FF2B5EF4-FFF2-40B4-BE49-F238E27FC236}">
                <a16:creationId xmlns:a16="http://schemas.microsoft.com/office/drawing/2014/main" id="{6DE05658-C912-D54D-9CE8-34F7B9F1DDB2}"/>
              </a:ext>
            </a:extLst>
          </p:cNvPr>
          <p:cNvSpPr txBox="1"/>
          <p:nvPr/>
        </p:nvSpPr>
        <p:spPr>
          <a:xfrm>
            <a:off x="10858560" y="2321291"/>
            <a:ext cx="546945" cy="276999"/>
          </a:xfrm>
          <a:prstGeom prst="rect">
            <a:avLst/>
          </a:prstGeom>
          <a:noFill/>
        </p:spPr>
        <p:txBody>
          <a:bodyPr wrap="none" rtlCol="0">
            <a:spAutoFit/>
          </a:bodyPr>
          <a:lstStyle/>
          <a:p>
            <a:r>
              <a:rPr kumimoji="1" lang="en-US" altLang="zh-CN" sz="1200" dirty="0"/>
              <a:t>50cm</a:t>
            </a:r>
            <a:endParaRPr kumimoji="1" lang="zh-CN" altLang="en-US" sz="1200" dirty="0"/>
          </a:p>
        </p:txBody>
      </p:sp>
      <p:sp>
        <p:nvSpPr>
          <p:cNvPr id="69" name="文本框 68">
            <a:extLst>
              <a:ext uri="{FF2B5EF4-FFF2-40B4-BE49-F238E27FC236}">
                <a16:creationId xmlns:a16="http://schemas.microsoft.com/office/drawing/2014/main" id="{904B9CB8-D807-7945-896D-2F0B7E60782F}"/>
              </a:ext>
            </a:extLst>
          </p:cNvPr>
          <p:cNvSpPr txBox="1"/>
          <p:nvPr/>
        </p:nvSpPr>
        <p:spPr>
          <a:xfrm>
            <a:off x="2617876" y="2641138"/>
            <a:ext cx="5571130" cy="1015663"/>
          </a:xfrm>
          <a:prstGeom prst="rect">
            <a:avLst/>
          </a:prstGeom>
          <a:noFill/>
        </p:spPr>
        <p:txBody>
          <a:bodyPr wrap="square" rtlCol="0">
            <a:spAutoFit/>
          </a:bodyPr>
          <a:lstStyle/>
          <a:p>
            <a:r>
              <a:rPr kumimoji="1" lang="zh-CN" altLang="en-US" sz="1200" dirty="0"/>
              <a:t>内盒竹帘厚度约</a:t>
            </a:r>
            <a:r>
              <a:rPr kumimoji="1" lang="en-US" altLang="zh-CN" sz="1200" dirty="0"/>
              <a:t>1.7</a:t>
            </a:r>
            <a:r>
              <a:rPr kumimoji="1" lang="en" altLang="zh-CN" sz="1200" dirty="0"/>
              <a:t>mm</a:t>
            </a:r>
            <a:endParaRPr kumimoji="1" lang="en-US" altLang="zh-CN" sz="1200" dirty="0"/>
          </a:p>
          <a:p>
            <a:r>
              <a:rPr kumimoji="1" lang="zh-CN" altLang="en-US" sz="1200" dirty="0"/>
              <a:t>尺寸参考</a:t>
            </a:r>
            <a:endParaRPr kumimoji="1" lang="en-US" altLang="zh-CN" sz="1200" dirty="0"/>
          </a:p>
          <a:p>
            <a:r>
              <a:rPr kumimoji="1" lang="zh-CN" altLang="en-US" sz="1200" dirty="0"/>
              <a:t>长</a:t>
            </a:r>
            <a:r>
              <a:rPr kumimoji="1" lang="en-US" altLang="zh-CN" sz="1200" dirty="0"/>
              <a:t>10</a:t>
            </a:r>
            <a:r>
              <a:rPr kumimoji="1" lang="zh-CN" altLang="en-US" sz="1200" dirty="0"/>
              <a:t>*宽</a:t>
            </a:r>
            <a:r>
              <a:rPr kumimoji="1" lang="en-US" altLang="zh-CN" sz="1200" dirty="0"/>
              <a:t>9.6</a:t>
            </a:r>
            <a:r>
              <a:rPr kumimoji="1" lang="zh-CN" altLang="en-US" sz="1200" dirty="0"/>
              <a:t>*高</a:t>
            </a:r>
            <a:r>
              <a:rPr kumimoji="1" lang="en-US" altLang="zh-CN" sz="1200" dirty="0"/>
              <a:t>6.4cm</a:t>
            </a:r>
          </a:p>
          <a:p>
            <a:r>
              <a:rPr kumimoji="1" lang="en" altLang="zh-CN" sz="1200" dirty="0"/>
              <a:t>The thickness of the bamboo curtain in the inner box is about 1.7mm</a:t>
            </a:r>
          </a:p>
          <a:p>
            <a:r>
              <a:rPr kumimoji="1" lang="en" altLang="zh-CN" sz="1200" dirty="0"/>
              <a:t>Size reference: length 10 * width 9.6 * height 6.4cm</a:t>
            </a:r>
            <a:endParaRPr kumimoji="1" lang="zh-CN" altLang="en-US" sz="1200" dirty="0"/>
          </a:p>
        </p:txBody>
      </p:sp>
      <p:cxnSp>
        <p:nvCxnSpPr>
          <p:cNvPr id="70" name="直线箭头连接符 69">
            <a:extLst>
              <a:ext uri="{FF2B5EF4-FFF2-40B4-BE49-F238E27FC236}">
                <a16:creationId xmlns:a16="http://schemas.microsoft.com/office/drawing/2014/main" id="{D235CD2C-FCD0-3946-9344-7CB2FB9661C1}"/>
              </a:ext>
            </a:extLst>
          </p:cNvPr>
          <p:cNvCxnSpPr>
            <a:cxnSpLocks/>
          </p:cNvCxnSpPr>
          <p:nvPr/>
        </p:nvCxnSpPr>
        <p:spPr>
          <a:xfrm flipH="1">
            <a:off x="2833184" y="3574056"/>
            <a:ext cx="11726" cy="5651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1" name="文本框 70">
            <a:extLst>
              <a:ext uri="{FF2B5EF4-FFF2-40B4-BE49-F238E27FC236}">
                <a16:creationId xmlns:a16="http://schemas.microsoft.com/office/drawing/2014/main" id="{88363374-40BF-254C-A683-2B971E539946}"/>
              </a:ext>
            </a:extLst>
          </p:cNvPr>
          <p:cNvSpPr txBox="1"/>
          <p:nvPr/>
        </p:nvSpPr>
        <p:spPr>
          <a:xfrm>
            <a:off x="6568336" y="3671341"/>
            <a:ext cx="1852839" cy="1200329"/>
          </a:xfrm>
          <a:prstGeom prst="rect">
            <a:avLst/>
          </a:prstGeom>
          <a:noFill/>
        </p:spPr>
        <p:txBody>
          <a:bodyPr wrap="square" rtlCol="0">
            <a:spAutoFit/>
          </a:bodyPr>
          <a:lstStyle/>
          <a:p>
            <a:r>
              <a:rPr kumimoji="1" lang="zh-CN" altLang="en-US" sz="1200" dirty="0"/>
              <a:t>竹帘上的图案为</a:t>
            </a:r>
            <a:r>
              <a:rPr kumimoji="1" lang="en-US" altLang="zh-CN" sz="1200" dirty="0"/>
              <a:t>UV</a:t>
            </a:r>
            <a:r>
              <a:rPr kumimoji="1" lang="zh-CN" altLang="en-US" sz="1200" dirty="0"/>
              <a:t>印刷，颜色不限</a:t>
            </a:r>
            <a:endParaRPr kumimoji="1" lang="en-US" altLang="zh-CN" sz="1200" dirty="0"/>
          </a:p>
          <a:p>
            <a:r>
              <a:rPr lang="en" altLang="zh-CN" sz="1200" dirty="0"/>
              <a:t>The pattern on the bamboo curtain is UV printing, and the color is not limited</a:t>
            </a:r>
            <a:endParaRPr kumimoji="1" lang="zh-CN" altLang="en-US" sz="1200" dirty="0"/>
          </a:p>
        </p:txBody>
      </p:sp>
      <p:cxnSp>
        <p:nvCxnSpPr>
          <p:cNvPr id="72" name="直线箭头连接符 71">
            <a:extLst>
              <a:ext uri="{FF2B5EF4-FFF2-40B4-BE49-F238E27FC236}">
                <a16:creationId xmlns:a16="http://schemas.microsoft.com/office/drawing/2014/main" id="{776D6F86-28A9-9C49-A8A7-2870E84B1C59}"/>
              </a:ext>
            </a:extLst>
          </p:cNvPr>
          <p:cNvCxnSpPr>
            <a:cxnSpLocks/>
            <a:stCxn id="71" idx="1"/>
          </p:cNvCxnSpPr>
          <p:nvPr/>
        </p:nvCxnSpPr>
        <p:spPr>
          <a:xfrm flipH="1">
            <a:off x="4929300" y="4271506"/>
            <a:ext cx="1639036" cy="1090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66632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837C4C7E-4E86-6F47-B321-2E046E8FB6C4}"/>
              </a:ext>
            </a:extLst>
          </p:cNvPr>
          <p:cNvGrpSpPr/>
          <p:nvPr/>
        </p:nvGrpSpPr>
        <p:grpSpPr>
          <a:xfrm>
            <a:off x="1298557" y="4713352"/>
            <a:ext cx="5787060" cy="2317802"/>
            <a:chOff x="2893920" y="5165964"/>
            <a:chExt cx="8935277" cy="3578709"/>
          </a:xfrm>
        </p:grpSpPr>
        <p:pic>
          <p:nvPicPr>
            <p:cNvPr id="32" name="图片 31">
              <a:extLst>
                <a:ext uri="{FF2B5EF4-FFF2-40B4-BE49-F238E27FC236}">
                  <a16:creationId xmlns:a16="http://schemas.microsoft.com/office/drawing/2014/main" id="{14F17009-2CC5-E640-BDD1-BF6D23738377}"/>
                </a:ext>
              </a:extLst>
            </p:cNvPr>
            <p:cNvPicPr>
              <a:picLocks noChangeAspect="1"/>
            </p:cNvPicPr>
            <p:nvPr/>
          </p:nvPicPr>
          <p:blipFill rotWithShape="1">
            <a:blip r:embed="rId3"/>
            <a:srcRect l="4656" t="22354" r="51348" b="33461"/>
            <a:stretch/>
          </p:blipFill>
          <p:spPr>
            <a:xfrm>
              <a:off x="7078109" y="5165964"/>
              <a:ext cx="4751088" cy="3578709"/>
            </a:xfrm>
            <a:prstGeom prst="rect">
              <a:avLst/>
            </a:prstGeom>
          </p:spPr>
        </p:pic>
        <p:sp>
          <p:nvSpPr>
            <p:cNvPr id="35" name="文本框 34">
              <a:extLst>
                <a:ext uri="{FF2B5EF4-FFF2-40B4-BE49-F238E27FC236}">
                  <a16:creationId xmlns:a16="http://schemas.microsoft.com/office/drawing/2014/main" id="{D4E4A19E-C767-0A43-8AFE-D48ECAE2E7DB}"/>
                </a:ext>
              </a:extLst>
            </p:cNvPr>
            <p:cNvSpPr txBox="1"/>
            <p:nvPr/>
          </p:nvSpPr>
          <p:spPr>
            <a:xfrm>
              <a:off x="2893920" y="6665441"/>
              <a:ext cx="3449560" cy="891019"/>
            </a:xfrm>
            <a:prstGeom prst="rect">
              <a:avLst/>
            </a:prstGeom>
            <a:noFill/>
          </p:spPr>
          <p:txBody>
            <a:bodyPr wrap="square" rtlCol="0">
              <a:spAutoFit/>
            </a:bodyPr>
            <a:lstStyle/>
            <a:p>
              <a:r>
                <a:rPr kumimoji="1" lang="zh-CN" altLang="en-US" sz="1050" dirty="0"/>
                <a:t>文字和图案使用激光雕刻工艺</a:t>
              </a:r>
              <a:endParaRPr kumimoji="1" lang="en" altLang="zh-CN" sz="1050" dirty="0"/>
            </a:p>
            <a:p>
              <a:r>
                <a:rPr kumimoji="1" lang="en" altLang="zh-CN" sz="1050" dirty="0"/>
                <a:t>Text and patterns are laser engraved</a:t>
              </a:r>
              <a:endParaRPr kumimoji="1" lang="zh-CN" altLang="en-US" sz="1050" dirty="0"/>
            </a:p>
          </p:txBody>
        </p:sp>
        <p:cxnSp>
          <p:nvCxnSpPr>
            <p:cNvPr id="36" name="直线箭头连接符 35">
              <a:extLst>
                <a:ext uri="{FF2B5EF4-FFF2-40B4-BE49-F238E27FC236}">
                  <a16:creationId xmlns:a16="http://schemas.microsoft.com/office/drawing/2014/main" id="{FD9BEB88-EA45-B64E-86B4-627C1C90A326}"/>
                </a:ext>
              </a:extLst>
            </p:cNvPr>
            <p:cNvCxnSpPr>
              <a:cxnSpLocks/>
            </p:cNvCxnSpPr>
            <p:nvPr/>
          </p:nvCxnSpPr>
          <p:spPr>
            <a:xfrm flipV="1">
              <a:off x="6386943" y="6809614"/>
              <a:ext cx="2552592" cy="1457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直线箭头连接符 36">
              <a:extLst>
                <a:ext uri="{FF2B5EF4-FFF2-40B4-BE49-F238E27FC236}">
                  <a16:creationId xmlns:a16="http://schemas.microsoft.com/office/drawing/2014/main" id="{57B08482-92D4-2442-B057-7906D5980916}"/>
                </a:ext>
              </a:extLst>
            </p:cNvPr>
            <p:cNvCxnSpPr>
              <a:cxnSpLocks/>
            </p:cNvCxnSpPr>
            <p:nvPr/>
          </p:nvCxnSpPr>
          <p:spPr>
            <a:xfrm>
              <a:off x="6275339" y="7148915"/>
              <a:ext cx="4971150" cy="3289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A0B7AB84-A47D-3842-99EE-F7AA5F6C0ABB}"/>
              </a:ext>
            </a:extLst>
          </p:cNvPr>
          <p:cNvSpPr txBox="1"/>
          <p:nvPr/>
        </p:nvSpPr>
        <p:spPr>
          <a:xfrm>
            <a:off x="932759" y="634331"/>
            <a:ext cx="4739908"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1.</a:t>
            </a:r>
            <a:r>
              <a:rPr lang="zh-CN" altLang="en-US" sz="1800" dirty="0">
                <a:latin typeface="Microsoft YaHei" panose="020B0503020204020204" pitchFamily="34" charset="-122"/>
                <a:ea typeface="Microsoft YaHei" panose="020B0503020204020204" pitchFamily="34" charset="-122"/>
              </a:rPr>
              <a:t> 安吉白茶包装设计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ANJI WHITE TEA PACKAGING DESIGN</a:t>
            </a:r>
            <a:endParaRPr lang="zh-CN" altLang="en-US" sz="1800" dirty="0">
              <a:latin typeface="Microsoft YaHei" panose="020B0503020204020204" pitchFamily="34" charset="-122"/>
              <a:ea typeface="Microsoft YaHei" panose="020B0503020204020204" pitchFamily="34" charset="-122"/>
            </a:endParaRPr>
          </a:p>
        </p:txBody>
      </p:sp>
      <p:sp>
        <p:nvSpPr>
          <p:cNvPr id="40" name="文本框 39">
            <a:extLst>
              <a:ext uri="{FF2B5EF4-FFF2-40B4-BE49-F238E27FC236}">
                <a16:creationId xmlns:a16="http://schemas.microsoft.com/office/drawing/2014/main" id="{34F1603A-5E56-E840-AB28-71B004DDF708}"/>
              </a:ext>
            </a:extLst>
          </p:cNvPr>
          <p:cNvSpPr txBox="1"/>
          <p:nvPr/>
        </p:nvSpPr>
        <p:spPr>
          <a:xfrm>
            <a:off x="1247848" y="8230591"/>
            <a:ext cx="10952017" cy="1061829"/>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色彩</a:t>
            </a:r>
            <a:r>
              <a:rPr lang="en-US" altLang="zh-CN" sz="14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4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400" dirty="0">
              <a:latin typeface="Microsoft YaHei" panose="020B0503020204020204" pitchFamily="34" charset="-122"/>
              <a:ea typeface="Microsoft YaHei" panose="020B0503020204020204" pitchFamily="34" charset="-122"/>
              <a:cs typeface="MiSans Normal" panose="00000500000000000000" charset="-122"/>
            </a:endParaRPr>
          </a:p>
          <a:p>
            <a:endParaRPr lang="en-US" altLang="zh-CN" sz="1400" dirty="0">
              <a:latin typeface="Microsoft YaHei" panose="020B0503020204020204" pitchFamily="34" charset="-122"/>
              <a:ea typeface="Microsoft YaHei" panose="020B0503020204020204" pitchFamily="34" charset="-122"/>
            </a:endParaRPr>
          </a:p>
          <a:p>
            <a:endParaRPr lang="en-US" altLang="zh-CN" sz="1400" dirty="0">
              <a:latin typeface="Microsoft YaHei" panose="020B0503020204020204" pitchFamily="34" charset="-122"/>
              <a:ea typeface="Microsoft YaHei" panose="020B0503020204020204" pitchFamily="34" charset="-122"/>
            </a:endParaRPr>
          </a:p>
          <a:p>
            <a:endParaRPr lang="en-US" altLang="zh-CN" sz="1400" dirty="0">
              <a:latin typeface="Microsoft YaHei" panose="020B0503020204020204" pitchFamily="34" charset="-122"/>
              <a:ea typeface="Microsoft YaHei" panose="020B0503020204020204" pitchFamily="34" charset="-122"/>
            </a:endParaRPr>
          </a:p>
        </p:txBody>
      </p:sp>
      <p:sp>
        <p:nvSpPr>
          <p:cNvPr id="50" name="文本框 49">
            <a:extLst>
              <a:ext uri="{FF2B5EF4-FFF2-40B4-BE49-F238E27FC236}">
                <a16:creationId xmlns:a16="http://schemas.microsoft.com/office/drawing/2014/main" id="{B303BB5E-C485-F74C-95DE-1595B2D0A241}"/>
              </a:ext>
            </a:extLst>
          </p:cNvPr>
          <p:cNvSpPr txBox="1"/>
          <p:nvPr/>
        </p:nvSpPr>
        <p:spPr>
          <a:xfrm>
            <a:off x="7622734" y="7274589"/>
            <a:ext cx="6689168" cy="923330"/>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图案设计稿与尺寸</a:t>
            </a:r>
            <a:r>
              <a:rPr lang="en" altLang="zh-CN" sz="1800" dirty="0">
                <a:latin typeface="Microsoft YaHei" panose="020B0503020204020204" pitchFamily="34" charset="-122"/>
                <a:ea typeface="Microsoft YaHei" panose="020B0503020204020204" pitchFamily="34" charset="-122"/>
              </a:rPr>
              <a:t>Pattern design and size</a:t>
            </a:r>
          </a:p>
          <a:p>
            <a:pPr algn="ctr"/>
            <a:r>
              <a:rPr lang="zh-CN" altLang="en-US" sz="1800" dirty="0">
                <a:latin typeface="Microsoft YaHei" panose="020B0503020204020204" pitchFamily="34" charset="-122"/>
                <a:ea typeface="Microsoft YaHei" panose="020B0503020204020204" pitchFamily="34" charset="-122"/>
              </a:rPr>
              <a:t>（另附</a:t>
            </a:r>
            <a:r>
              <a:rPr lang="en-US" altLang="zh-CN" sz="1800" dirty="0">
                <a:latin typeface="Microsoft YaHei" panose="020B0503020204020204" pitchFamily="34" charset="-122"/>
                <a:ea typeface="Microsoft YaHei" panose="020B0503020204020204" pitchFamily="34" charset="-122"/>
              </a:rPr>
              <a:t>1:1</a:t>
            </a:r>
            <a:r>
              <a:rPr lang="zh-CN" altLang="en-US" sz="1800" dirty="0">
                <a:latin typeface="Microsoft YaHei" panose="020B0503020204020204" pitchFamily="34" charset="-122"/>
                <a:ea typeface="Microsoft YaHei" panose="020B0503020204020204" pitchFamily="34" charset="-122"/>
              </a:rPr>
              <a:t>矢量设计稿）</a:t>
            </a:r>
            <a:r>
              <a:rPr lang="en" altLang="zh-CN" sz="1800" dirty="0">
                <a:latin typeface="Microsoft YaHei" panose="020B0503020204020204" pitchFamily="34" charset="-122"/>
                <a:ea typeface="Microsoft YaHei" panose="020B0503020204020204" pitchFamily="34" charset="-122"/>
              </a:rPr>
              <a:t>(1:1 vector design draft attached)</a:t>
            </a:r>
            <a:endParaRPr lang="en-US" altLang="zh-CN" sz="1800" dirty="0">
              <a:latin typeface="Microsoft YaHei" panose="020B0503020204020204" pitchFamily="34" charset="-122"/>
              <a:ea typeface="Microsoft YaHei" panose="020B0503020204020204" pitchFamily="34" charset="-122"/>
            </a:endParaRPr>
          </a:p>
          <a:p>
            <a:pPr algn="ctr"/>
            <a:endParaRPr lang="zh-CN" altLang="en-US" sz="1800" dirty="0"/>
          </a:p>
        </p:txBody>
      </p:sp>
      <p:sp>
        <p:nvSpPr>
          <p:cNvPr id="55" name="文本框 54">
            <a:extLst>
              <a:ext uri="{FF2B5EF4-FFF2-40B4-BE49-F238E27FC236}">
                <a16:creationId xmlns:a16="http://schemas.microsoft.com/office/drawing/2014/main" id="{2A3AAA07-27D4-8E4D-A871-41B7CF7C8D5F}"/>
              </a:ext>
            </a:extLst>
          </p:cNvPr>
          <p:cNvSpPr txBox="1"/>
          <p:nvPr/>
        </p:nvSpPr>
        <p:spPr>
          <a:xfrm>
            <a:off x="1002815" y="7274589"/>
            <a:ext cx="7280580" cy="646331"/>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设计效果图与尺寸工艺</a:t>
            </a:r>
            <a:endParaRPr lang="en-US" altLang="zh-CN" sz="1800" dirty="0">
              <a:latin typeface="Microsoft YaHei" panose="020B0503020204020204" pitchFamily="34" charset="-122"/>
              <a:ea typeface="Microsoft YaHei" panose="020B0503020204020204" pitchFamily="34" charset="-122"/>
            </a:endParaRPr>
          </a:p>
          <a:p>
            <a:pPr algn="ctr"/>
            <a:r>
              <a:rPr lang="en" altLang="zh-CN" sz="1800" dirty="0">
                <a:latin typeface="Microsoft YaHei" panose="020B0503020204020204" pitchFamily="34" charset="-122"/>
                <a:ea typeface="Microsoft YaHei" panose="020B0503020204020204" pitchFamily="34" charset="-122"/>
              </a:rPr>
              <a:t>Design renderings and dimensional technology</a:t>
            </a:r>
            <a:endParaRPr lang="zh-CN" altLang="en-US" sz="1800" dirty="0">
              <a:latin typeface="Microsoft YaHei" panose="020B0503020204020204" pitchFamily="34" charset="-122"/>
              <a:ea typeface="Microsoft YaHei" panose="020B0503020204020204" pitchFamily="34" charset="-122"/>
            </a:endParaRPr>
          </a:p>
        </p:txBody>
      </p:sp>
      <p:grpSp>
        <p:nvGrpSpPr>
          <p:cNvPr id="57" name="组合 56">
            <a:extLst>
              <a:ext uri="{FF2B5EF4-FFF2-40B4-BE49-F238E27FC236}">
                <a16:creationId xmlns:a16="http://schemas.microsoft.com/office/drawing/2014/main" id="{C723A3ED-EEB4-444A-9423-7745A882CAE7}"/>
              </a:ext>
            </a:extLst>
          </p:cNvPr>
          <p:cNvGrpSpPr/>
          <p:nvPr/>
        </p:nvGrpSpPr>
        <p:grpSpPr>
          <a:xfrm>
            <a:off x="2080397" y="8311655"/>
            <a:ext cx="907489" cy="554305"/>
            <a:chOff x="1008652" y="4156964"/>
            <a:chExt cx="907489" cy="554305"/>
          </a:xfrm>
        </p:grpSpPr>
        <p:sp>
          <p:nvSpPr>
            <p:cNvPr id="59" name="矩形 58">
              <a:extLst>
                <a:ext uri="{FF2B5EF4-FFF2-40B4-BE49-F238E27FC236}">
                  <a16:creationId xmlns:a16="http://schemas.microsoft.com/office/drawing/2014/main" id="{9550C9FD-51A4-2243-A0E5-A872019326D8}"/>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0" name="文本框 59">
              <a:extLst>
                <a:ext uri="{FF2B5EF4-FFF2-40B4-BE49-F238E27FC236}">
                  <a16:creationId xmlns:a16="http://schemas.microsoft.com/office/drawing/2014/main" id="{A74E70E8-E670-114F-A6E2-A623B761F655}"/>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61" name="文本框 60">
            <a:extLst>
              <a:ext uri="{FF2B5EF4-FFF2-40B4-BE49-F238E27FC236}">
                <a16:creationId xmlns:a16="http://schemas.microsoft.com/office/drawing/2014/main" id="{66F7C9B7-C67E-BC41-AC6C-54B2A7946890}"/>
              </a:ext>
            </a:extLst>
          </p:cNvPr>
          <p:cNvSpPr txBox="1"/>
          <p:nvPr/>
        </p:nvSpPr>
        <p:spPr>
          <a:xfrm>
            <a:off x="3532715" y="8230591"/>
            <a:ext cx="4026960" cy="1670073"/>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材质 </a:t>
            </a:r>
            <a:r>
              <a:rPr lang="en" altLang="zh-CN" sz="1400" dirty="0">
                <a:latin typeface="Microsoft YaHei" panose="020B0503020204020204" pitchFamily="34" charset="-122"/>
                <a:ea typeface="Microsoft YaHei" panose="020B0503020204020204" pitchFamily="34" charset="-122"/>
              </a:rPr>
              <a:t>Material</a:t>
            </a:r>
            <a:r>
              <a:rPr lang="zh-CN" altLang="en-US" sz="1400" dirty="0">
                <a:latin typeface="Microsoft YaHei" panose="020B0503020204020204" pitchFamily="34" charset="-122"/>
                <a:ea typeface="Microsoft YaHei" panose="020B0503020204020204" pitchFamily="34" charset="-122"/>
              </a:rPr>
              <a:t>：</a:t>
            </a:r>
            <a:endParaRPr lang="en-US" altLang="zh-CN" sz="1400" dirty="0">
              <a:latin typeface="Microsoft YaHei" panose="020B0503020204020204" pitchFamily="34" charset="-122"/>
              <a:ea typeface="Microsoft YaHei" panose="020B0503020204020204" pitchFamily="34" charset="-122"/>
            </a:endParaRPr>
          </a:p>
          <a:p>
            <a:pPr>
              <a:lnSpc>
                <a:spcPct val="150000"/>
              </a:lnSpc>
            </a:pPr>
            <a:r>
              <a:rPr lang="zh-CN" altLang="en-US" sz="1400" dirty="0">
                <a:solidFill>
                  <a:srgbClr val="FF0000"/>
                </a:solidFill>
                <a:latin typeface="Microsoft YaHei" panose="020B0503020204020204" pitchFamily="34" charset="-122"/>
                <a:ea typeface="Microsoft YaHei" panose="020B0503020204020204" pitchFamily="34" charset="-122"/>
              </a:rPr>
              <a:t>竹板材 厚度</a:t>
            </a:r>
            <a:r>
              <a:rPr lang="en-US" altLang="zh-CN" sz="1400" dirty="0">
                <a:solidFill>
                  <a:srgbClr val="FF0000"/>
                </a:solidFill>
                <a:latin typeface="Microsoft YaHei" panose="020B0503020204020204" pitchFamily="34" charset="-122"/>
                <a:ea typeface="Microsoft YaHei" panose="020B0503020204020204" pitchFamily="34" charset="-122"/>
              </a:rPr>
              <a:t>4mm</a:t>
            </a:r>
          </a:p>
          <a:p>
            <a:pPr>
              <a:lnSpc>
                <a:spcPct val="150000"/>
              </a:lnSpc>
            </a:pPr>
            <a:r>
              <a:rPr lang="zh-CN" altLang="en-US" sz="1400" dirty="0">
                <a:solidFill>
                  <a:srgbClr val="FF0000"/>
                </a:solidFill>
                <a:latin typeface="Microsoft YaHei" panose="020B0503020204020204" pitchFamily="34" charset="-122"/>
                <a:ea typeface="Microsoft YaHei" panose="020B0503020204020204" pitchFamily="34" charset="-122"/>
              </a:rPr>
              <a:t>竹帘 厚度</a:t>
            </a:r>
            <a:r>
              <a:rPr lang="en-US" altLang="zh-CN" sz="1400" dirty="0">
                <a:solidFill>
                  <a:srgbClr val="FF0000"/>
                </a:solidFill>
                <a:latin typeface="Microsoft YaHei" panose="020B0503020204020204" pitchFamily="34" charset="-122"/>
                <a:ea typeface="Microsoft YaHei" panose="020B0503020204020204" pitchFamily="34" charset="-122"/>
              </a:rPr>
              <a:t>1.7mm</a:t>
            </a:r>
          </a:p>
          <a:p>
            <a:pPr>
              <a:lnSpc>
                <a:spcPct val="150000"/>
              </a:lnSpc>
            </a:pPr>
            <a:r>
              <a:rPr lang="en-US" altLang="zh-CN" sz="1400" dirty="0">
                <a:solidFill>
                  <a:srgbClr val="FF0000"/>
                </a:solidFill>
                <a:latin typeface="Microsoft YaHei" panose="020B0503020204020204" pitchFamily="34" charset="-122"/>
                <a:ea typeface="Microsoft YaHei" panose="020B0503020204020204" pitchFamily="34" charset="-122"/>
              </a:rPr>
              <a:t>Bamboo plate: Thickness 4mm</a:t>
            </a:r>
          </a:p>
          <a:p>
            <a:pPr>
              <a:lnSpc>
                <a:spcPct val="150000"/>
              </a:lnSpc>
            </a:pPr>
            <a:r>
              <a:rPr lang="en-US" altLang="zh-CN" sz="1400" dirty="0">
                <a:solidFill>
                  <a:srgbClr val="FF0000"/>
                </a:solidFill>
                <a:latin typeface="Microsoft YaHei" panose="020B0503020204020204" pitchFamily="34" charset="-122"/>
                <a:ea typeface="Microsoft YaHei" panose="020B0503020204020204" pitchFamily="34" charset="-122"/>
              </a:rPr>
              <a:t>Bamboo curtain thickness 1.7mm</a:t>
            </a:r>
          </a:p>
        </p:txBody>
      </p:sp>
      <p:sp>
        <p:nvSpPr>
          <p:cNvPr id="62" name="文本框 61">
            <a:extLst>
              <a:ext uri="{FF2B5EF4-FFF2-40B4-BE49-F238E27FC236}">
                <a16:creationId xmlns:a16="http://schemas.microsoft.com/office/drawing/2014/main" id="{8E05AD4A-C3C9-964D-96A9-AD7F043FBF2F}"/>
              </a:ext>
            </a:extLst>
          </p:cNvPr>
          <p:cNvSpPr txBox="1"/>
          <p:nvPr/>
        </p:nvSpPr>
        <p:spPr>
          <a:xfrm>
            <a:off x="6453539" y="8230591"/>
            <a:ext cx="7417963" cy="377411"/>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设计说明</a:t>
            </a:r>
            <a:r>
              <a:rPr lang="en-US" altLang="zh-CN" sz="14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4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4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4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400" dirty="0">
              <a:latin typeface="Microsoft YaHei" panose="020B0503020204020204" pitchFamily="34" charset="-122"/>
              <a:ea typeface="Microsoft YaHei" panose="020B0503020204020204" pitchFamily="34" charset="-122"/>
            </a:endParaRPr>
          </a:p>
        </p:txBody>
      </p:sp>
      <p:cxnSp>
        <p:nvCxnSpPr>
          <p:cNvPr id="15" name="直线连接符 14">
            <a:extLst>
              <a:ext uri="{FF2B5EF4-FFF2-40B4-BE49-F238E27FC236}">
                <a16:creationId xmlns:a16="http://schemas.microsoft.com/office/drawing/2014/main" id="{7B18C7E5-8D47-6642-BA69-5CA8CDB9BA3E}"/>
              </a:ext>
            </a:extLst>
          </p:cNvPr>
          <p:cNvCxnSpPr/>
          <p:nvPr/>
        </p:nvCxnSpPr>
        <p:spPr>
          <a:xfrm>
            <a:off x="1247848" y="8183147"/>
            <a:ext cx="1252357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63" name="文本框 62">
            <a:extLst>
              <a:ext uri="{FF2B5EF4-FFF2-40B4-BE49-F238E27FC236}">
                <a16:creationId xmlns:a16="http://schemas.microsoft.com/office/drawing/2014/main" id="{1BDE1C68-97AE-6043-911D-C8F2EAB161CF}"/>
              </a:ext>
            </a:extLst>
          </p:cNvPr>
          <p:cNvSpPr txBox="1"/>
          <p:nvPr/>
        </p:nvSpPr>
        <p:spPr>
          <a:xfrm>
            <a:off x="1252337" y="1487176"/>
            <a:ext cx="12284369" cy="646331"/>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二两装</a:t>
            </a:r>
            <a:r>
              <a:rPr lang="en-US" altLang="zh-CN" sz="1800" dirty="0">
                <a:latin typeface="Microsoft YaHei" panose="020B0503020204020204" pitchFamily="34" charset="-122"/>
                <a:ea typeface="Microsoft YaHei" panose="020B0503020204020204" pitchFamily="34" charset="-122"/>
              </a:rPr>
              <a:t>/100</a:t>
            </a:r>
            <a:r>
              <a:rPr lang="en" altLang="zh-CN" sz="1800" dirty="0">
                <a:latin typeface="Microsoft YaHei" panose="020B0503020204020204" pitchFamily="34" charset="-122"/>
                <a:ea typeface="Microsoft YaHei" panose="020B0503020204020204" pitchFamily="34" charset="-122"/>
              </a:rPr>
              <a:t>g</a:t>
            </a:r>
            <a:r>
              <a:rPr lang="zh-CN" altLang="en-US" sz="1800" dirty="0">
                <a:latin typeface="Microsoft YaHei" panose="020B0503020204020204" pitchFamily="34" charset="-122"/>
                <a:ea typeface="Microsoft YaHei" panose="020B0503020204020204" pitchFamily="34" charset="-122"/>
              </a:rPr>
              <a:t>茶叶包装设计（含</a:t>
            </a:r>
            <a:r>
              <a:rPr lang="en-US" altLang="zh-CN" sz="1800" dirty="0">
                <a:latin typeface="Microsoft YaHei" panose="020B0503020204020204" pitchFamily="34" charset="-122"/>
                <a:ea typeface="Microsoft YaHei" panose="020B0503020204020204" pitchFamily="34" charset="-122"/>
              </a:rPr>
              <a:t>50</a:t>
            </a:r>
            <a:r>
              <a:rPr lang="en" altLang="zh-CN" sz="1800" dirty="0">
                <a:latin typeface="Microsoft YaHei" panose="020B0503020204020204" pitchFamily="34" charset="-122"/>
                <a:ea typeface="Microsoft YaHei" panose="020B0503020204020204" pitchFamily="34" charset="-122"/>
              </a:rPr>
              <a:t>g</a:t>
            </a:r>
            <a:r>
              <a:rPr lang="zh-CN" altLang="en-US" sz="1800" dirty="0">
                <a:latin typeface="Microsoft YaHei" panose="020B0503020204020204" pitchFamily="34" charset="-122"/>
                <a:ea typeface="Microsoft YaHei" panose="020B0503020204020204" pitchFamily="34" charset="-122"/>
              </a:rPr>
              <a:t>内包装设计，外包装盒设计）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Two packs/100g tea packaging design (including 50g inner packaging design, outer packaging box design)</a:t>
            </a:r>
            <a:endParaRPr lang="zh-CN" altLang="en-US" sz="1800" dirty="0">
              <a:latin typeface="Microsoft YaHei" panose="020B0503020204020204" pitchFamily="34" charset="-122"/>
              <a:ea typeface="Microsoft YaHei" panose="020B0503020204020204" pitchFamily="34" charset="-122"/>
            </a:endParaRPr>
          </a:p>
        </p:txBody>
      </p:sp>
      <p:grpSp>
        <p:nvGrpSpPr>
          <p:cNvPr id="10" name="组合 9">
            <a:extLst>
              <a:ext uri="{FF2B5EF4-FFF2-40B4-BE49-F238E27FC236}">
                <a16:creationId xmlns:a16="http://schemas.microsoft.com/office/drawing/2014/main" id="{4677945C-5B50-5E4E-AA54-3CA26BC58F30}"/>
              </a:ext>
            </a:extLst>
          </p:cNvPr>
          <p:cNvGrpSpPr/>
          <p:nvPr/>
        </p:nvGrpSpPr>
        <p:grpSpPr>
          <a:xfrm>
            <a:off x="3548432" y="2373606"/>
            <a:ext cx="4578430" cy="2686603"/>
            <a:chOff x="1327990" y="2482688"/>
            <a:chExt cx="4578430" cy="2686603"/>
          </a:xfrm>
        </p:grpSpPr>
        <p:grpSp>
          <p:nvGrpSpPr>
            <p:cNvPr id="22" name="组合 21">
              <a:extLst>
                <a:ext uri="{FF2B5EF4-FFF2-40B4-BE49-F238E27FC236}">
                  <a16:creationId xmlns:a16="http://schemas.microsoft.com/office/drawing/2014/main" id="{1E2FF05A-649C-A54F-8B98-E4F45172830B}"/>
                </a:ext>
              </a:extLst>
            </p:cNvPr>
            <p:cNvGrpSpPr/>
            <p:nvPr/>
          </p:nvGrpSpPr>
          <p:grpSpPr>
            <a:xfrm>
              <a:off x="1327990" y="2482688"/>
              <a:ext cx="3775433" cy="2686603"/>
              <a:chOff x="824945" y="2722192"/>
              <a:chExt cx="5082584" cy="3616775"/>
            </a:xfrm>
          </p:grpSpPr>
          <p:pic>
            <p:nvPicPr>
              <p:cNvPr id="23" name="图片 22">
                <a:extLst>
                  <a:ext uri="{FF2B5EF4-FFF2-40B4-BE49-F238E27FC236}">
                    <a16:creationId xmlns:a16="http://schemas.microsoft.com/office/drawing/2014/main" id="{DA236768-52BF-5147-8708-180EA5FF2D3F}"/>
                  </a:ext>
                </a:extLst>
              </p:cNvPr>
              <p:cNvPicPr>
                <a:picLocks noChangeAspect="1"/>
              </p:cNvPicPr>
              <p:nvPr/>
            </p:nvPicPr>
            <p:blipFill rotWithShape="1">
              <a:blip r:embed="rId4"/>
              <a:srcRect l="10451" t="21028" r="6649" b="15864"/>
              <a:stretch/>
            </p:blipFill>
            <p:spPr>
              <a:xfrm>
                <a:off x="1156440" y="2722192"/>
                <a:ext cx="4751089" cy="3616775"/>
              </a:xfrm>
              <a:prstGeom prst="rect">
                <a:avLst/>
              </a:prstGeom>
            </p:spPr>
          </p:pic>
          <p:cxnSp>
            <p:nvCxnSpPr>
              <p:cNvPr id="24" name="直线箭头连接符 23">
                <a:extLst>
                  <a:ext uri="{FF2B5EF4-FFF2-40B4-BE49-F238E27FC236}">
                    <a16:creationId xmlns:a16="http://schemas.microsoft.com/office/drawing/2014/main" id="{659A3830-BC99-F440-AD32-B842EBBCE999}"/>
                  </a:ext>
                </a:extLst>
              </p:cNvPr>
              <p:cNvCxnSpPr>
                <a:cxnSpLocks/>
              </p:cNvCxnSpPr>
              <p:nvPr/>
            </p:nvCxnSpPr>
            <p:spPr>
              <a:xfrm>
                <a:off x="1345173" y="4686095"/>
                <a:ext cx="232143" cy="91214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5" name="文本框 24">
                <a:extLst>
                  <a:ext uri="{FF2B5EF4-FFF2-40B4-BE49-F238E27FC236}">
                    <a16:creationId xmlns:a16="http://schemas.microsoft.com/office/drawing/2014/main" id="{517C9704-C31A-CB4C-A607-8553DE75B508}"/>
                  </a:ext>
                </a:extLst>
              </p:cNvPr>
              <p:cNvSpPr txBox="1"/>
              <p:nvPr/>
            </p:nvSpPr>
            <p:spPr>
              <a:xfrm>
                <a:off x="928370" y="5119873"/>
                <a:ext cx="531756" cy="315344"/>
              </a:xfrm>
              <a:prstGeom prst="rect">
                <a:avLst/>
              </a:prstGeom>
              <a:noFill/>
            </p:spPr>
            <p:txBody>
              <a:bodyPr wrap="none" rtlCol="0">
                <a:spAutoFit/>
              </a:bodyPr>
              <a:lstStyle/>
              <a:p>
                <a:r>
                  <a:rPr kumimoji="1" lang="en-US" altLang="zh-CN" sz="1050" dirty="0"/>
                  <a:t>8cm</a:t>
                </a:r>
                <a:endParaRPr kumimoji="1" lang="zh-CN" altLang="en-US" sz="1050" dirty="0"/>
              </a:p>
            </p:txBody>
          </p:sp>
          <p:cxnSp>
            <p:nvCxnSpPr>
              <p:cNvPr id="26" name="直线箭头连接符 25">
                <a:extLst>
                  <a:ext uri="{FF2B5EF4-FFF2-40B4-BE49-F238E27FC236}">
                    <a16:creationId xmlns:a16="http://schemas.microsoft.com/office/drawing/2014/main" id="{F19BEDB9-578D-B248-B939-A3739CD6FD41}"/>
                  </a:ext>
                </a:extLst>
              </p:cNvPr>
              <p:cNvCxnSpPr>
                <a:cxnSpLocks/>
              </p:cNvCxnSpPr>
              <p:nvPr/>
            </p:nvCxnSpPr>
            <p:spPr>
              <a:xfrm flipV="1">
                <a:off x="1778319" y="5672661"/>
                <a:ext cx="3428523"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7" name="文本框 26">
                <a:extLst>
                  <a:ext uri="{FF2B5EF4-FFF2-40B4-BE49-F238E27FC236}">
                    <a16:creationId xmlns:a16="http://schemas.microsoft.com/office/drawing/2014/main" id="{067687A5-C1D7-C841-9704-78B3E0EA4C4D}"/>
                  </a:ext>
                </a:extLst>
              </p:cNvPr>
              <p:cNvSpPr txBox="1"/>
              <p:nvPr/>
            </p:nvSpPr>
            <p:spPr>
              <a:xfrm>
                <a:off x="824945" y="3735444"/>
                <a:ext cx="746236" cy="315344"/>
              </a:xfrm>
              <a:prstGeom prst="rect">
                <a:avLst/>
              </a:prstGeom>
              <a:noFill/>
            </p:spPr>
            <p:txBody>
              <a:bodyPr wrap="none" rtlCol="0">
                <a:spAutoFit/>
              </a:bodyPr>
              <a:lstStyle/>
              <a:p>
                <a:r>
                  <a:rPr kumimoji="1" lang="en-US" altLang="zh-CN" sz="1050" dirty="0"/>
                  <a:t>12.5cm</a:t>
                </a:r>
                <a:endParaRPr kumimoji="1" lang="zh-CN" altLang="en-US" sz="1050" dirty="0"/>
              </a:p>
            </p:txBody>
          </p:sp>
          <p:sp>
            <p:nvSpPr>
              <p:cNvPr id="28" name="文本框 27">
                <a:extLst>
                  <a:ext uri="{FF2B5EF4-FFF2-40B4-BE49-F238E27FC236}">
                    <a16:creationId xmlns:a16="http://schemas.microsoft.com/office/drawing/2014/main" id="{983A4FE1-758D-344C-B1ED-146D4F01E3F3}"/>
                  </a:ext>
                </a:extLst>
              </p:cNvPr>
              <p:cNvSpPr txBox="1"/>
              <p:nvPr/>
            </p:nvSpPr>
            <p:spPr>
              <a:xfrm>
                <a:off x="3043226" y="5739348"/>
                <a:ext cx="620640" cy="315344"/>
              </a:xfrm>
              <a:prstGeom prst="rect">
                <a:avLst/>
              </a:prstGeom>
              <a:noFill/>
            </p:spPr>
            <p:txBody>
              <a:bodyPr wrap="none" rtlCol="0">
                <a:spAutoFit/>
              </a:bodyPr>
              <a:lstStyle/>
              <a:p>
                <a:r>
                  <a:rPr kumimoji="1" lang="en-US" altLang="zh-CN" sz="1050" dirty="0"/>
                  <a:t>23cm</a:t>
                </a:r>
                <a:endParaRPr kumimoji="1" lang="zh-CN" altLang="en-US" sz="1050" dirty="0"/>
              </a:p>
            </p:txBody>
          </p:sp>
          <p:cxnSp>
            <p:nvCxnSpPr>
              <p:cNvPr id="29" name="直线箭头连接符 28">
                <a:extLst>
                  <a:ext uri="{FF2B5EF4-FFF2-40B4-BE49-F238E27FC236}">
                    <a16:creationId xmlns:a16="http://schemas.microsoft.com/office/drawing/2014/main" id="{E937F9A9-A13E-0842-B176-D9E84D267F1E}"/>
                  </a:ext>
                </a:extLst>
              </p:cNvPr>
              <p:cNvCxnSpPr>
                <a:cxnSpLocks/>
              </p:cNvCxnSpPr>
              <p:nvPr/>
            </p:nvCxnSpPr>
            <p:spPr>
              <a:xfrm flipH="1">
                <a:off x="1345173" y="3534564"/>
                <a:ext cx="473097" cy="101426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30" name="图片 29">
                <a:extLst>
                  <a:ext uri="{FF2B5EF4-FFF2-40B4-BE49-F238E27FC236}">
                    <a16:creationId xmlns:a16="http://schemas.microsoft.com/office/drawing/2014/main" id="{C9E1831C-5B5B-2643-9FDE-FF35B0D6FB61}"/>
                  </a:ext>
                </a:extLst>
              </p:cNvPr>
              <p:cNvPicPr>
                <a:picLocks noChangeAspect="1"/>
              </p:cNvPicPr>
              <p:nvPr/>
            </p:nvPicPr>
            <p:blipFill>
              <a:blip r:embed="rId5"/>
              <a:stretch>
                <a:fillRect/>
              </a:stretch>
            </p:blipFill>
            <p:spPr>
              <a:xfrm>
                <a:off x="2392700" y="3545417"/>
                <a:ext cx="2000036" cy="597129"/>
              </a:xfrm>
              <a:prstGeom prst="rect">
                <a:avLst/>
              </a:prstGeom>
            </p:spPr>
          </p:pic>
        </p:grpSp>
        <p:cxnSp>
          <p:nvCxnSpPr>
            <p:cNvPr id="43" name="直线箭头连接符 42">
              <a:extLst>
                <a:ext uri="{FF2B5EF4-FFF2-40B4-BE49-F238E27FC236}">
                  <a16:creationId xmlns:a16="http://schemas.microsoft.com/office/drawing/2014/main" id="{969394F5-897F-3841-9D4A-3F3D083C57E7}"/>
                </a:ext>
              </a:extLst>
            </p:cNvPr>
            <p:cNvCxnSpPr>
              <a:cxnSpLocks/>
            </p:cNvCxnSpPr>
            <p:nvPr/>
          </p:nvCxnSpPr>
          <p:spPr>
            <a:xfrm>
              <a:off x="4649743" y="2901726"/>
              <a:ext cx="251012" cy="60960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4" name="文本框 43">
              <a:extLst>
                <a:ext uri="{FF2B5EF4-FFF2-40B4-BE49-F238E27FC236}">
                  <a16:creationId xmlns:a16="http://schemas.microsoft.com/office/drawing/2014/main" id="{8B8E0F47-BC3D-1443-8803-09E442E0E6F7}"/>
                </a:ext>
              </a:extLst>
            </p:cNvPr>
            <p:cNvSpPr txBox="1"/>
            <p:nvPr/>
          </p:nvSpPr>
          <p:spPr>
            <a:xfrm flipH="1">
              <a:off x="4807752" y="3048455"/>
              <a:ext cx="1098668" cy="276999"/>
            </a:xfrm>
            <a:prstGeom prst="rect">
              <a:avLst/>
            </a:prstGeom>
            <a:noFill/>
          </p:spPr>
          <p:txBody>
            <a:bodyPr wrap="square" rtlCol="0">
              <a:spAutoFit/>
            </a:bodyPr>
            <a:lstStyle/>
            <a:p>
              <a:r>
                <a:rPr kumimoji="1" lang="en-US" altLang="zh-CN" sz="1200" dirty="0"/>
                <a:t>8cm</a:t>
              </a:r>
              <a:endParaRPr kumimoji="1" lang="zh-CN" altLang="en-US" sz="1200" dirty="0"/>
            </a:p>
          </p:txBody>
        </p:sp>
      </p:grpSp>
      <p:grpSp>
        <p:nvGrpSpPr>
          <p:cNvPr id="9" name="组合 8">
            <a:extLst>
              <a:ext uri="{FF2B5EF4-FFF2-40B4-BE49-F238E27FC236}">
                <a16:creationId xmlns:a16="http://schemas.microsoft.com/office/drawing/2014/main" id="{7DAC2BA3-F433-E44C-A4DB-C3574F9A5210}"/>
              </a:ext>
            </a:extLst>
          </p:cNvPr>
          <p:cNvGrpSpPr/>
          <p:nvPr/>
        </p:nvGrpSpPr>
        <p:grpSpPr>
          <a:xfrm>
            <a:off x="10122252" y="3119477"/>
            <a:ext cx="3941518" cy="1120036"/>
            <a:chOff x="8294893" y="3301545"/>
            <a:chExt cx="3298311" cy="937260"/>
          </a:xfrm>
        </p:grpSpPr>
        <p:sp>
          <p:nvSpPr>
            <p:cNvPr id="46" name="矩形 45">
              <a:extLst>
                <a:ext uri="{FF2B5EF4-FFF2-40B4-BE49-F238E27FC236}">
                  <a16:creationId xmlns:a16="http://schemas.microsoft.com/office/drawing/2014/main" id="{8BDC2AA4-55EA-BB46-BCBC-2CA96F233ACB}"/>
                </a:ext>
              </a:extLst>
            </p:cNvPr>
            <p:cNvSpPr/>
            <p:nvPr/>
          </p:nvSpPr>
          <p:spPr>
            <a:xfrm>
              <a:off x="8294893" y="3301545"/>
              <a:ext cx="3298311" cy="937260"/>
            </a:xfrm>
            <a:prstGeom prst="rect">
              <a:avLst/>
            </a:prstGeom>
            <a:solidFill>
              <a:srgbClr val="AFDDD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8" name="图片 47">
              <a:extLst>
                <a:ext uri="{FF2B5EF4-FFF2-40B4-BE49-F238E27FC236}">
                  <a16:creationId xmlns:a16="http://schemas.microsoft.com/office/drawing/2014/main" id="{8F45FE56-E7F6-D940-BEE3-7DF5885778F1}"/>
                </a:ext>
              </a:extLst>
            </p:cNvPr>
            <p:cNvPicPr>
              <a:picLocks noChangeAspect="1"/>
            </p:cNvPicPr>
            <p:nvPr/>
          </p:nvPicPr>
          <p:blipFill>
            <a:blip r:embed="rId5"/>
            <a:stretch>
              <a:fillRect/>
            </a:stretch>
          </p:blipFill>
          <p:spPr>
            <a:xfrm>
              <a:off x="8964519" y="3316483"/>
              <a:ext cx="2000036" cy="922322"/>
            </a:xfrm>
            <a:prstGeom prst="rect">
              <a:avLst/>
            </a:prstGeom>
          </p:spPr>
        </p:pic>
      </p:grpSp>
      <p:sp>
        <p:nvSpPr>
          <p:cNvPr id="51" name="文本框 50">
            <a:extLst>
              <a:ext uri="{FF2B5EF4-FFF2-40B4-BE49-F238E27FC236}">
                <a16:creationId xmlns:a16="http://schemas.microsoft.com/office/drawing/2014/main" id="{336656B2-88B5-AD42-AFD4-2457750A05B3}"/>
              </a:ext>
            </a:extLst>
          </p:cNvPr>
          <p:cNvSpPr txBox="1"/>
          <p:nvPr/>
        </p:nvSpPr>
        <p:spPr>
          <a:xfrm>
            <a:off x="8033735" y="3349661"/>
            <a:ext cx="2459186" cy="830997"/>
          </a:xfrm>
          <a:prstGeom prst="rect">
            <a:avLst/>
          </a:prstGeom>
          <a:noFill/>
        </p:spPr>
        <p:txBody>
          <a:bodyPr wrap="square" rtlCol="0">
            <a:spAutoFit/>
          </a:bodyPr>
          <a:lstStyle/>
          <a:p>
            <a:r>
              <a:rPr kumimoji="1" lang="zh-CN" altLang="en-US" sz="1200" dirty="0"/>
              <a:t>包装纸的设计方案</a:t>
            </a:r>
            <a:endParaRPr kumimoji="1" lang="en-US" altLang="zh-CN" sz="1200" dirty="0"/>
          </a:p>
          <a:p>
            <a:r>
              <a:rPr kumimoji="1" lang="zh-CN" altLang="en-US" sz="1200" dirty="0"/>
              <a:t>尺寸：长</a:t>
            </a:r>
            <a:r>
              <a:rPr kumimoji="1" lang="en-US" altLang="zh-CN" sz="1200" dirty="0"/>
              <a:t>23</a:t>
            </a:r>
            <a:r>
              <a:rPr kumimoji="1" lang="zh-CN" altLang="en-US" sz="1200" dirty="0"/>
              <a:t>*宽</a:t>
            </a:r>
            <a:r>
              <a:rPr kumimoji="1" lang="en-US" altLang="zh-CN" sz="1200" dirty="0"/>
              <a:t>8cm</a:t>
            </a:r>
          </a:p>
          <a:p>
            <a:r>
              <a:rPr kumimoji="1" lang="en" altLang="zh-CN" sz="1200" dirty="0"/>
              <a:t>Design of wrapping paper</a:t>
            </a:r>
          </a:p>
          <a:p>
            <a:r>
              <a:rPr kumimoji="1" lang="en" altLang="zh-CN" sz="1200" dirty="0"/>
              <a:t>Size</a:t>
            </a:r>
            <a:r>
              <a:rPr kumimoji="1" lang="zh-CN" altLang="en" sz="1200" dirty="0"/>
              <a:t>：</a:t>
            </a:r>
            <a:r>
              <a:rPr kumimoji="1" lang="en" altLang="zh-CN" sz="1200" dirty="0"/>
              <a:t>Length 23*width 8cm</a:t>
            </a:r>
            <a:endParaRPr kumimoji="1" lang="zh-CN" altLang="en-US" sz="1200" dirty="0"/>
          </a:p>
        </p:txBody>
      </p:sp>
      <p:pic>
        <p:nvPicPr>
          <p:cNvPr id="52" name="图片 51">
            <a:extLst>
              <a:ext uri="{FF2B5EF4-FFF2-40B4-BE49-F238E27FC236}">
                <a16:creationId xmlns:a16="http://schemas.microsoft.com/office/drawing/2014/main" id="{829D6BB6-69C6-FB49-BC2C-43379E964FFB}"/>
              </a:ext>
            </a:extLst>
          </p:cNvPr>
          <p:cNvPicPr>
            <a:picLocks noChangeAspect="1"/>
          </p:cNvPicPr>
          <p:nvPr/>
        </p:nvPicPr>
        <p:blipFill rotWithShape="1">
          <a:blip r:embed="rId4"/>
          <a:srcRect l="51901" t="45285" r="19122" b="33533"/>
          <a:stretch/>
        </p:blipFill>
        <p:spPr>
          <a:xfrm>
            <a:off x="10526474" y="4886592"/>
            <a:ext cx="2766309" cy="2022111"/>
          </a:xfrm>
          <a:prstGeom prst="rect">
            <a:avLst/>
          </a:prstGeom>
        </p:spPr>
      </p:pic>
      <p:sp>
        <p:nvSpPr>
          <p:cNvPr id="53" name="文本框 52">
            <a:extLst>
              <a:ext uri="{FF2B5EF4-FFF2-40B4-BE49-F238E27FC236}">
                <a16:creationId xmlns:a16="http://schemas.microsoft.com/office/drawing/2014/main" id="{E7C87A4F-49F6-1D44-95C6-EC3730E406DA}"/>
              </a:ext>
            </a:extLst>
          </p:cNvPr>
          <p:cNvSpPr txBox="1"/>
          <p:nvPr/>
        </p:nvSpPr>
        <p:spPr>
          <a:xfrm>
            <a:off x="8033735" y="5300309"/>
            <a:ext cx="2169184" cy="830997"/>
          </a:xfrm>
          <a:prstGeom prst="rect">
            <a:avLst/>
          </a:prstGeom>
          <a:noFill/>
        </p:spPr>
        <p:txBody>
          <a:bodyPr wrap="none" rtlCol="0">
            <a:spAutoFit/>
          </a:bodyPr>
          <a:lstStyle/>
          <a:p>
            <a:r>
              <a:rPr kumimoji="1" lang="zh-CN" altLang="en-US" sz="1200" dirty="0"/>
              <a:t>文字：长</a:t>
            </a:r>
            <a:r>
              <a:rPr kumimoji="1" lang="en-US" altLang="zh-CN" sz="1200" dirty="0"/>
              <a:t>10</a:t>
            </a:r>
            <a:r>
              <a:rPr kumimoji="1" lang="zh-CN" altLang="en-US" sz="1200" dirty="0"/>
              <a:t>*高</a:t>
            </a:r>
            <a:r>
              <a:rPr kumimoji="1" lang="en-US" altLang="zh-CN" sz="1200" dirty="0"/>
              <a:t>2cm</a:t>
            </a:r>
          </a:p>
          <a:p>
            <a:r>
              <a:rPr kumimoji="1" lang="zh-CN" altLang="en-US" sz="1200" dirty="0"/>
              <a:t>图案：长</a:t>
            </a:r>
            <a:r>
              <a:rPr kumimoji="1" lang="en-US" altLang="zh-CN" sz="1200" dirty="0"/>
              <a:t>8</a:t>
            </a:r>
            <a:r>
              <a:rPr kumimoji="1" lang="zh-CN" altLang="en-US" sz="1200" dirty="0"/>
              <a:t>*高</a:t>
            </a:r>
            <a:r>
              <a:rPr kumimoji="1" lang="en-US" altLang="zh-CN" sz="1200" dirty="0"/>
              <a:t>2cm</a:t>
            </a:r>
          </a:p>
          <a:p>
            <a:r>
              <a:rPr kumimoji="1" lang="en" altLang="zh-CN" sz="1200" dirty="0"/>
              <a:t>Text: Length 10* height 2cm</a:t>
            </a:r>
          </a:p>
          <a:p>
            <a:r>
              <a:rPr kumimoji="1" lang="en" altLang="zh-CN" sz="1200" dirty="0"/>
              <a:t>Pattern: length 8 * height 2cm</a:t>
            </a:r>
            <a:endParaRPr kumimoji="1" lang="zh-CN" altLang="en-US" sz="1200" dirty="0"/>
          </a:p>
        </p:txBody>
      </p:sp>
      <p:sp>
        <p:nvSpPr>
          <p:cNvPr id="54" name="文本框 53">
            <a:extLst>
              <a:ext uri="{FF2B5EF4-FFF2-40B4-BE49-F238E27FC236}">
                <a16:creationId xmlns:a16="http://schemas.microsoft.com/office/drawing/2014/main" id="{9DE2139B-07AB-5144-8DF5-4B25C7B7ADB3}"/>
              </a:ext>
            </a:extLst>
          </p:cNvPr>
          <p:cNvSpPr txBox="1"/>
          <p:nvPr/>
        </p:nvSpPr>
        <p:spPr>
          <a:xfrm>
            <a:off x="1185442" y="2535959"/>
            <a:ext cx="2434625" cy="1384995"/>
          </a:xfrm>
          <a:prstGeom prst="rect">
            <a:avLst/>
          </a:prstGeom>
          <a:noFill/>
        </p:spPr>
        <p:txBody>
          <a:bodyPr wrap="square" rtlCol="0">
            <a:spAutoFit/>
          </a:bodyPr>
          <a:lstStyle/>
          <a:p>
            <a:r>
              <a:rPr kumimoji="1" lang="zh-CN" altLang="en-US" sz="1200" dirty="0"/>
              <a:t>外盒板材厚度约</a:t>
            </a:r>
            <a:r>
              <a:rPr kumimoji="1" lang="en-US" altLang="zh-CN" sz="1200" dirty="0"/>
              <a:t>3</a:t>
            </a:r>
            <a:r>
              <a:rPr kumimoji="1" lang="zh-CN" altLang="en-US" sz="1200" dirty="0"/>
              <a:t>～</a:t>
            </a:r>
            <a:r>
              <a:rPr kumimoji="1" lang="en-US" altLang="zh-CN" sz="1200" dirty="0"/>
              <a:t>6mm</a:t>
            </a:r>
          </a:p>
          <a:p>
            <a:r>
              <a:rPr kumimoji="1" lang="zh-CN" altLang="en-US" sz="1200" dirty="0"/>
              <a:t>尺寸参考</a:t>
            </a:r>
            <a:endParaRPr kumimoji="1" lang="en-US" altLang="zh-CN" sz="1200" dirty="0"/>
          </a:p>
          <a:p>
            <a:r>
              <a:rPr kumimoji="1" lang="zh-CN" altLang="en-US" sz="1200" dirty="0"/>
              <a:t>长</a:t>
            </a:r>
            <a:r>
              <a:rPr kumimoji="1" lang="en-US" altLang="zh-CN" sz="1200" dirty="0"/>
              <a:t>23</a:t>
            </a:r>
            <a:r>
              <a:rPr kumimoji="1" lang="zh-CN" altLang="en-US" sz="1200" dirty="0"/>
              <a:t>*宽</a:t>
            </a:r>
            <a:r>
              <a:rPr kumimoji="1" lang="en-US" altLang="zh-CN" sz="1200" dirty="0"/>
              <a:t>12.5</a:t>
            </a:r>
            <a:r>
              <a:rPr kumimoji="1" lang="zh-CN" altLang="en-US" sz="1200" dirty="0"/>
              <a:t>*高</a:t>
            </a:r>
            <a:r>
              <a:rPr kumimoji="1" lang="en-US" altLang="zh-CN" sz="1200" dirty="0"/>
              <a:t>8cm</a:t>
            </a:r>
          </a:p>
          <a:p>
            <a:r>
              <a:rPr kumimoji="1" lang="en" altLang="zh-CN" sz="1200" dirty="0"/>
              <a:t>The thickness of the outer box plate is about 3</a:t>
            </a:r>
            <a:r>
              <a:rPr kumimoji="1" lang="zh-CN" altLang="en" sz="1200" dirty="0"/>
              <a:t>～</a:t>
            </a:r>
            <a:r>
              <a:rPr kumimoji="1" lang="en" altLang="zh-CN" sz="1200" dirty="0"/>
              <a:t>6mm</a:t>
            </a:r>
          </a:p>
          <a:p>
            <a:r>
              <a:rPr kumimoji="1" lang="en" altLang="zh-CN" sz="1200" dirty="0"/>
              <a:t>Size reference</a:t>
            </a:r>
          </a:p>
          <a:p>
            <a:r>
              <a:rPr kumimoji="1" lang="en" altLang="zh-CN" sz="1200" dirty="0"/>
              <a:t>Length 23*width 12.5*height 8cm</a:t>
            </a:r>
            <a:endParaRPr kumimoji="1" lang="zh-CN" altLang="en-US" sz="1200" dirty="0"/>
          </a:p>
        </p:txBody>
      </p:sp>
    </p:spTree>
    <p:extLst>
      <p:ext uri="{BB962C8B-B14F-4D97-AF65-F5344CB8AC3E}">
        <p14:creationId xmlns:p14="http://schemas.microsoft.com/office/powerpoint/2010/main" val="372905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A0B7AB84-A47D-3842-99EE-F7AA5F6C0ABB}"/>
              </a:ext>
            </a:extLst>
          </p:cNvPr>
          <p:cNvSpPr txBox="1"/>
          <p:nvPr/>
        </p:nvSpPr>
        <p:spPr>
          <a:xfrm>
            <a:off x="932759" y="634331"/>
            <a:ext cx="4739908"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1.</a:t>
            </a:r>
            <a:r>
              <a:rPr lang="zh-CN" altLang="en-US" sz="1800" dirty="0">
                <a:latin typeface="Microsoft YaHei" panose="020B0503020204020204" pitchFamily="34" charset="-122"/>
                <a:ea typeface="Microsoft YaHei" panose="020B0503020204020204" pitchFamily="34" charset="-122"/>
              </a:rPr>
              <a:t> 安吉白茶包装设计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ANJI WHITE TEA PACKAGING DESIGN</a:t>
            </a:r>
            <a:endParaRPr lang="zh-CN" altLang="en-US" sz="1800" dirty="0">
              <a:latin typeface="Microsoft YaHei" panose="020B0503020204020204" pitchFamily="34" charset="-122"/>
              <a:ea typeface="Microsoft YaHei" panose="020B0503020204020204" pitchFamily="34" charset="-122"/>
            </a:endParaRPr>
          </a:p>
        </p:txBody>
      </p:sp>
      <p:sp>
        <p:nvSpPr>
          <p:cNvPr id="40" name="文本框 39">
            <a:extLst>
              <a:ext uri="{FF2B5EF4-FFF2-40B4-BE49-F238E27FC236}">
                <a16:creationId xmlns:a16="http://schemas.microsoft.com/office/drawing/2014/main" id="{34F1603A-5E56-E840-AB28-71B004DDF708}"/>
              </a:ext>
            </a:extLst>
          </p:cNvPr>
          <p:cNvSpPr txBox="1"/>
          <p:nvPr/>
        </p:nvSpPr>
        <p:spPr>
          <a:xfrm>
            <a:off x="1247848" y="8230591"/>
            <a:ext cx="10952017" cy="1061829"/>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色彩</a:t>
            </a:r>
            <a:r>
              <a:rPr lang="en-US" altLang="zh-CN" sz="14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4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400" dirty="0">
              <a:latin typeface="Microsoft YaHei" panose="020B0503020204020204" pitchFamily="34" charset="-122"/>
              <a:ea typeface="Microsoft YaHei" panose="020B0503020204020204" pitchFamily="34" charset="-122"/>
              <a:cs typeface="MiSans Normal" panose="00000500000000000000" charset="-122"/>
            </a:endParaRPr>
          </a:p>
          <a:p>
            <a:endParaRPr lang="en-US" altLang="zh-CN" sz="1400" dirty="0">
              <a:latin typeface="Microsoft YaHei" panose="020B0503020204020204" pitchFamily="34" charset="-122"/>
              <a:ea typeface="Microsoft YaHei" panose="020B0503020204020204" pitchFamily="34" charset="-122"/>
            </a:endParaRPr>
          </a:p>
          <a:p>
            <a:endParaRPr lang="en-US" altLang="zh-CN" sz="1400" dirty="0">
              <a:latin typeface="Microsoft YaHei" panose="020B0503020204020204" pitchFamily="34" charset="-122"/>
              <a:ea typeface="Microsoft YaHei" panose="020B0503020204020204" pitchFamily="34" charset="-122"/>
            </a:endParaRPr>
          </a:p>
          <a:p>
            <a:endParaRPr lang="en-US" altLang="zh-CN" sz="1400" dirty="0">
              <a:latin typeface="Microsoft YaHei" panose="020B0503020204020204" pitchFamily="34" charset="-122"/>
              <a:ea typeface="Microsoft YaHei" panose="020B0503020204020204" pitchFamily="34" charset="-122"/>
            </a:endParaRPr>
          </a:p>
        </p:txBody>
      </p:sp>
      <p:sp>
        <p:nvSpPr>
          <p:cNvPr id="50" name="文本框 49">
            <a:extLst>
              <a:ext uri="{FF2B5EF4-FFF2-40B4-BE49-F238E27FC236}">
                <a16:creationId xmlns:a16="http://schemas.microsoft.com/office/drawing/2014/main" id="{B303BB5E-C485-F74C-95DE-1595B2D0A241}"/>
              </a:ext>
            </a:extLst>
          </p:cNvPr>
          <p:cNvSpPr txBox="1"/>
          <p:nvPr/>
        </p:nvSpPr>
        <p:spPr>
          <a:xfrm>
            <a:off x="7622734" y="7274589"/>
            <a:ext cx="6689168" cy="923330"/>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图案设计稿与尺寸</a:t>
            </a:r>
            <a:r>
              <a:rPr lang="en" altLang="zh-CN" sz="1800" dirty="0">
                <a:latin typeface="Microsoft YaHei" panose="020B0503020204020204" pitchFamily="34" charset="-122"/>
                <a:ea typeface="Microsoft YaHei" panose="020B0503020204020204" pitchFamily="34" charset="-122"/>
              </a:rPr>
              <a:t>Pattern design and size</a:t>
            </a:r>
          </a:p>
          <a:p>
            <a:pPr algn="ctr"/>
            <a:r>
              <a:rPr lang="zh-CN" altLang="en-US" sz="1800" dirty="0">
                <a:latin typeface="Microsoft YaHei" panose="020B0503020204020204" pitchFamily="34" charset="-122"/>
                <a:ea typeface="Microsoft YaHei" panose="020B0503020204020204" pitchFamily="34" charset="-122"/>
              </a:rPr>
              <a:t>（另附</a:t>
            </a:r>
            <a:r>
              <a:rPr lang="en-US" altLang="zh-CN" sz="1800" dirty="0">
                <a:latin typeface="Microsoft YaHei" panose="020B0503020204020204" pitchFamily="34" charset="-122"/>
                <a:ea typeface="Microsoft YaHei" panose="020B0503020204020204" pitchFamily="34" charset="-122"/>
              </a:rPr>
              <a:t>1:1</a:t>
            </a:r>
            <a:r>
              <a:rPr lang="zh-CN" altLang="en-US" sz="1800" dirty="0">
                <a:latin typeface="Microsoft YaHei" panose="020B0503020204020204" pitchFamily="34" charset="-122"/>
                <a:ea typeface="Microsoft YaHei" panose="020B0503020204020204" pitchFamily="34" charset="-122"/>
              </a:rPr>
              <a:t>矢量设计稿）</a:t>
            </a:r>
            <a:r>
              <a:rPr lang="en" altLang="zh-CN" sz="1800" dirty="0">
                <a:latin typeface="Microsoft YaHei" panose="020B0503020204020204" pitchFamily="34" charset="-122"/>
                <a:ea typeface="Microsoft YaHei" panose="020B0503020204020204" pitchFamily="34" charset="-122"/>
              </a:rPr>
              <a:t>(1:1 vector design draft attached)</a:t>
            </a:r>
            <a:endParaRPr lang="en-US" altLang="zh-CN" sz="1800" dirty="0">
              <a:latin typeface="Microsoft YaHei" panose="020B0503020204020204" pitchFamily="34" charset="-122"/>
              <a:ea typeface="Microsoft YaHei" panose="020B0503020204020204" pitchFamily="34" charset="-122"/>
            </a:endParaRPr>
          </a:p>
          <a:p>
            <a:pPr algn="ctr"/>
            <a:endParaRPr lang="zh-CN" altLang="en-US" sz="1800" dirty="0"/>
          </a:p>
        </p:txBody>
      </p:sp>
      <p:sp>
        <p:nvSpPr>
          <p:cNvPr id="55" name="文本框 54">
            <a:extLst>
              <a:ext uri="{FF2B5EF4-FFF2-40B4-BE49-F238E27FC236}">
                <a16:creationId xmlns:a16="http://schemas.microsoft.com/office/drawing/2014/main" id="{2A3AAA07-27D4-8E4D-A871-41B7CF7C8D5F}"/>
              </a:ext>
            </a:extLst>
          </p:cNvPr>
          <p:cNvSpPr txBox="1"/>
          <p:nvPr/>
        </p:nvSpPr>
        <p:spPr>
          <a:xfrm>
            <a:off x="1002815" y="7274589"/>
            <a:ext cx="7280580" cy="646331"/>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设计效果图与尺寸工艺</a:t>
            </a:r>
            <a:endParaRPr lang="en-US" altLang="zh-CN" sz="1800" dirty="0">
              <a:latin typeface="Microsoft YaHei" panose="020B0503020204020204" pitchFamily="34" charset="-122"/>
              <a:ea typeface="Microsoft YaHei" panose="020B0503020204020204" pitchFamily="34" charset="-122"/>
            </a:endParaRPr>
          </a:p>
          <a:p>
            <a:pPr algn="ctr"/>
            <a:r>
              <a:rPr lang="en" altLang="zh-CN" sz="1800" dirty="0">
                <a:latin typeface="Microsoft YaHei" panose="020B0503020204020204" pitchFamily="34" charset="-122"/>
                <a:ea typeface="Microsoft YaHei" panose="020B0503020204020204" pitchFamily="34" charset="-122"/>
              </a:rPr>
              <a:t>Design renderings and dimensional technology</a:t>
            </a:r>
            <a:endParaRPr lang="zh-CN" altLang="en-US" sz="1800" dirty="0">
              <a:latin typeface="Microsoft YaHei" panose="020B0503020204020204" pitchFamily="34" charset="-122"/>
              <a:ea typeface="Microsoft YaHei" panose="020B0503020204020204" pitchFamily="34" charset="-122"/>
            </a:endParaRPr>
          </a:p>
        </p:txBody>
      </p:sp>
      <p:grpSp>
        <p:nvGrpSpPr>
          <p:cNvPr id="57" name="组合 56">
            <a:extLst>
              <a:ext uri="{FF2B5EF4-FFF2-40B4-BE49-F238E27FC236}">
                <a16:creationId xmlns:a16="http://schemas.microsoft.com/office/drawing/2014/main" id="{C723A3ED-EEB4-444A-9423-7745A882CAE7}"/>
              </a:ext>
            </a:extLst>
          </p:cNvPr>
          <p:cNvGrpSpPr/>
          <p:nvPr/>
        </p:nvGrpSpPr>
        <p:grpSpPr>
          <a:xfrm>
            <a:off x="2080397" y="8311655"/>
            <a:ext cx="907489" cy="554305"/>
            <a:chOff x="1008652" y="4156964"/>
            <a:chExt cx="907489" cy="554305"/>
          </a:xfrm>
        </p:grpSpPr>
        <p:sp>
          <p:nvSpPr>
            <p:cNvPr id="59" name="矩形 58">
              <a:extLst>
                <a:ext uri="{FF2B5EF4-FFF2-40B4-BE49-F238E27FC236}">
                  <a16:creationId xmlns:a16="http://schemas.microsoft.com/office/drawing/2014/main" id="{9550C9FD-51A4-2243-A0E5-A872019326D8}"/>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0" name="文本框 59">
              <a:extLst>
                <a:ext uri="{FF2B5EF4-FFF2-40B4-BE49-F238E27FC236}">
                  <a16:creationId xmlns:a16="http://schemas.microsoft.com/office/drawing/2014/main" id="{A74E70E8-E670-114F-A6E2-A623B761F655}"/>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61" name="文本框 60">
            <a:extLst>
              <a:ext uri="{FF2B5EF4-FFF2-40B4-BE49-F238E27FC236}">
                <a16:creationId xmlns:a16="http://schemas.microsoft.com/office/drawing/2014/main" id="{66F7C9B7-C67E-BC41-AC6C-54B2A7946890}"/>
              </a:ext>
            </a:extLst>
          </p:cNvPr>
          <p:cNvSpPr txBox="1"/>
          <p:nvPr/>
        </p:nvSpPr>
        <p:spPr>
          <a:xfrm>
            <a:off x="3532715" y="8230591"/>
            <a:ext cx="4026960" cy="1023742"/>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材质 </a:t>
            </a:r>
            <a:r>
              <a:rPr lang="en" altLang="zh-CN" sz="1400" dirty="0">
                <a:latin typeface="Microsoft YaHei" panose="020B0503020204020204" pitchFamily="34" charset="-122"/>
                <a:ea typeface="Microsoft YaHei" panose="020B0503020204020204" pitchFamily="34" charset="-122"/>
              </a:rPr>
              <a:t>Material</a:t>
            </a:r>
            <a:r>
              <a:rPr lang="zh-CN" altLang="en-US" sz="1400" dirty="0">
                <a:latin typeface="Microsoft YaHei" panose="020B0503020204020204" pitchFamily="34" charset="-122"/>
                <a:ea typeface="Microsoft YaHei" panose="020B0503020204020204" pitchFamily="34" charset="-122"/>
              </a:rPr>
              <a:t>：</a:t>
            </a:r>
            <a:endParaRPr lang="en-US" altLang="zh-CN" sz="1400" dirty="0">
              <a:latin typeface="Microsoft YaHei" panose="020B0503020204020204" pitchFamily="34" charset="-122"/>
              <a:ea typeface="Microsoft YaHei" panose="020B0503020204020204" pitchFamily="34" charset="-122"/>
            </a:endParaRPr>
          </a:p>
          <a:p>
            <a:pPr>
              <a:lnSpc>
                <a:spcPct val="150000"/>
              </a:lnSpc>
            </a:pPr>
            <a:r>
              <a:rPr lang="zh-CN" altLang="en-US" sz="1400" dirty="0">
                <a:solidFill>
                  <a:srgbClr val="FF0000"/>
                </a:solidFill>
                <a:latin typeface="Microsoft YaHei" panose="020B0503020204020204" pitchFamily="34" charset="-122"/>
                <a:ea typeface="Microsoft YaHei" panose="020B0503020204020204" pitchFamily="34" charset="-122"/>
              </a:rPr>
              <a:t>竹板材 厚度</a:t>
            </a:r>
            <a:r>
              <a:rPr lang="en-US" altLang="zh-CN" sz="1400" dirty="0">
                <a:solidFill>
                  <a:srgbClr val="FF0000"/>
                </a:solidFill>
                <a:latin typeface="Microsoft YaHei" panose="020B0503020204020204" pitchFamily="34" charset="-122"/>
                <a:ea typeface="Microsoft YaHei" panose="020B0503020204020204" pitchFamily="34" charset="-122"/>
              </a:rPr>
              <a:t>3mm</a:t>
            </a:r>
          </a:p>
          <a:p>
            <a:pPr>
              <a:lnSpc>
                <a:spcPct val="150000"/>
              </a:lnSpc>
            </a:pPr>
            <a:r>
              <a:rPr lang="en-US" altLang="zh-CN" sz="1400" dirty="0">
                <a:solidFill>
                  <a:srgbClr val="FF0000"/>
                </a:solidFill>
                <a:latin typeface="Microsoft YaHei" panose="020B0503020204020204" pitchFamily="34" charset="-122"/>
                <a:ea typeface="Microsoft YaHei" panose="020B0503020204020204" pitchFamily="34" charset="-122"/>
              </a:rPr>
              <a:t>Bamboo plate: Thickness 3mm</a:t>
            </a:r>
          </a:p>
        </p:txBody>
      </p:sp>
      <p:sp>
        <p:nvSpPr>
          <p:cNvPr id="62" name="文本框 61">
            <a:extLst>
              <a:ext uri="{FF2B5EF4-FFF2-40B4-BE49-F238E27FC236}">
                <a16:creationId xmlns:a16="http://schemas.microsoft.com/office/drawing/2014/main" id="{8E05AD4A-C3C9-964D-96A9-AD7F043FBF2F}"/>
              </a:ext>
            </a:extLst>
          </p:cNvPr>
          <p:cNvSpPr txBox="1"/>
          <p:nvPr/>
        </p:nvSpPr>
        <p:spPr>
          <a:xfrm>
            <a:off x="6453539" y="8230591"/>
            <a:ext cx="7417963" cy="377411"/>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设计说明</a:t>
            </a:r>
            <a:r>
              <a:rPr lang="en-US" altLang="zh-CN" sz="14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4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4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4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400" dirty="0">
              <a:latin typeface="Microsoft YaHei" panose="020B0503020204020204" pitchFamily="34" charset="-122"/>
              <a:ea typeface="Microsoft YaHei" panose="020B0503020204020204" pitchFamily="34" charset="-122"/>
            </a:endParaRPr>
          </a:p>
        </p:txBody>
      </p:sp>
      <p:cxnSp>
        <p:nvCxnSpPr>
          <p:cNvPr id="15" name="直线连接符 14">
            <a:extLst>
              <a:ext uri="{FF2B5EF4-FFF2-40B4-BE49-F238E27FC236}">
                <a16:creationId xmlns:a16="http://schemas.microsoft.com/office/drawing/2014/main" id="{7B18C7E5-8D47-6642-BA69-5CA8CDB9BA3E}"/>
              </a:ext>
            </a:extLst>
          </p:cNvPr>
          <p:cNvCxnSpPr/>
          <p:nvPr/>
        </p:nvCxnSpPr>
        <p:spPr>
          <a:xfrm>
            <a:off x="1247848" y="8183147"/>
            <a:ext cx="1252357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63" name="文本框 62">
            <a:extLst>
              <a:ext uri="{FF2B5EF4-FFF2-40B4-BE49-F238E27FC236}">
                <a16:creationId xmlns:a16="http://schemas.microsoft.com/office/drawing/2014/main" id="{1BDE1C68-97AE-6043-911D-C8F2EAB161CF}"/>
              </a:ext>
            </a:extLst>
          </p:cNvPr>
          <p:cNvSpPr txBox="1"/>
          <p:nvPr/>
        </p:nvSpPr>
        <p:spPr>
          <a:xfrm>
            <a:off x="1252337" y="1487176"/>
            <a:ext cx="12284369" cy="646331"/>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半斤装</a:t>
            </a:r>
            <a:r>
              <a:rPr lang="en-US" altLang="zh-CN" sz="1800" dirty="0">
                <a:latin typeface="Microsoft YaHei" panose="020B0503020204020204" pitchFamily="34" charset="-122"/>
                <a:ea typeface="Microsoft YaHei" panose="020B0503020204020204" pitchFamily="34" charset="-122"/>
              </a:rPr>
              <a:t>/250</a:t>
            </a:r>
            <a:r>
              <a:rPr lang="en" altLang="zh-CN" sz="1800" dirty="0">
                <a:latin typeface="Microsoft YaHei" panose="020B0503020204020204" pitchFamily="34" charset="-122"/>
                <a:ea typeface="Microsoft YaHei" panose="020B0503020204020204" pitchFamily="34" charset="-122"/>
              </a:rPr>
              <a:t>g</a:t>
            </a:r>
            <a:r>
              <a:rPr lang="zh-CN" altLang="en-US" sz="1800" dirty="0">
                <a:latin typeface="Microsoft YaHei" panose="020B0503020204020204" pitchFamily="34" charset="-122"/>
                <a:ea typeface="Microsoft YaHei" panose="020B0503020204020204" pitchFamily="34" charset="-122"/>
              </a:rPr>
              <a:t>茶叶包装设计（含</a:t>
            </a:r>
            <a:r>
              <a:rPr lang="en-US" altLang="zh-CN" sz="1800" dirty="0">
                <a:latin typeface="Microsoft YaHei" panose="020B0503020204020204" pitchFamily="34" charset="-122"/>
                <a:ea typeface="Microsoft YaHei" panose="020B0503020204020204" pitchFamily="34" charset="-122"/>
              </a:rPr>
              <a:t>50</a:t>
            </a:r>
            <a:r>
              <a:rPr lang="en" altLang="zh-CN" sz="1800" dirty="0">
                <a:latin typeface="Microsoft YaHei" panose="020B0503020204020204" pitchFamily="34" charset="-122"/>
                <a:ea typeface="Microsoft YaHei" panose="020B0503020204020204" pitchFamily="34" charset="-122"/>
              </a:rPr>
              <a:t>g</a:t>
            </a:r>
            <a:r>
              <a:rPr lang="zh-CN" altLang="en-US" sz="1800" dirty="0">
                <a:latin typeface="Microsoft YaHei" panose="020B0503020204020204" pitchFamily="34" charset="-122"/>
                <a:ea typeface="Microsoft YaHei" panose="020B0503020204020204" pitchFamily="34" charset="-122"/>
              </a:rPr>
              <a:t>内包装设计，外包装盒设计）</a:t>
            </a:r>
          </a:p>
          <a:p>
            <a:r>
              <a:rPr lang="en" altLang="zh-CN" sz="1800" dirty="0">
                <a:latin typeface="Microsoft YaHei" panose="020B0503020204020204" pitchFamily="34" charset="-122"/>
                <a:ea typeface="Microsoft YaHei" panose="020B0503020204020204" pitchFamily="34" charset="-122"/>
              </a:rPr>
              <a:t>Half </a:t>
            </a:r>
            <a:r>
              <a:rPr lang="en" altLang="zh-CN" sz="1800" dirty="0" err="1">
                <a:latin typeface="Microsoft YaHei" panose="020B0503020204020204" pitchFamily="34" charset="-122"/>
                <a:ea typeface="Microsoft YaHei" panose="020B0503020204020204" pitchFamily="34" charset="-122"/>
              </a:rPr>
              <a:t>jin</a:t>
            </a:r>
            <a:r>
              <a:rPr lang="en" altLang="zh-CN" sz="1800" dirty="0">
                <a:latin typeface="Microsoft YaHei" panose="020B0503020204020204" pitchFamily="34" charset="-122"/>
                <a:ea typeface="Microsoft YaHei" panose="020B0503020204020204" pitchFamily="34" charset="-122"/>
              </a:rPr>
              <a:t>/250g tea packaging design (including 50g inner packaging design, outer packaging box design)</a:t>
            </a:r>
            <a:endParaRPr lang="zh-CN" altLang="en-US" sz="1800" dirty="0">
              <a:latin typeface="Microsoft YaHei" panose="020B0503020204020204" pitchFamily="34" charset="-122"/>
              <a:ea typeface="Microsoft YaHei" panose="020B0503020204020204" pitchFamily="34" charset="-122"/>
            </a:endParaRPr>
          </a:p>
        </p:txBody>
      </p:sp>
      <p:pic>
        <p:nvPicPr>
          <p:cNvPr id="38" name="图片 37">
            <a:extLst>
              <a:ext uri="{FF2B5EF4-FFF2-40B4-BE49-F238E27FC236}">
                <a16:creationId xmlns:a16="http://schemas.microsoft.com/office/drawing/2014/main" id="{462E6CAF-8ABB-474F-8494-335FBA85F845}"/>
              </a:ext>
            </a:extLst>
          </p:cNvPr>
          <p:cNvPicPr>
            <a:picLocks noChangeAspect="1"/>
          </p:cNvPicPr>
          <p:nvPr/>
        </p:nvPicPr>
        <p:blipFill>
          <a:blip r:embed="rId3"/>
          <a:stretch>
            <a:fillRect/>
          </a:stretch>
        </p:blipFill>
        <p:spPr>
          <a:xfrm>
            <a:off x="2685857" y="3794866"/>
            <a:ext cx="2870907" cy="3089643"/>
          </a:xfrm>
          <a:prstGeom prst="rect">
            <a:avLst/>
          </a:prstGeom>
        </p:spPr>
      </p:pic>
      <p:cxnSp>
        <p:nvCxnSpPr>
          <p:cNvPr id="39" name="直线箭头连接符 38">
            <a:extLst>
              <a:ext uri="{FF2B5EF4-FFF2-40B4-BE49-F238E27FC236}">
                <a16:creationId xmlns:a16="http://schemas.microsoft.com/office/drawing/2014/main" id="{758AF1C2-F7FD-C048-B24B-5D83D408B222}"/>
              </a:ext>
            </a:extLst>
          </p:cNvPr>
          <p:cNvCxnSpPr>
            <a:cxnSpLocks/>
          </p:cNvCxnSpPr>
          <p:nvPr/>
        </p:nvCxnSpPr>
        <p:spPr>
          <a:xfrm>
            <a:off x="3266810" y="6242605"/>
            <a:ext cx="397322" cy="50226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1" name="文本框 40">
            <a:extLst>
              <a:ext uri="{FF2B5EF4-FFF2-40B4-BE49-F238E27FC236}">
                <a16:creationId xmlns:a16="http://schemas.microsoft.com/office/drawing/2014/main" id="{1D7503CB-75B4-D34A-9265-1EDF77318A88}"/>
              </a:ext>
            </a:extLst>
          </p:cNvPr>
          <p:cNvSpPr txBox="1"/>
          <p:nvPr/>
        </p:nvSpPr>
        <p:spPr>
          <a:xfrm>
            <a:off x="2974589" y="6482045"/>
            <a:ext cx="580608" cy="276999"/>
          </a:xfrm>
          <a:prstGeom prst="rect">
            <a:avLst/>
          </a:prstGeom>
          <a:noFill/>
        </p:spPr>
        <p:txBody>
          <a:bodyPr wrap="none" rtlCol="0">
            <a:spAutoFit/>
          </a:bodyPr>
          <a:lstStyle/>
          <a:p>
            <a:r>
              <a:rPr kumimoji="1" lang="en-US" altLang="zh-CN" sz="1200" dirty="0"/>
              <a:t>6.2cm</a:t>
            </a:r>
            <a:endParaRPr kumimoji="1" lang="zh-CN" altLang="en-US" sz="1200" dirty="0"/>
          </a:p>
        </p:txBody>
      </p:sp>
      <p:cxnSp>
        <p:nvCxnSpPr>
          <p:cNvPr id="42" name="直线箭头连接符 41">
            <a:extLst>
              <a:ext uri="{FF2B5EF4-FFF2-40B4-BE49-F238E27FC236}">
                <a16:creationId xmlns:a16="http://schemas.microsoft.com/office/drawing/2014/main" id="{65C58DCC-758D-7D4E-AA53-B31163545823}"/>
              </a:ext>
            </a:extLst>
          </p:cNvPr>
          <p:cNvCxnSpPr>
            <a:cxnSpLocks/>
          </p:cNvCxnSpPr>
          <p:nvPr/>
        </p:nvCxnSpPr>
        <p:spPr>
          <a:xfrm flipV="1">
            <a:off x="3781683" y="6360223"/>
            <a:ext cx="1127925" cy="42262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5" name="文本框 44">
            <a:extLst>
              <a:ext uri="{FF2B5EF4-FFF2-40B4-BE49-F238E27FC236}">
                <a16:creationId xmlns:a16="http://schemas.microsoft.com/office/drawing/2014/main" id="{00320532-7426-EA4D-B46B-8B5AAC67417E}"/>
              </a:ext>
            </a:extLst>
          </p:cNvPr>
          <p:cNvSpPr txBox="1"/>
          <p:nvPr/>
        </p:nvSpPr>
        <p:spPr>
          <a:xfrm>
            <a:off x="2571406" y="5296165"/>
            <a:ext cx="546945" cy="276999"/>
          </a:xfrm>
          <a:prstGeom prst="rect">
            <a:avLst/>
          </a:prstGeom>
          <a:noFill/>
        </p:spPr>
        <p:txBody>
          <a:bodyPr wrap="none" rtlCol="0">
            <a:spAutoFit/>
          </a:bodyPr>
          <a:lstStyle/>
          <a:p>
            <a:r>
              <a:rPr kumimoji="1" lang="en-US" altLang="zh-CN" sz="1200" dirty="0"/>
              <a:t>12cm</a:t>
            </a:r>
            <a:endParaRPr kumimoji="1" lang="zh-CN" altLang="en-US" sz="1200" dirty="0"/>
          </a:p>
        </p:txBody>
      </p:sp>
      <p:sp>
        <p:nvSpPr>
          <p:cNvPr id="47" name="文本框 46">
            <a:extLst>
              <a:ext uri="{FF2B5EF4-FFF2-40B4-BE49-F238E27FC236}">
                <a16:creationId xmlns:a16="http://schemas.microsoft.com/office/drawing/2014/main" id="{582B9523-9DFB-1A46-AB31-F7687479B4D6}"/>
              </a:ext>
            </a:extLst>
          </p:cNvPr>
          <p:cNvSpPr txBox="1"/>
          <p:nvPr/>
        </p:nvSpPr>
        <p:spPr>
          <a:xfrm>
            <a:off x="4315366" y="6676929"/>
            <a:ext cx="580608" cy="276999"/>
          </a:xfrm>
          <a:prstGeom prst="rect">
            <a:avLst/>
          </a:prstGeom>
          <a:noFill/>
        </p:spPr>
        <p:txBody>
          <a:bodyPr wrap="none" rtlCol="0">
            <a:spAutoFit/>
          </a:bodyPr>
          <a:lstStyle/>
          <a:p>
            <a:r>
              <a:rPr kumimoji="1" lang="en-US" altLang="zh-CN" sz="1200" dirty="0"/>
              <a:t>8.5cm</a:t>
            </a:r>
            <a:endParaRPr kumimoji="1" lang="zh-CN" altLang="en-US" sz="1200" dirty="0"/>
          </a:p>
        </p:txBody>
      </p:sp>
      <p:cxnSp>
        <p:nvCxnSpPr>
          <p:cNvPr id="49" name="直线箭头连接符 48">
            <a:extLst>
              <a:ext uri="{FF2B5EF4-FFF2-40B4-BE49-F238E27FC236}">
                <a16:creationId xmlns:a16="http://schemas.microsoft.com/office/drawing/2014/main" id="{0B7797F3-4D9D-3C47-8F79-2D0935C7C697}"/>
              </a:ext>
            </a:extLst>
          </p:cNvPr>
          <p:cNvCxnSpPr>
            <a:cxnSpLocks/>
          </p:cNvCxnSpPr>
          <p:nvPr/>
        </p:nvCxnSpPr>
        <p:spPr>
          <a:xfrm>
            <a:off x="3147560" y="4364320"/>
            <a:ext cx="119250" cy="181109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6" name="文本框 55">
            <a:extLst>
              <a:ext uri="{FF2B5EF4-FFF2-40B4-BE49-F238E27FC236}">
                <a16:creationId xmlns:a16="http://schemas.microsoft.com/office/drawing/2014/main" id="{ADA2B2F5-5C82-004F-9D19-74456819D2EB}"/>
              </a:ext>
            </a:extLst>
          </p:cNvPr>
          <p:cNvSpPr txBox="1"/>
          <p:nvPr/>
        </p:nvSpPr>
        <p:spPr>
          <a:xfrm>
            <a:off x="1247848" y="2364022"/>
            <a:ext cx="4538678" cy="1200329"/>
          </a:xfrm>
          <a:prstGeom prst="rect">
            <a:avLst/>
          </a:prstGeom>
          <a:noFill/>
        </p:spPr>
        <p:txBody>
          <a:bodyPr wrap="square" rtlCol="0">
            <a:spAutoFit/>
          </a:bodyPr>
          <a:lstStyle/>
          <a:p>
            <a:r>
              <a:rPr kumimoji="1" lang="zh-CN" altLang="en-US" sz="1200" dirty="0"/>
              <a:t>内盒板材厚度约</a:t>
            </a:r>
            <a:r>
              <a:rPr kumimoji="1" lang="en-US" altLang="zh-CN" sz="1200" dirty="0"/>
              <a:t>3</a:t>
            </a:r>
            <a:r>
              <a:rPr kumimoji="1" lang="zh-CN" altLang="en-US" sz="1200" dirty="0"/>
              <a:t>～</a:t>
            </a:r>
            <a:r>
              <a:rPr kumimoji="1" lang="en-US" altLang="zh-CN" sz="1200" dirty="0"/>
              <a:t>6mm</a:t>
            </a:r>
          </a:p>
          <a:p>
            <a:r>
              <a:rPr kumimoji="1" lang="zh-CN" altLang="en-US" sz="1200" dirty="0"/>
              <a:t>尺寸参考</a:t>
            </a:r>
            <a:endParaRPr kumimoji="1" lang="en-US" altLang="zh-CN" sz="1200" dirty="0"/>
          </a:p>
          <a:p>
            <a:r>
              <a:rPr kumimoji="1" lang="zh-CN" altLang="en-US" sz="1200" dirty="0"/>
              <a:t>长</a:t>
            </a:r>
            <a:r>
              <a:rPr kumimoji="1" lang="en-US" altLang="zh-CN" sz="1200" dirty="0"/>
              <a:t>8.5</a:t>
            </a:r>
            <a:r>
              <a:rPr kumimoji="1" lang="zh-CN" altLang="en-US" sz="1200" dirty="0"/>
              <a:t>*宽</a:t>
            </a:r>
            <a:r>
              <a:rPr kumimoji="1" lang="en-US" altLang="zh-CN" sz="1200" dirty="0"/>
              <a:t>6.2</a:t>
            </a:r>
            <a:r>
              <a:rPr kumimoji="1" lang="zh-CN" altLang="en-US" sz="1200" dirty="0"/>
              <a:t>*高</a:t>
            </a:r>
            <a:r>
              <a:rPr kumimoji="1" lang="en-US" altLang="zh-CN" sz="1200" dirty="0"/>
              <a:t>12cm</a:t>
            </a:r>
          </a:p>
          <a:p>
            <a:r>
              <a:rPr kumimoji="1" lang="en" altLang="zh-CN" sz="1200" dirty="0"/>
              <a:t>The thickness of the inner box plate is about 3~6mm</a:t>
            </a:r>
          </a:p>
          <a:p>
            <a:r>
              <a:rPr kumimoji="1" lang="en" altLang="zh-CN" sz="1200" dirty="0"/>
              <a:t>Size reference</a:t>
            </a:r>
          </a:p>
          <a:p>
            <a:r>
              <a:rPr kumimoji="1" lang="en" altLang="zh-CN" sz="1200" dirty="0"/>
              <a:t>Length 8.5 * width 6.2 * height 12cm</a:t>
            </a:r>
            <a:endParaRPr kumimoji="1" lang="zh-CN" altLang="en-US" sz="1200" dirty="0"/>
          </a:p>
        </p:txBody>
      </p:sp>
      <p:sp>
        <p:nvSpPr>
          <p:cNvPr id="58" name="文本框 57">
            <a:extLst>
              <a:ext uri="{FF2B5EF4-FFF2-40B4-BE49-F238E27FC236}">
                <a16:creationId xmlns:a16="http://schemas.microsoft.com/office/drawing/2014/main" id="{3579ECC8-DAC9-014A-ABEC-BF2EAEDD437C}"/>
              </a:ext>
            </a:extLst>
          </p:cNvPr>
          <p:cNvSpPr txBox="1"/>
          <p:nvPr/>
        </p:nvSpPr>
        <p:spPr>
          <a:xfrm>
            <a:off x="5556763" y="3790934"/>
            <a:ext cx="1809893" cy="461665"/>
          </a:xfrm>
          <a:prstGeom prst="rect">
            <a:avLst/>
          </a:prstGeom>
          <a:noFill/>
        </p:spPr>
        <p:txBody>
          <a:bodyPr wrap="square" rtlCol="0">
            <a:spAutoFit/>
          </a:bodyPr>
          <a:lstStyle/>
          <a:p>
            <a:r>
              <a:rPr kumimoji="1" lang="zh-CN" altLang="en-US" sz="1200" dirty="0"/>
              <a:t>抽拉盖设计</a:t>
            </a:r>
            <a:endParaRPr kumimoji="1" lang="en-US" altLang="zh-CN" sz="1200" dirty="0"/>
          </a:p>
          <a:p>
            <a:r>
              <a:rPr kumimoji="1" lang="en" altLang="zh-CN" sz="1200" dirty="0"/>
              <a:t>Pull-out cover design</a:t>
            </a:r>
            <a:endParaRPr kumimoji="1" lang="zh-CN" altLang="en-US" sz="1200" dirty="0"/>
          </a:p>
        </p:txBody>
      </p:sp>
      <p:cxnSp>
        <p:nvCxnSpPr>
          <p:cNvPr id="64" name="直线箭头连接符 63">
            <a:extLst>
              <a:ext uri="{FF2B5EF4-FFF2-40B4-BE49-F238E27FC236}">
                <a16:creationId xmlns:a16="http://schemas.microsoft.com/office/drawing/2014/main" id="{9E9827AE-6B4F-3843-A9A8-6D46AE2B9A46}"/>
              </a:ext>
            </a:extLst>
          </p:cNvPr>
          <p:cNvCxnSpPr>
            <a:cxnSpLocks/>
          </p:cNvCxnSpPr>
          <p:nvPr/>
        </p:nvCxnSpPr>
        <p:spPr>
          <a:xfrm flipH="1">
            <a:off x="4121310" y="3929433"/>
            <a:ext cx="1296117" cy="4348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矩形 64">
            <a:extLst>
              <a:ext uri="{FF2B5EF4-FFF2-40B4-BE49-F238E27FC236}">
                <a16:creationId xmlns:a16="http://schemas.microsoft.com/office/drawing/2014/main" id="{E1952516-5A5A-C841-B0BB-C56A2C83666B}"/>
              </a:ext>
            </a:extLst>
          </p:cNvPr>
          <p:cNvSpPr/>
          <p:nvPr/>
        </p:nvSpPr>
        <p:spPr>
          <a:xfrm>
            <a:off x="9050943" y="4252599"/>
            <a:ext cx="3994783" cy="1135172"/>
          </a:xfrm>
          <a:prstGeom prst="rect">
            <a:avLst/>
          </a:prstGeom>
          <a:solidFill>
            <a:srgbClr val="AFDDD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6" name="图片 65">
            <a:extLst>
              <a:ext uri="{FF2B5EF4-FFF2-40B4-BE49-F238E27FC236}">
                <a16:creationId xmlns:a16="http://schemas.microsoft.com/office/drawing/2014/main" id="{6B2081B5-7393-AA40-A1D9-BDC9F9E3067E}"/>
              </a:ext>
            </a:extLst>
          </p:cNvPr>
          <p:cNvPicPr>
            <a:picLocks noChangeAspect="1"/>
          </p:cNvPicPr>
          <p:nvPr/>
        </p:nvPicPr>
        <p:blipFill>
          <a:blip r:embed="rId4"/>
          <a:stretch>
            <a:fillRect/>
          </a:stretch>
        </p:blipFill>
        <p:spPr>
          <a:xfrm>
            <a:off x="9720568" y="4270691"/>
            <a:ext cx="2422365" cy="1117080"/>
          </a:xfrm>
          <a:prstGeom prst="rect">
            <a:avLst/>
          </a:prstGeom>
        </p:spPr>
      </p:pic>
      <p:sp>
        <p:nvSpPr>
          <p:cNvPr id="67" name="文本框 66">
            <a:extLst>
              <a:ext uri="{FF2B5EF4-FFF2-40B4-BE49-F238E27FC236}">
                <a16:creationId xmlns:a16="http://schemas.microsoft.com/office/drawing/2014/main" id="{7B66A684-89A3-8C4D-A850-751B3F7F100E}"/>
              </a:ext>
            </a:extLst>
          </p:cNvPr>
          <p:cNvSpPr txBox="1"/>
          <p:nvPr/>
        </p:nvSpPr>
        <p:spPr>
          <a:xfrm>
            <a:off x="9164682" y="5529226"/>
            <a:ext cx="3345788" cy="830997"/>
          </a:xfrm>
          <a:prstGeom prst="rect">
            <a:avLst/>
          </a:prstGeom>
          <a:noFill/>
        </p:spPr>
        <p:txBody>
          <a:bodyPr wrap="none" rtlCol="0">
            <a:spAutoFit/>
          </a:bodyPr>
          <a:lstStyle/>
          <a:p>
            <a:r>
              <a:rPr kumimoji="1" lang="zh-CN" altLang="en-US" sz="1200" dirty="0"/>
              <a:t>内包装纸的设计方案</a:t>
            </a:r>
            <a:endParaRPr kumimoji="1" lang="en-US" altLang="zh-CN" sz="1200" dirty="0"/>
          </a:p>
          <a:p>
            <a:r>
              <a:rPr kumimoji="1" lang="zh-CN" altLang="en-US" sz="1200" dirty="0"/>
              <a:t>尺寸：长</a:t>
            </a:r>
            <a:r>
              <a:rPr kumimoji="1" lang="en-US" altLang="zh-CN" sz="1200" dirty="0"/>
              <a:t>23</a:t>
            </a:r>
            <a:r>
              <a:rPr kumimoji="1" lang="zh-CN" altLang="en-US" sz="1200" dirty="0"/>
              <a:t>*宽</a:t>
            </a:r>
            <a:r>
              <a:rPr kumimoji="1" lang="en-US" altLang="zh-CN" sz="1200" dirty="0"/>
              <a:t>8cm</a:t>
            </a:r>
          </a:p>
          <a:p>
            <a:r>
              <a:rPr kumimoji="1" lang="en" altLang="zh-CN" sz="1200" dirty="0"/>
              <a:t>The design scheme of the inner wrapping paper</a:t>
            </a:r>
          </a:p>
          <a:p>
            <a:r>
              <a:rPr kumimoji="1" lang="en" altLang="zh-CN" sz="1200" dirty="0"/>
              <a:t>Size: length 23 * width 8cm</a:t>
            </a:r>
            <a:endParaRPr kumimoji="1" lang="zh-CN" altLang="en-US" sz="1200" dirty="0"/>
          </a:p>
        </p:txBody>
      </p:sp>
      <p:pic>
        <p:nvPicPr>
          <p:cNvPr id="68" name="图片 67">
            <a:extLst>
              <a:ext uri="{FF2B5EF4-FFF2-40B4-BE49-F238E27FC236}">
                <a16:creationId xmlns:a16="http://schemas.microsoft.com/office/drawing/2014/main" id="{4CF21E9E-7907-6048-B027-0CBF8ED4B322}"/>
              </a:ext>
            </a:extLst>
          </p:cNvPr>
          <p:cNvPicPr>
            <a:picLocks noChangeAspect="1"/>
          </p:cNvPicPr>
          <p:nvPr/>
        </p:nvPicPr>
        <p:blipFill rotWithShape="1">
          <a:blip r:embed="rId4"/>
          <a:srcRect l="10255" t="450" r="36550" b="-450"/>
          <a:stretch/>
        </p:blipFill>
        <p:spPr>
          <a:xfrm rot="21109335">
            <a:off x="3746912" y="4911205"/>
            <a:ext cx="1288564" cy="1117080"/>
          </a:xfrm>
          <a:prstGeom prst="rect">
            <a:avLst/>
          </a:prstGeom>
        </p:spPr>
      </p:pic>
      <p:sp>
        <p:nvSpPr>
          <p:cNvPr id="3" name="矩形 2">
            <a:extLst>
              <a:ext uri="{FF2B5EF4-FFF2-40B4-BE49-F238E27FC236}">
                <a16:creationId xmlns:a16="http://schemas.microsoft.com/office/drawing/2014/main" id="{DC74931C-2358-9440-9958-EF446FE99F5B}"/>
              </a:ext>
            </a:extLst>
          </p:cNvPr>
          <p:cNvSpPr/>
          <p:nvPr/>
        </p:nvSpPr>
        <p:spPr>
          <a:xfrm rot="172457">
            <a:off x="4865778" y="4668535"/>
            <a:ext cx="647155" cy="1422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a:extLst>
              <a:ext uri="{FF2B5EF4-FFF2-40B4-BE49-F238E27FC236}">
                <a16:creationId xmlns:a16="http://schemas.microsoft.com/office/drawing/2014/main" id="{06E1B2AC-22E2-004C-AC12-F29F010C4BEA}"/>
              </a:ext>
            </a:extLst>
          </p:cNvPr>
          <p:cNvSpPr/>
          <p:nvPr/>
        </p:nvSpPr>
        <p:spPr>
          <a:xfrm>
            <a:off x="3664132" y="4997302"/>
            <a:ext cx="144346" cy="1108984"/>
          </a:xfrm>
          <a:prstGeom prst="rect">
            <a:avLst/>
          </a:prstGeom>
          <a:solidFill>
            <a:srgbClr val="A2C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606259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D2806574-32B4-CC45-9282-B20417A71537}"/>
              </a:ext>
            </a:extLst>
          </p:cNvPr>
          <p:cNvGrpSpPr/>
          <p:nvPr/>
        </p:nvGrpSpPr>
        <p:grpSpPr>
          <a:xfrm>
            <a:off x="1389471" y="3463504"/>
            <a:ext cx="5945560" cy="3829613"/>
            <a:chOff x="1403939" y="3152341"/>
            <a:chExt cx="9475940" cy="6103576"/>
          </a:xfrm>
        </p:grpSpPr>
        <p:cxnSp>
          <p:nvCxnSpPr>
            <p:cNvPr id="22" name="直接连接符 5">
              <a:extLst>
                <a:ext uri="{FF2B5EF4-FFF2-40B4-BE49-F238E27FC236}">
                  <a16:creationId xmlns:a16="http://schemas.microsoft.com/office/drawing/2014/main" id="{1504707A-63BA-A140-86CA-0A206311D062}"/>
                </a:ext>
              </a:extLst>
            </p:cNvPr>
            <p:cNvCxnSpPr/>
            <p:nvPr/>
          </p:nvCxnSpPr>
          <p:spPr>
            <a:xfrm>
              <a:off x="3285945" y="355363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33">
              <a:extLst>
                <a:ext uri="{FF2B5EF4-FFF2-40B4-BE49-F238E27FC236}">
                  <a16:creationId xmlns:a16="http://schemas.microsoft.com/office/drawing/2014/main" id="{54A731D3-D179-C342-924F-71B0850DFCD0}"/>
                </a:ext>
              </a:extLst>
            </p:cNvPr>
            <p:cNvCxnSpPr/>
            <p:nvPr/>
          </p:nvCxnSpPr>
          <p:spPr>
            <a:xfrm>
              <a:off x="3285945" y="3553631"/>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图片 23">
              <a:extLst>
                <a:ext uri="{FF2B5EF4-FFF2-40B4-BE49-F238E27FC236}">
                  <a16:creationId xmlns:a16="http://schemas.microsoft.com/office/drawing/2014/main" id="{902AF810-0DC1-C743-9524-52245029C0BF}"/>
                </a:ext>
              </a:extLst>
            </p:cNvPr>
            <p:cNvPicPr>
              <a:picLocks noChangeAspect="1"/>
            </p:cNvPicPr>
            <p:nvPr/>
          </p:nvPicPr>
          <p:blipFill>
            <a:blip r:embed="rId3"/>
            <a:stretch>
              <a:fillRect/>
            </a:stretch>
          </p:blipFill>
          <p:spPr>
            <a:xfrm>
              <a:off x="1403939" y="3194398"/>
              <a:ext cx="5877801" cy="5877801"/>
            </a:xfrm>
            <a:prstGeom prst="rect">
              <a:avLst/>
            </a:prstGeom>
          </p:spPr>
        </p:pic>
        <p:cxnSp>
          <p:nvCxnSpPr>
            <p:cNvPr id="25" name="直线箭头连接符 24">
              <a:extLst>
                <a:ext uri="{FF2B5EF4-FFF2-40B4-BE49-F238E27FC236}">
                  <a16:creationId xmlns:a16="http://schemas.microsoft.com/office/drawing/2014/main" id="{D512EB8F-36D4-9147-9B02-FFCB4E9F9EBB}"/>
                </a:ext>
              </a:extLst>
            </p:cNvPr>
            <p:cNvCxnSpPr>
              <a:cxnSpLocks/>
            </p:cNvCxnSpPr>
            <p:nvPr/>
          </p:nvCxnSpPr>
          <p:spPr>
            <a:xfrm flipV="1">
              <a:off x="2268527" y="8765463"/>
              <a:ext cx="4223222"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6" name="文本框 25">
              <a:extLst>
                <a:ext uri="{FF2B5EF4-FFF2-40B4-BE49-F238E27FC236}">
                  <a16:creationId xmlns:a16="http://schemas.microsoft.com/office/drawing/2014/main" id="{DA2B0182-CB44-6542-AB66-170D674272D9}"/>
                </a:ext>
              </a:extLst>
            </p:cNvPr>
            <p:cNvSpPr txBox="1"/>
            <p:nvPr/>
          </p:nvSpPr>
          <p:spPr>
            <a:xfrm>
              <a:off x="3934148" y="8838967"/>
              <a:ext cx="976303" cy="416950"/>
            </a:xfrm>
            <a:prstGeom prst="rect">
              <a:avLst/>
            </a:prstGeom>
            <a:noFill/>
          </p:spPr>
          <p:txBody>
            <a:bodyPr wrap="square" rtlCol="0">
              <a:spAutoFit/>
            </a:bodyPr>
            <a:lstStyle/>
            <a:p>
              <a:r>
                <a:rPr kumimoji="1" lang="en-US" altLang="zh-CN" sz="1050" dirty="0"/>
                <a:t>36cm</a:t>
              </a:r>
              <a:endParaRPr kumimoji="1" lang="zh-CN" altLang="en-US" sz="1050" dirty="0"/>
            </a:p>
          </p:txBody>
        </p:sp>
        <p:sp>
          <p:nvSpPr>
            <p:cNvPr id="27" name="文本框 26">
              <a:extLst>
                <a:ext uri="{FF2B5EF4-FFF2-40B4-BE49-F238E27FC236}">
                  <a16:creationId xmlns:a16="http://schemas.microsoft.com/office/drawing/2014/main" id="{1FCE5422-7FEE-CE44-AE1B-8768F5CD7ED2}"/>
                </a:ext>
              </a:extLst>
            </p:cNvPr>
            <p:cNvSpPr txBox="1"/>
            <p:nvPr/>
          </p:nvSpPr>
          <p:spPr>
            <a:xfrm>
              <a:off x="1405150" y="8320430"/>
              <a:ext cx="836482" cy="416950"/>
            </a:xfrm>
            <a:prstGeom prst="rect">
              <a:avLst/>
            </a:prstGeom>
            <a:noFill/>
          </p:spPr>
          <p:txBody>
            <a:bodyPr wrap="square" rtlCol="0">
              <a:spAutoFit/>
            </a:bodyPr>
            <a:lstStyle/>
            <a:p>
              <a:r>
                <a:rPr kumimoji="1" lang="en-US" altLang="zh-CN" sz="1050" dirty="0"/>
                <a:t>8cm</a:t>
              </a:r>
              <a:endParaRPr kumimoji="1" lang="zh-CN" altLang="en-US" sz="1050" dirty="0"/>
            </a:p>
          </p:txBody>
        </p:sp>
        <p:cxnSp>
          <p:nvCxnSpPr>
            <p:cNvPr id="28" name="直线箭头连接符 27">
              <a:extLst>
                <a:ext uri="{FF2B5EF4-FFF2-40B4-BE49-F238E27FC236}">
                  <a16:creationId xmlns:a16="http://schemas.microsoft.com/office/drawing/2014/main" id="{00958065-5626-6448-B5BD-43F1F8A7250B}"/>
                </a:ext>
              </a:extLst>
            </p:cNvPr>
            <p:cNvCxnSpPr>
              <a:cxnSpLocks/>
            </p:cNvCxnSpPr>
            <p:nvPr/>
          </p:nvCxnSpPr>
          <p:spPr>
            <a:xfrm>
              <a:off x="2018828" y="8240870"/>
              <a:ext cx="119676" cy="31327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9" name="直线箭头连接符 28">
              <a:extLst>
                <a:ext uri="{FF2B5EF4-FFF2-40B4-BE49-F238E27FC236}">
                  <a16:creationId xmlns:a16="http://schemas.microsoft.com/office/drawing/2014/main" id="{E668474E-5E46-B748-B6B4-EF14F70920F1}"/>
                </a:ext>
              </a:extLst>
            </p:cNvPr>
            <p:cNvCxnSpPr>
              <a:cxnSpLocks/>
            </p:cNvCxnSpPr>
            <p:nvPr/>
          </p:nvCxnSpPr>
          <p:spPr>
            <a:xfrm flipV="1">
              <a:off x="1870958" y="6012773"/>
              <a:ext cx="818382" cy="205151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0" name="文本框 29">
              <a:extLst>
                <a:ext uri="{FF2B5EF4-FFF2-40B4-BE49-F238E27FC236}">
                  <a16:creationId xmlns:a16="http://schemas.microsoft.com/office/drawing/2014/main" id="{D56AB028-BAD0-C64E-9487-2FA04595060B}"/>
                </a:ext>
              </a:extLst>
            </p:cNvPr>
            <p:cNvSpPr txBox="1"/>
            <p:nvPr/>
          </p:nvSpPr>
          <p:spPr>
            <a:xfrm>
              <a:off x="1594114" y="6691421"/>
              <a:ext cx="825389" cy="404687"/>
            </a:xfrm>
            <a:prstGeom prst="rect">
              <a:avLst/>
            </a:prstGeom>
            <a:noFill/>
          </p:spPr>
          <p:txBody>
            <a:bodyPr wrap="square" rtlCol="0">
              <a:spAutoFit/>
            </a:bodyPr>
            <a:lstStyle/>
            <a:p>
              <a:r>
                <a:rPr kumimoji="1" lang="en-US" altLang="zh-CN" sz="1050" dirty="0"/>
                <a:t>26cm</a:t>
              </a:r>
              <a:endParaRPr kumimoji="1" lang="zh-CN" altLang="en-US" sz="1050" dirty="0"/>
            </a:p>
          </p:txBody>
        </p:sp>
        <p:sp>
          <p:nvSpPr>
            <p:cNvPr id="31" name="文本框 30">
              <a:extLst>
                <a:ext uri="{FF2B5EF4-FFF2-40B4-BE49-F238E27FC236}">
                  <a16:creationId xmlns:a16="http://schemas.microsoft.com/office/drawing/2014/main" id="{A9C16E82-A7F7-4842-A706-BFFB103C4618}"/>
                </a:ext>
              </a:extLst>
            </p:cNvPr>
            <p:cNvSpPr txBox="1"/>
            <p:nvPr/>
          </p:nvSpPr>
          <p:spPr>
            <a:xfrm>
              <a:off x="6157665" y="3152341"/>
              <a:ext cx="4722214" cy="735794"/>
            </a:xfrm>
            <a:prstGeom prst="rect">
              <a:avLst/>
            </a:prstGeom>
            <a:noFill/>
          </p:spPr>
          <p:txBody>
            <a:bodyPr wrap="square" rtlCol="0">
              <a:spAutoFit/>
            </a:bodyPr>
            <a:lstStyle/>
            <a:p>
              <a:r>
                <a:rPr kumimoji="1" lang="zh-CN" altLang="en-US" sz="1200" dirty="0"/>
                <a:t>文字和图案使用激光雕刻工艺</a:t>
              </a:r>
              <a:endParaRPr kumimoji="1" lang="en-US" altLang="zh-CN" sz="1200" dirty="0"/>
            </a:p>
            <a:p>
              <a:r>
                <a:rPr kumimoji="1" lang="en" altLang="zh-CN" sz="1200" dirty="0"/>
                <a:t>Text and patterns are laser engraved</a:t>
              </a:r>
              <a:endParaRPr kumimoji="1" lang="zh-CN" altLang="en-US" sz="1200" dirty="0"/>
            </a:p>
          </p:txBody>
        </p:sp>
        <p:cxnSp>
          <p:nvCxnSpPr>
            <p:cNvPr id="32" name="直线箭头连接符 31">
              <a:extLst>
                <a:ext uri="{FF2B5EF4-FFF2-40B4-BE49-F238E27FC236}">
                  <a16:creationId xmlns:a16="http://schemas.microsoft.com/office/drawing/2014/main" id="{39F13D01-E659-8046-BBCE-4AC1945FFD9C}"/>
                </a:ext>
              </a:extLst>
            </p:cNvPr>
            <p:cNvCxnSpPr>
              <a:cxnSpLocks/>
            </p:cNvCxnSpPr>
            <p:nvPr/>
          </p:nvCxnSpPr>
          <p:spPr>
            <a:xfrm flipH="1">
              <a:off x="5431373" y="3774659"/>
              <a:ext cx="874464" cy="7760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直线箭头连接符 32">
              <a:extLst>
                <a:ext uri="{FF2B5EF4-FFF2-40B4-BE49-F238E27FC236}">
                  <a16:creationId xmlns:a16="http://schemas.microsoft.com/office/drawing/2014/main" id="{2BCB0EB3-7F70-DE45-A414-69AA924E84B4}"/>
                </a:ext>
              </a:extLst>
            </p:cNvPr>
            <p:cNvCxnSpPr>
              <a:cxnSpLocks/>
            </p:cNvCxnSpPr>
            <p:nvPr/>
          </p:nvCxnSpPr>
          <p:spPr>
            <a:xfrm flipH="1">
              <a:off x="3812331" y="3701905"/>
              <a:ext cx="2483524" cy="6698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直线箭头连接符 33">
              <a:extLst>
                <a:ext uri="{FF2B5EF4-FFF2-40B4-BE49-F238E27FC236}">
                  <a16:creationId xmlns:a16="http://schemas.microsoft.com/office/drawing/2014/main" id="{3F02D6FD-04A1-3F49-9446-FF2883614BCC}"/>
                </a:ext>
              </a:extLst>
            </p:cNvPr>
            <p:cNvCxnSpPr>
              <a:cxnSpLocks/>
            </p:cNvCxnSpPr>
            <p:nvPr/>
          </p:nvCxnSpPr>
          <p:spPr>
            <a:xfrm flipH="1">
              <a:off x="6305837" y="3840468"/>
              <a:ext cx="256310" cy="44676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A0B7AB84-A47D-3842-99EE-F7AA5F6C0ABB}"/>
              </a:ext>
            </a:extLst>
          </p:cNvPr>
          <p:cNvSpPr txBox="1"/>
          <p:nvPr/>
        </p:nvSpPr>
        <p:spPr>
          <a:xfrm>
            <a:off x="932759" y="634331"/>
            <a:ext cx="4739908"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1.</a:t>
            </a:r>
            <a:r>
              <a:rPr lang="zh-CN" altLang="en-US" sz="1800" dirty="0">
                <a:latin typeface="Microsoft YaHei" panose="020B0503020204020204" pitchFamily="34" charset="-122"/>
                <a:ea typeface="Microsoft YaHei" panose="020B0503020204020204" pitchFamily="34" charset="-122"/>
              </a:rPr>
              <a:t> 安吉白茶包装设计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ANJI WHITE TEA PACKAGING DESIGN</a:t>
            </a:r>
            <a:endParaRPr lang="zh-CN" altLang="en-US" sz="1800" dirty="0">
              <a:latin typeface="Microsoft YaHei" panose="020B0503020204020204" pitchFamily="34" charset="-122"/>
              <a:ea typeface="Microsoft YaHei" panose="020B0503020204020204" pitchFamily="34" charset="-122"/>
            </a:endParaRPr>
          </a:p>
        </p:txBody>
      </p:sp>
      <p:sp>
        <p:nvSpPr>
          <p:cNvPr id="40" name="文本框 39">
            <a:extLst>
              <a:ext uri="{FF2B5EF4-FFF2-40B4-BE49-F238E27FC236}">
                <a16:creationId xmlns:a16="http://schemas.microsoft.com/office/drawing/2014/main" id="{34F1603A-5E56-E840-AB28-71B004DDF708}"/>
              </a:ext>
            </a:extLst>
          </p:cNvPr>
          <p:cNvSpPr txBox="1"/>
          <p:nvPr/>
        </p:nvSpPr>
        <p:spPr>
          <a:xfrm>
            <a:off x="1247848" y="8230591"/>
            <a:ext cx="10952017" cy="1061829"/>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色彩</a:t>
            </a:r>
            <a:r>
              <a:rPr lang="en-US" altLang="zh-CN" sz="14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4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400" dirty="0">
              <a:latin typeface="Microsoft YaHei" panose="020B0503020204020204" pitchFamily="34" charset="-122"/>
              <a:ea typeface="Microsoft YaHei" panose="020B0503020204020204" pitchFamily="34" charset="-122"/>
              <a:cs typeface="MiSans Normal" panose="00000500000000000000" charset="-122"/>
            </a:endParaRPr>
          </a:p>
          <a:p>
            <a:endParaRPr lang="en-US" altLang="zh-CN" sz="1400" dirty="0">
              <a:latin typeface="Microsoft YaHei" panose="020B0503020204020204" pitchFamily="34" charset="-122"/>
              <a:ea typeface="Microsoft YaHei" panose="020B0503020204020204" pitchFamily="34" charset="-122"/>
            </a:endParaRPr>
          </a:p>
          <a:p>
            <a:endParaRPr lang="en-US" altLang="zh-CN" sz="1400" dirty="0">
              <a:latin typeface="Microsoft YaHei" panose="020B0503020204020204" pitchFamily="34" charset="-122"/>
              <a:ea typeface="Microsoft YaHei" panose="020B0503020204020204" pitchFamily="34" charset="-122"/>
            </a:endParaRPr>
          </a:p>
          <a:p>
            <a:endParaRPr lang="en-US" altLang="zh-CN" sz="1400" dirty="0">
              <a:latin typeface="Microsoft YaHei" panose="020B0503020204020204" pitchFamily="34" charset="-122"/>
              <a:ea typeface="Microsoft YaHei" panose="020B0503020204020204" pitchFamily="34" charset="-122"/>
            </a:endParaRPr>
          </a:p>
        </p:txBody>
      </p:sp>
      <p:sp>
        <p:nvSpPr>
          <p:cNvPr id="50" name="文本框 49">
            <a:extLst>
              <a:ext uri="{FF2B5EF4-FFF2-40B4-BE49-F238E27FC236}">
                <a16:creationId xmlns:a16="http://schemas.microsoft.com/office/drawing/2014/main" id="{B303BB5E-C485-F74C-95DE-1595B2D0A241}"/>
              </a:ext>
            </a:extLst>
          </p:cNvPr>
          <p:cNvSpPr txBox="1"/>
          <p:nvPr/>
        </p:nvSpPr>
        <p:spPr>
          <a:xfrm>
            <a:off x="7622734" y="7274589"/>
            <a:ext cx="6689168" cy="923330"/>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图案设计稿与尺寸</a:t>
            </a:r>
            <a:r>
              <a:rPr lang="en" altLang="zh-CN" sz="1800" dirty="0">
                <a:latin typeface="Microsoft YaHei" panose="020B0503020204020204" pitchFamily="34" charset="-122"/>
                <a:ea typeface="Microsoft YaHei" panose="020B0503020204020204" pitchFamily="34" charset="-122"/>
              </a:rPr>
              <a:t>Pattern design and size</a:t>
            </a:r>
          </a:p>
          <a:p>
            <a:pPr algn="ctr"/>
            <a:r>
              <a:rPr lang="zh-CN" altLang="en-US" sz="1800" dirty="0">
                <a:latin typeface="Microsoft YaHei" panose="020B0503020204020204" pitchFamily="34" charset="-122"/>
                <a:ea typeface="Microsoft YaHei" panose="020B0503020204020204" pitchFamily="34" charset="-122"/>
              </a:rPr>
              <a:t>（另附</a:t>
            </a:r>
            <a:r>
              <a:rPr lang="en-US" altLang="zh-CN" sz="1800" dirty="0">
                <a:latin typeface="Microsoft YaHei" panose="020B0503020204020204" pitchFamily="34" charset="-122"/>
                <a:ea typeface="Microsoft YaHei" panose="020B0503020204020204" pitchFamily="34" charset="-122"/>
              </a:rPr>
              <a:t>1:1</a:t>
            </a:r>
            <a:r>
              <a:rPr lang="zh-CN" altLang="en-US" sz="1800" dirty="0">
                <a:latin typeface="Microsoft YaHei" panose="020B0503020204020204" pitchFamily="34" charset="-122"/>
                <a:ea typeface="Microsoft YaHei" panose="020B0503020204020204" pitchFamily="34" charset="-122"/>
              </a:rPr>
              <a:t>矢量设计稿）</a:t>
            </a:r>
            <a:r>
              <a:rPr lang="en" altLang="zh-CN" sz="1800" dirty="0">
                <a:latin typeface="Microsoft YaHei" panose="020B0503020204020204" pitchFamily="34" charset="-122"/>
                <a:ea typeface="Microsoft YaHei" panose="020B0503020204020204" pitchFamily="34" charset="-122"/>
              </a:rPr>
              <a:t>(1:1 vector design draft attached)</a:t>
            </a:r>
            <a:endParaRPr lang="en-US" altLang="zh-CN" sz="1800" dirty="0">
              <a:latin typeface="Microsoft YaHei" panose="020B0503020204020204" pitchFamily="34" charset="-122"/>
              <a:ea typeface="Microsoft YaHei" panose="020B0503020204020204" pitchFamily="34" charset="-122"/>
            </a:endParaRPr>
          </a:p>
          <a:p>
            <a:pPr algn="ctr"/>
            <a:endParaRPr lang="zh-CN" altLang="en-US" sz="1800" dirty="0"/>
          </a:p>
        </p:txBody>
      </p:sp>
      <p:sp>
        <p:nvSpPr>
          <p:cNvPr id="55" name="文本框 54">
            <a:extLst>
              <a:ext uri="{FF2B5EF4-FFF2-40B4-BE49-F238E27FC236}">
                <a16:creationId xmlns:a16="http://schemas.microsoft.com/office/drawing/2014/main" id="{2A3AAA07-27D4-8E4D-A871-41B7CF7C8D5F}"/>
              </a:ext>
            </a:extLst>
          </p:cNvPr>
          <p:cNvSpPr txBox="1"/>
          <p:nvPr/>
        </p:nvSpPr>
        <p:spPr>
          <a:xfrm>
            <a:off x="1002815" y="7274589"/>
            <a:ext cx="7280580" cy="646331"/>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设计效果图与尺寸工艺</a:t>
            </a:r>
            <a:endParaRPr lang="en-US" altLang="zh-CN" sz="1800" dirty="0">
              <a:latin typeface="Microsoft YaHei" panose="020B0503020204020204" pitchFamily="34" charset="-122"/>
              <a:ea typeface="Microsoft YaHei" panose="020B0503020204020204" pitchFamily="34" charset="-122"/>
            </a:endParaRPr>
          </a:p>
          <a:p>
            <a:pPr algn="ctr"/>
            <a:r>
              <a:rPr lang="en" altLang="zh-CN" sz="1800" dirty="0">
                <a:latin typeface="Microsoft YaHei" panose="020B0503020204020204" pitchFamily="34" charset="-122"/>
                <a:ea typeface="Microsoft YaHei" panose="020B0503020204020204" pitchFamily="34" charset="-122"/>
              </a:rPr>
              <a:t>Design renderings and dimensional technology</a:t>
            </a:r>
            <a:endParaRPr lang="zh-CN" altLang="en-US" sz="1800" dirty="0">
              <a:latin typeface="Microsoft YaHei" panose="020B0503020204020204" pitchFamily="34" charset="-122"/>
              <a:ea typeface="Microsoft YaHei" panose="020B0503020204020204" pitchFamily="34" charset="-122"/>
            </a:endParaRPr>
          </a:p>
        </p:txBody>
      </p:sp>
      <p:grpSp>
        <p:nvGrpSpPr>
          <p:cNvPr id="57" name="组合 56">
            <a:extLst>
              <a:ext uri="{FF2B5EF4-FFF2-40B4-BE49-F238E27FC236}">
                <a16:creationId xmlns:a16="http://schemas.microsoft.com/office/drawing/2014/main" id="{C723A3ED-EEB4-444A-9423-7745A882CAE7}"/>
              </a:ext>
            </a:extLst>
          </p:cNvPr>
          <p:cNvGrpSpPr/>
          <p:nvPr/>
        </p:nvGrpSpPr>
        <p:grpSpPr>
          <a:xfrm>
            <a:off x="2080397" y="8311655"/>
            <a:ext cx="907489" cy="554305"/>
            <a:chOff x="1008652" y="4156964"/>
            <a:chExt cx="907489" cy="554305"/>
          </a:xfrm>
        </p:grpSpPr>
        <p:sp>
          <p:nvSpPr>
            <p:cNvPr id="59" name="矩形 58">
              <a:extLst>
                <a:ext uri="{FF2B5EF4-FFF2-40B4-BE49-F238E27FC236}">
                  <a16:creationId xmlns:a16="http://schemas.microsoft.com/office/drawing/2014/main" id="{9550C9FD-51A4-2243-A0E5-A872019326D8}"/>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0" name="文本框 59">
              <a:extLst>
                <a:ext uri="{FF2B5EF4-FFF2-40B4-BE49-F238E27FC236}">
                  <a16:creationId xmlns:a16="http://schemas.microsoft.com/office/drawing/2014/main" id="{A74E70E8-E670-114F-A6E2-A623B761F655}"/>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61" name="文本框 60">
            <a:extLst>
              <a:ext uri="{FF2B5EF4-FFF2-40B4-BE49-F238E27FC236}">
                <a16:creationId xmlns:a16="http://schemas.microsoft.com/office/drawing/2014/main" id="{66F7C9B7-C67E-BC41-AC6C-54B2A7946890}"/>
              </a:ext>
            </a:extLst>
          </p:cNvPr>
          <p:cNvSpPr txBox="1"/>
          <p:nvPr/>
        </p:nvSpPr>
        <p:spPr>
          <a:xfrm>
            <a:off x="3532715" y="8230591"/>
            <a:ext cx="4026960" cy="1023742"/>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材质 </a:t>
            </a:r>
            <a:r>
              <a:rPr lang="en" altLang="zh-CN" sz="1400" dirty="0">
                <a:latin typeface="Microsoft YaHei" panose="020B0503020204020204" pitchFamily="34" charset="-122"/>
                <a:ea typeface="Microsoft YaHei" panose="020B0503020204020204" pitchFamily="34" charset="-122"/>
              </a:rPr>
              <a:t>Material</a:t>
            </a:r>
            <a:r>
              <a:rPr lang="zh-CN" altLang="en-US" sz="1400" dirty="0">
                <a:latin typeface="Microsoft YaHei" panose="020B0503020204020204" pitchFamily="34" charset="-122"/>
                <a:ea typeface="Microsoft YaHei" panose="020B0503020204020204" pitchFamily="34" charset="-122"/>
              </a:rPr>
              <a:t>：</a:t>
            </a:r>
            <a:endParaRPr lang="en-US" altLang="zh-CN" sz="1400" dirty="0">
              <a:latin typeface="Microsoft YaHei" panose="020B0503020204020204" pitchFamily="34" charset="-122"/>
              <a:ea typeface="Microsoft YaHei" panose="020B0503020204020204" pitchFamily="34" charset="-122"/>
            </a:endParaRPr>
          </a:p>
          <a:p>
            <a:pPr>
              <a:lnSpc>
                <a:spcPct val="150000"/>
              </a:lnSpc>
            </a:pPr>
            <a:r>
              <a:rPr lang="zh-CN" altLang="en-US" sz="1400" dirty="0">
                <a:solidFill>
                  <a:srgbClr val="FF0000"/>
                </a:solidFill>
                <a:latin typeface="Microsoft YaHei" panose="020B0503020204020204" pitchFamily="34" charset="-122"/>
                <a:ea typeface="Microsoft YaHei" panose="020B0503020204020204" pitchFamily="34" charset="-122"/>
              </a:rPr>
              <a:t>竹板材 厚度</a:t>
            </a:r>
            <a:r>
              <a:rPr lang="en-US" altLang="zh-CN" sz="1400" dirty="0">
                <a:solidFill>
                  <a:srgbClr val="FF0000"/>
                </a:solidFill>
                <a:latin typeface="Microsoft YaHei" panose="020B0503020204020204" pitchFamily="34" charset="-122"/>
                <a:ea typeface="Microsoft YaHei" panose="020B0503020204020204" pitchFamily="34" charset="-122"/>
              </a:rPr>
              <a:t>3mm</a:t>
            </a:r>
          </a:p>
          <a:p>
            <a:pPr>
              <a:lnSpc>
                <a:spcPct val="150000"/>
              </a:lnSpc>
            </a:pPr>
            <a:r>
              <a:rPr lang="en-US" altLang="zh-CN" sz="1400" dirty="0">
                <a:solidFill>
                  <a:srgbClr val="FF0000"/>
                </a:solidFill>
                <a:latin typeface="Microsoft YaHei" panose="020B0503020204020204" pitchFamily="34" charset="-122"/>
                <a:ea typeface="Microsoft YaHei" panose="020B0503020204020204" pitchFamily="34" charset="-122"/>
              </a:rPr>
              <a:t>Bamboo plate: Thickness 3mm</a:t>
            </a:r>
          </a:p>
        </p:txBody>
      </p:sp>
      <p:sp>
        <p:nvSpPr>
          <p:cNvPr id="62" name="文本框 61">
            <a:extLst>
              <a:ext uri="{FF2B5EF4-FFF2-40B4-BE49-F238E27FC236}">
                <a16:creationId xmlns:a16="http://schemas.microsoft.com/office/drawing/2014/main" id="{8E05AD4A-C3C9-964D-96A9-AD7F043FBF2F}"/>
              </a:ext>
            </a:extLst>
          </p:cNvPr>
          <p:cNvSpPr txBox="1"/>
          <p:nvPr/>
        </p:nvSpPr>
        <p:spPr>
          <a:xfrm>
            <a:off x="6453539" y="8230591"/>
            <a:ext cx="7417963" cy="377411"/>
          </a:xfrm>
          <a:prstGeom prst="rect">
            <a:avLst/>
          </a:prstGeom>
          <a:noFill/>
        </p:spPr>
        <p:txBody>
          <a:bodyPr wrap="square">
            <a:spAutoFit/>
          </a:bodyPr>
          <a:lstStyle/>
          <a:p>
            <a:pPr>
              <a:lnSpc>
                <a:spcPct val="150000"/>
              </a:lnSpc>
            </a:pPr>
            <a:r>
              <a:rPr lang="zh-CN" altLang="en-US" sz="1400" dirty="0">
                <a:latin typeface="Microsoft YaHei" panose="020B0503020204020204" pitchFamily="34" charset="-122"/>
                <a:ea typeface="Microsoft YaHei" panose="020B0503020204020204" pitchFamily="34" charset="-122"/>
              </a:rPr>
              <a:t>设计说明</a:t>
            </a:r>
            <a:r>
              <a:rPr lang="en-US" altLang="zh-CN" sz="14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4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4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4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400" dirty="0">
              <a:latin typeface="Microsoft YaHei" panose="020B0503020204020204" pitchFamily="34" charset="-122"/>
              <a:ea typeface="Microsoft YaHei" panose="020B0503020204020204" pitchFamily="34" charset="-122"/>
            </a:endParaRPr>
          </a:p>
        </p:txBody>
      </p:sp>
      <p:cxnSp>
        <p:nvCxnSpPr>
          <p:cNvPr id="15" name="直线连接符 14">
            <a:extLst>
              <a:ext uri="{FF2B5EF4-FFF2-40B4-BE49-F238E27FC236}">
                <a16:creationId xmlns:a16="http://schemas.microsoft.com/office/drawing/2014/main" id="{7B18C7E5-8D47-6642-BA69-5CA8CDB9BA3E}"/>
              </a:ext>
            </a:extLst>
          </p:cNvPr>
          <p:cNvCxnSpPr/>
          <p:nvPr/>
        </p:nvCxnSpPr>
        <p:spPr>
          <a:xfrm>
            <a:off x="1247848" y="8183147"/>
            <a:ext cx="1252357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63" name="文本框 62">
            <a:extLst>
              <a:ext uri="{FF2B5EF4-FFF2-40B4-BE49-F238E27FC236}">
                <a16:creationId xmlns:a16="http://schemas.microsoft.com/office/drawing/2014/main" id="{1BDE1C68-97AE-6043-911D-C8F2EAB161CF}"/>
              </a:ext>
            </a:extLst>
          </p:cNvPr>
          <p:cNvSpPr txBox="1"/>
          <p:nvPr/>
        </p:nvSpPr>
        <p:spPr>
          <a:xfrm>
            <a:off x="1252337" y="1487176"/>
            <a:ext cx="12284369" cy="646331"/>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半斤装</a:t>
            </a:r>
            <a:r>
              <a:rPr lang="en-US" altLang="zh-CN" sz="1800" dirty="0">
                <a:latin typeface="Microsoft YaHei" panose="020B0503020204020204" pitchFamily="34" charset="-122"/>
                <a:ea typeface="Microsoft YaHei" panose="020B0503020204020204" pitchFamily="34" charset="-122"/>
              </a:rPr>
              <a:t>/250</a:t>
            </a:r>
            <a:r>
              <a:rPr lang="en" altLang="zh-CN" sz="1800" dirty="0">
                <a:latin typeface="Microsoft YaHei" panose="020B0503020204020204" pitchFamily="34" charset="-122"/>
                <a:ea typeface="Microsoft YaHei" panose="020B0503020204020204" pitchFamily="34" charset="-122"/>
              </a:rPr>
              <a:t>g</a:t>
            </a:r>
            <a:r>
              <a:rPr lang="zh-CN" altLang="en-US" sz="1800" dirty="0">
                <a:latin typeface="Microsoft YaHei" panose="020B0503020204020204" pitchFamily="34" charset="-122"/>
                <a:ea typeface="Microsoft YaHei" panose="020B0503020204020204" pitchFamily="34" charset="-122"/>
              </a:rPr>
              <a:t>茶叶包装设计（含</a:t>
            </a:r>
            <a:r>
              <a:rPr lang="en-US" altLang="zh-CN" sz="1800" dirty="0">
                <a:latin typeface="Microsoft YaHei" panose="020B0503020204020204" pitchFamily="34" charset="-122"/>
                <a:ea typeface="Microsoft YaHei" panose="020B0503020204020204" pitchFamily="34" charset="-122"/>
              </a:rPr>
              <a:t>50</a:t>
            </a:r>
            <a:r>
              <a:rPr lang="en" altLang="zh-CN" sz="1800" dirty="0">
                <a:latin typeface="Microsoft YaHei" panose="020B0503020204020204" pitchFamily="34" charset="-122"/>
                <a:ea typeface="Microsoft YaHei" panose="020B0503020204020204" pitchFamily="34" charset="-122"/>
              </a:rPr>
              <a:t>g</a:t>
            </a:r>
            <a:r>
              <a:rPr lang="zh-CN" altLang="en-US" sz="1800" dirty="0">
                <a:latin typeface="Microsoft YaHei" panose="020B0503020204020204" pitchFamily="34" charset="-122"/>
                <a:ea typeface="Microsoft YaHei" panose="020B0503020204020204" pitchFamily="34" charset="-122"/>
              </a:rPr>
              <a:t>内包装设计，外包装盒设计）</a:t>
            </a:r>
          </a:p>
          <a:p>
            <a:r>
              <a:rPr lang="en" altLang="zh-CN" sz="1800" dirty="0">
                <a:latin typeface="Microsoft YaHei" panose="020B0503020204020204" pitchFamily="34" charset="-122"/>
                <a:ea typeface="Microsoft YaHei" panose="020B0503020204020204" pitchFamily="34" charset="-122"/>
              </a:rPr>
              <a:t>Half </a:t>
            </a:r>
            <a:r>
              <a:rPr lang="en" altLang="zh-CN" sz="1800" dirty="0" err="1">
                <a:latin typeface="Microsoft YaHei" panose="020B0503020204020204" pitchFamily="34" charset="-122"/>
                <a:ea typeface="Microsoft YaHei" panose="020B0503020204020204" pitchFamily="34" charset="-122"/>
              </a:rPr>
              <a:t>jin</a:t>
            </a:r>
            <a:r>
              <a:rPr lang="en" altLang="zh-CN" sz="1800" dirty="0">
                <a:latin typeface="Microsoft YaHei" panose="020B0503020204020204" pitchFamily="34" charset="-122"/>
                <a:ea typeface="Microsoft YaHei" panose="020B0503020204020204" pitchFamily="34" charset="-122"/>
              </a:rPr>
              <a:t>/250g tea packaging design (including 50g inner packaging design, outer packaging box design)</a:t>
            </a:r>
            <a:endParaRPr lang="zh-CN" altLang="en-US" sz="1800" dirty="0">
              <a:latin typeface="Microsoft YaHei" panose="020B0503020204020204" pitchFamily="34" charset="-122"/>
              <a:ea typeface="Microsoft YaHei" panose="020B0503020204020204" pitchFamily="34" charset="-122"/>
            </a:endParaRPr>
          </a:p>
        </p:txBody>
      </p:sp>
      <p:sp>
        <p:nvSpPr>
          <p:cNvPr id="54" name="文本框 53">
            <a:extLst>
              <a:ext uri="{FF2B5EF4-FFF2-40B4-BE49-F238E27FC236}">
                <a16:creationId xmlns:a16="http://schemas.microsoft.com/office/drawing/2014/main" id="{9DE2139B-07AB-5144-8DF5-4B25C7B7ADB3}"/>
              </a:ext>
            </a:extLst>
          </p:cNvPr>
          <p:cNvSpPr txBox="1"/>
          <p:nvPr/>
        </p:nvSpPr>
        <p:spPr>
          <a:xfrm>
            <a:off x="1253883" y="2249818"/>
            <a:ext cx="4487225" cy="1200329"/>
          </a:xfrm>
          <a:prstGeom prst="rect">
            <a:avLst/>
          </a:prstGeom>
          <a:noFill/>
        </p:spPr>
        <p:txBody>
          <a:bodyPr wrap="square" rtlCol="0">
            <a:spAutoFit/>
          </a:bodyPr>
          <a:lstStyle/>
          <a:p>
            <a:r>
              <a:rPr kumimoji="1" lang="zh-CN" altLang="en-US" sz="1200" dirty="0"/>
              <a:t>外盒板材厚度约</a:t>
            </a:r>
            <a:r>
              <a:rPr kumimoji="1" lang="en-US" altLang="zh-CN" sz="1200" dirty="0"/>
              <a:t>3</a:t>
            </a:r>
            <a:r>
              <a:rPr kumimoji="1" lang="zh-CN" altLang="en-US" sz="1200" dirty="0"/>
              <a:t>～</a:t>
            </a:r>
            <a:r>
              <a:rPr kumimoji="1" lang="en-US" altLang="zh-CN" sz="1200" dirty="0"/>
              <a:t>6mm</a:t>
            </a:r>
          </a:p>
          <a:p>
            <a:r>
              <a:rPr kumimoji="1" lang="zh-CN" altLang="en-US" sz="1200" dirty="0"/>
              <a:t>尺寸参考</a:t>
            </a:r>
            <a:endParaRPr kumimoji="1" lang="en-US" altLang="zh-CN" sz="1200" dirty="0"/>
          </a:p>
          <a:p>
            <a:r>
              <a:rPr kumimoji="1" lang="zh-CN" altLang="en-US" sz="1200" dirty="0"/>
              <a:t>长</a:t>
            </a:r>
            <a:r>
              <a:rPr kumimoji="1" lang="en-US" altLang="zh-CN" sz="1200" dirty="0"/>
              <a:t>36</a:t>
            </a:r>
            <a:r>
              <a:rPr kumimoji="1" lang="zh-CN" altLang="en-US" sz="1200" dirty="0"/>
              <a:t>*宽</a:t>
            </a:r>
            <a:r>
              <a:rPr kumimoji="1" lang="en-US" altLang="zh-CN" sz="1200" dirty="0"/>
              <a:t>26</a:t>
            </a:r>
            <a:r>
              <a:rPr kumimoji="1" lang="zh-CN" altLang="en-US" sz="1200" dirty="0"/>
              <a:t>*高</a:t>
            </a:r>
            <a:r>
              <a:rPr kumimoji="1" lang="en-US" altLang="zh-CN" sz="1200" dirty="0"/>
              <a:t>8cm</a:t>
            </a:r>
          </a:p>
          <a:p>
            <a:r>
              <a:rPr kumimoji="1" lang="en" altLang="zh-CN" sz="1200" dirty="0"/>
              <a:t>The thickness of the outer box plate is about 3</a:t>
            </a:r>
            <a:r>
              <a:rPr kumimoji="1" lang="zh-CN" altLang="en" sz="1200" dirty="0"/>
              <a:t>～</a:t>
            </a:r>
            <a:r>
              <a:rPr kumimoji="1" lang="en" altLang="zh-CN" sz="1200" dirty="0"/>
              <a:t>6mm</a:t>
            </a:r>
          </a:p>
          <a:p>
            <a:r>
              <a:rPr kumimoji="1" lang="en" altLang="zh-CN" sz="1200" dirty="0"/>
              <a:t>Size reference</a:t>
            </a:r>
          </a:p>
          <a:p>
            <a:r>
              <a:rPr kumimoji="1" lang="en" altLang="zh-CN" sz="1200" dirty="0"/>
              <a:t>Length 36*width 26*height 8cm</a:t>
            </a:r>
            <a:endParaRPr kumimoji="1" lang="zh-CN" altLang="en-US" sz="1200" dirty="0"/>
          </a:p>
        </p:txBody>
      </p:sp>
      <p:grpSp>
        <p:nvGrpSpPr>
          <p:cNvPr id="35" name="组合 34">
            <a:extLst>
              <a:ext uri="{FF2B5EF4-FFF2-40B4-BE49-F238E27FC236}">
                <a16:creationId xmlns:a16="http://schemas.microsoft.com/office/drawing/2014/main" id="{13D3B397-9C85-1344-B9F9-9222FCEBFC9D}"/>
              </a:ext>
            </a:extLst>
          </p:cNvPr>
          <p:cNvGrpSpPr/>
          <p:nvPr/>
        </p:nvGrpSpPr>
        <p:grpSpPr>
          <a:xfrm>
            <a:off x="8619508" y="2776443"/>
            <a:ext cx="1517472" cy="2977031"/>
            <a:chOff x="8416829" y="6162719"/>
            <a:chExt cx="1126731" cy="2210461"/>
          </a:xfrm>
        </p:grpSpPr>
        <p:sp>
          <p:nvSpPr>
            <p:cNvPr id="36" name="矩形 35">
              <a:extLst>
                <a:ext uri="{FF2B5EF4-FFF2-40B4-BE49-F238E27FC236}">
                  <a16:creationId xmlns:a16="http://schemas.microsoft.com/office/drawing/2014/main" id="{B99C5D43-E813-404E-9A7C-72085EF567CD}"/>
                </a:ext>
              </a:extLst>
            </p:cNvPr>
            <p:cNvSpPr/>
            <p:nvPr/>
          </p:nvSpPr>
          <p:spPr>
            <a:xfrm>
              <a:off x="8416829" y="6162719"/>
              <a:ext cx="1126731" cy="2210461"/>
            </a:xfrm>
            <a:prstGeom prst="rect">
              <a:avLst/>
            </a:prstGeom>
            <a:solidFill>
              <a:srgbClr val="AFDDD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7" name="图片 36">
              <a:extLst>
                <a:ext uri="{FF2B5EF4-FFF2-40B4-BE49-F238E27FC236}">
                  <a16:creationId xmlns:a16="http://schemas.microsoft.com/office/drawing/2014/main" id="{EDC91C37-C8F4-254D-B7D6-A28D1C631259}"/>
                </a:ext>
              </a:extLst>
            </p:cNvPr>
            <p:cNvPicPr>
              <a:picLocks noChangeAspect="1"/>
            </p:cNvPicPr>
            <p:nvPr/>
          </p:nvPicPr>
          <p:blipFill>
            <a:blip r:embed="rId4"/>
            <a:stretch>
              <a:fillRect/>
            </a:stretch>
          </p:blipFill>
          <p:spPr>
            <a:xfrm>
              <a:off x="8428272" y="6196533"/>
              <a:ext cx="1103843" cy="509040"/>
            </a:xfrm>
            <a:prstGeom prst="rect">
              <a:avLst/>
            </a:prstGeom>
          </p:spPr>
        </p:pic>
        <p:pic>
          <p:nvPicPr>
            <p:cNvPr id="38" name="图片 37">
              <a:extLst>
                <a:ext uri="{FF2B5EF4-FFF2-40B4-BE49-F238E27FC236}">
                  <a16:creationId xmlns:a16="http://schemas.microsoft.com/office/drawing/2014/main" id="{4B3F532E-B334-2644-BDBE-FE87238F5719}"/>
                </a:ext>
              </a:extLst>
            </p:cNvPr>
            <p:cNvPicPr>
              <a:picLocks noChangeAspect="1"/>
            </p:cNvPicPr>
            <p:nvPr/>
          </p:nvPicPr>
          <p:blipFill>
            <a:blip r:embed="rId4"/>
            <a:stretch>
              <a:fillRect/>
            </a:stretch>
          </p:blipFill>
          <p:spPr>
            <a:xfrm>
              <a:off x="8428272" y="6714891"/>
              <a:ext cx="1103843" cy="509040"/>
            </a:xfrm>
            <a:prstGeom prst="rect">
              <a:avLst/>
            </a:prstGeom>
          </p:spPr>
        </p:pic>
        <p:pic>
          <p:nvPicPr>
            <p:cNvPr id="39" name="图片 38">
              <a:extLst>
                <a:ext uri="{FF2B5EF4-FFF2-40B4-BE49-F238E27FC236}">
                  <a16:creationId xmlns:a16="http://schemas.microsoft.com/office/drawing/2014/main" id="{6DFAC9E4-CF7A-1745-8B36-4B4CA5269A6D}"/>
                </a:ext>
              </a:extLst>
            </p:cNvPr>
            <p:cNvPicPr>
              <a:picLocks noChangeAspect="1"/>
            </p:cNvPicPr>
            <p:nvPr/>
          </p:nvPicPr>
          <p:blipFill>
            <a:blip r:embed="rId4"/>
            <a:stretch>
              <a:fillRect/>
            </a:stretch>
          </p:blipFill>
          <p:spPr>
            <a:xfrm>
              <a:off x="8428272" y="7233249"/>
              <a:ext cx="1103843" cy="509040"/>
            </a:xfrm>
            <a:prstGeom prst="rect">
              <a:avLst/>
            </a:prstGeom>
          </p:spPr>
        </p:pic>
        <p:pic>
          <p:nvPicPr>
            <p:cNvPr id="41" name="图片 40">
              <a:extLst>
                <a:ext uri="{FF2B5EF4-FFF2-40B4-BE49-F238E27FC236}">
                  <a16:creationId xmlns:a16="http://schemas.microsoft.com/office/drawing/2014/main" id="{DD2DD354-7A1A-8D44-BD18-DB345C3793FF}"/>
                </a:ext>
              </a:extLst>
            </p:cNvPr>
            <p:cNvPicPr>
              <a:picLocks noChangeAspect="1"/>
            </p:cNvPicPr>
            <p:nvPr/>
          </p:nvPicPr>
          <p:blipFill>
            <a:blip r:embed="rId4"/>
            <a:stretch>
              <a:fillRect/>
            </a:stretch>
          </p:blipFill>
          <p:spPr>
            <a:xfrm>
              <a:off x="8428272" y="7751607"/>
              <a:ext cx="1103843" cy="509040"/>
            </a:xfrm>
            <a:prstGeom prst="rect">
              <a:avLst/>
            </a:prstGeom>
          </p:spPr>
        </p:pic>
      </p:grpSp>
      <p:sp>
        <p:nvSpPr>
          <p:cNvPr id="42" name="文本框 41">
            <a:extLst>
              <a:ext uri="{FF2B5EF4-FFF2-40B4-BE49-F238E27FC236}">
                <a16:creationId xmlns:a16="http://schemas.microsoft.com/office/drawing/2014/main" id="{62248CA9-2D29-5A4D-AE4F-6F3C785EA311}"/>
              </a:ext>
            </a:extLst>
          </p:cNvPr>
          <p:cNvSpPr txBox="1"/>
          <p:nvPr/>
        </p:nvSpPr>
        <p:spPr>
          <a:xfrm>
            <a:off x="8423124" y="5912633"/>
            <a:ext cx="2775561" cy="1015663"/>
          </a:xfrm>
          <a:prstGeom prst="rect">
            <a:avLst/>
          </a:prstGeom>
          <a:noFill/>
        </p:spPr>
        <p:txBody>
          <a:bodyPr wrap="square">
            <a:spAutoFit/>
          </a:bodyPr>
          <a:lstStyle/>
          <a:p>
            <a:r>
              <a:rPr kumimoji="1" lang="zh-CN" altLang="en-US" sz="1200" dirty="0"/>
              <a:t>外包装纸的设计方案</a:t>
            </a:r>
            <a:endParaRPr kumimoji="1" lang="en-US" altLang="zh-CN" sz="1200" dirty="0"/>
          </a:p>
          <a:p>
            <a:r>
              <a:rPr kumimoji="1" lang="zh-CN" altLang="en-US" sz="1200" dirty="0"/>
              <a:t>尺寸：高</a:t>
            </a:r>
            <a:r>
              <a:rPr kumimoji="1" lang="en-US" altLang="zh-CN" sz="1200" dirty="0"/>
              <a:t>16</a:t>
            </a:r>
            <a:r>
              <a:rPr kumimoji="1" lang="zh-CN" altLang="en-US" sz="1200" dirty="0"/>
              <a:t>*宽</a:t>
            </a:r>
            <a:r>
              <a:rPr kumimoji="1" lang="en-US" altLang="zh-CN" sz="1200" dirty="0"/>
              <a:t>8cm</a:t>
            </a:r>
          </a:p>
          <a:p>
            <a:r>
              <a:rPr kumimoji="1" lang="en" altLang="zh-CN" sz="1200" dirty="0"/>
              <a:t>The design scheme of the outer wrapping paper</a:t>
            </a:r>
          </a:p>
          <a:p>
            <a:r>
              <a:rPr kumimoji="1" lang="en" altLang="zh-CN" sz="1200" dirty="0"/>
              <a:t>Size: Height 16 * width 8cm</a:t>
            </a:r>
            <a:endParaRPr kumimoji="1" lang="zh-CN" altLang="en-US" sz="1200" dirty="0"/>
          </a:p>
        </p:txBody>
      </p:sp>
      <p:pic>
        <p:nvPicPr>
          <p:cNvPr id="43" name="图片 42">
            <a:extLst>
              <a:ext uri="{FF2B5EF4-FFF2-40B4-BE49-F238E27FC236}">
                <a16:creationId xmlns:a16="http://schemas.microsoft.com/office/drawing/2014/main" id="{E9F8CB35-49F9-AD4F-BE49-8086EC14E54F}"/>
              </a:ext>
            </a:extLst>
          </p:cNvPr>
          <p:cNvPicPr>
            <a:picLocks noChangeAspect="1"/>
          </p:cNvPicPr>
          <p:nvPr/>
        </p:nvPicPr>
        <p:blipFill rotWithShape="1">
          <a:blip r:embed="rId5"/>
          <a:srcRect l="17402"/>
          <a:stretch/>
        </p:blipFill>
        <p:spPr>
          <a:xfrm>
            <a:off x="11236425" y="2835206"/>
            <a:ext cx="2356177" cy="2910189"/>
          </a:xfrm>
          <a:prstGeom prst="rect">
            <a:avLst/>
          </a:prstGeom>
        </p:spPr>
      </p:pic>
      <p:sp>
        <p:nvSpPr>
          <p:cNvPr id="47" name="文本框 46">
            <a:extLst>
              <a:ext uri="{FF2B5EF4-FFF2-40B4-BE49-F238E27FC236}">
                <a16:creationId xmlns:a16="http://schemas.microsoft.com/office/drawing/2014/main" id="{356C0570-3A43-EE4D-AB23-7C70CFE483EF}"/>
              </a:ext>
            </a:extLst>
          </p:cNvPr>
          <p:cNvSpPr txBox="1"/>
          <p:nvPr/>
        </p:nvSpPr>
        <p:spPr>
          <a:xfrm>
            <a:off x="11189107" y="5907261"/>
            <a:ext cx="2838028" cy="830997"/>
          </a:xfrm>
          <a:prstGeom prst="rect">
            <a:avLst/>
          </a:prstGeom>
          <a:noFill/>
        </p:spPr>
        <p:txBody>
          <a:bodyPr wrap="square" rtlCol="0">
            <a:spAutoFit/>
          </a:bodyPr>
          <a:lstStyle/>
          <a:p>
            <a:r>
              <a:rPr kumimoji="1" lang="zh-CN" altLang="en-US" sz="1200" dirty="0"/>
              <a:t>激光雕刻工艺图案尺寸</a:t>
            </a:r>
            <a:endParaRPr kumimoji="1" lang="en-US" altLang="zh-CN" sz="1200" dirty="0"/>
          </a:p>
          <a:p>
            <a:r>
              <a:rPr kumimoji="1" lang="zh-CN" altLang="en-US" sz="1200" dirty="0"/>
              <a:t>高</a:t>
            </a:r>
            <a:r>
              <a:rPr kumimoji="1" lang="en-US" altLang="zh-CN" sz="1200" dirty="0"/>
              <a:t>24</a:t>
            </a:r>
            <a:r>
              <a:rPr kumimoji="1" lang="zh-CN" altLang="en-US" sz="1200" dirty="0"/>
              <a:t>*宽</a:t>
            </a:r>
            <a:r>
              <a:rPr kumimoji="1" lang="en-US" altLang="zh-CN" sz="1200" dirty="0"/>
              <a:t>15cm</a:t>
            </a:r>
          </a:p>
          <a:p>
            <a:r>
              <a:rPr kumimoji="1" lang="en" altLang="zh-CN" sz="1200" dirty="0"/>
              <a:t>Laser engraving process pattern size</a:t>
            </a:r>
          </a:p>
          <a:p>
            <a:r>
              <a:rPr kumimoji="1" lang="en" altLang="zh-CN" sz="1200" dirty="0"/>
              <a:t>Height 24* width 15cm</a:t>
            </a:r>
            <a:endParaRPr kumimoji="1" lang="zh-CN" altLang="en-US" sz="1200" dirty="0"/>
          </a:p>
        </p:txBody>
      </p:sp>
      <p:grpSp>
        <p:nvGrpSpPr>
          <p:cNvPr id="49" name="组合 48">
            <a:extLst>
              <a:ext uri="{FF2B5EF4-FFF2-40B4-BE49-F238E27FC236}">
                <a16:creationId xmlns:a16="http://schemas.microsoft.com/office/drawing/2014/main" id="{00AD8B59-CF7C-4640-A440-682E92B03690}"/>
              </a:ext>
            </a:extLst>
          </p:cNvPr>
          <p:cNvGrpSpPr/>
          <p:nvPr/>
        </p:nvGrpSpPr>
        <p:grpSpPr>
          <a:xfrm>
            <a:off x="2585084" y="4342675"/>
            <a:ext cx="459408" cy="901284"/>
            <a:chOff x="8416829" y="6162719"/>
            <a:chExt cx="1126731" cy="2210461"/>
          </a:xfrm>
        </p:grpSpPr>
        <p:sp>
          <p:nvSpPr>
            <p:cNvPr id="56" name="矩形 55">
              <a:extLst>
                <a:ext uri="{FF2B5EF4-FFF2-40B4-BE49-F238E27FC236}">
                  <a16:creationId xmlns:a16="http://schemas.microsoft.com/office/drawing/2014/main" id="{E3B8C386-5A8B-8847-BEC9-EB27BB1CAA97}"/>
                </a:ext>
              </a:extLst>
            </p:cNvPr>
            <p:cNvSpPr/>
            <p:nvPr/>
          </p:nvSpPr>
          <p:spPr>
            <a:xfrm>
              <a:off x="8416829" y="6162719"/>
              <a:ext cx="1126731" cy="2210461"/>
            </a:xfrm>
            <a:prstGeom prst="rect">
              <a:avLst/>
            </a:prstGeom>
            <a:solidFill>
              <a:srgbClr val="AFDDD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8" name="图片 57">
              <a:extLst>
                <a:ext uri="{FF2B5EF4-FFF2-40B4-BE49-F238E27FC236}">
                  <a16:creationId xmlns:a16="http://schemas.microsoft.com/office/drawing/2014/main" id="{A02E479F-3157-F343-8610-C742DE56EB3D}"/>
                </a:ext>
              </a:extLst>
            </p:cNvPr>
            <p:cNvPicPr>
              <a:picLocks noChangeAspect="1"/>
            </p:cNvPicPr>
            <p:nvPr/>
          </p:nvPicPr>
          <p:blipFill>
            <a:blip r:embed="rId4"/>
            <a:stretch>
              <a:fillRect/>
            </a:stretch>
          </p:blipFill>
          <p:spPr>
            <a:xfrm>
              <a:off x="8428272" y="6196533"/>
              <a:ext cx="1103843" cy="509040"/>
            </a:xfrm>
            <a:prstGeom prst="rect">
              <a:avLst/>
            </a:prstGeom>
          </p:spPr>
        </p:pic>
        <p:pic>
          <p:nvPicPr>
            <p:cNvPr id="64" name="图片 63">
              <a:extLst>
                <a:ext uri="{FF2B5EF4-FFF2-40B4-BE49-F238E27FC236}">
                  <a16:creationId xmlns:a16="http://schemas.microsoft.com/office/drawing/2014/main" id="{0D1326AE-44CC-4447-9668-B2F79071D327}"/>
                </a:ext>
              </a:extLst>
            </p:cNvPr>
            <p:cNvPicPr>
              <a:picLocks noChangeAspect="1"/>
            </p:cNvPicPr>
            <p:nvPr/>
          </p:nvPicPr>
          <p:blipFill>
            <a:blip r:embed="rId4"/>
            <a:stretch>
              <a:fillRect/>
            </a:stretch>
          </p:blipFill>
          <p:spPr>
            <a:xfrm>
              <a:off x="8428272" y="6714891"/>
              <a:ext cx="1103843" cy="509040"/>
            </a:xfrm>
            <a:prstGeom prst="rect">
              <a:avLst/>
            </a:prstGeom>
          </p:spPr>
        </p:pic>
        <p:pic>
          <p:nvPicPr>
            <p:cNvPr id="65" name="图片 64">
              <a:extLst>
                <a:ext uri="{FF2B5EF4-FFF2-40B4-BE49-F238E27FC236}">
                  <a16:creationId xmlns:a16="http://schemas.microsoft.com/office/drawing/2014/main" id="{1740C96B-0DB3-F044-ACE2-0DFE626D5735}"/>
                </a:ext>
              </a:extLst>
            </p:cNvPr>
            <p:cNvPicPr>
              <a:picLocks noChangeAspect="1"/>
            </p:cNvPicPr>
            <p:nvPr/>
          </p:nvPicPr>
          <p:blipFill>
            <a:blip r:embed="rId4"/>
            <a:stretch>
              <a:fillRect/>
            </a:stretch>
          </p:blipFill>
          <p:spPr>
            <a:xfrm>
              <a:off x="8428272" y="7233249"/>
              <a:ext cx="1103843" cy="509040"/>
            </a:xfrm>
            <a:prstGeom prst="rect">
              <a:avLst/>
            </a:prstGeom>
          </p:spPr>
        </p:pic>
        <p:pic>
          <p:nvPicPr>
            <p:cNvPr id="66" name="图片 65">
              <a:extLst>
                <a:ext uri="{FF2B5EF4-FFF2-40B4-BE49-F238E27FC236}">
                  <a16:creationId xmlns:a16="http://schemas.microsoft.com/office/drawing/2014/main" id="{C7BAB162-3409-7C4D-8EAD-CB4033D67CDA}"/>
                </a:ext>
              </a:extLst>
            </p:cNvPr>
            <p:cNvPicPr>
              <a:picLocks noChangeAspect="1"/>
            </p:cNvPicPr>
            <p:nvPr/>
          </p:nvPicPr>
          <p:blipFill>
            <a:blip r:embed="rId4"/>
            <a:stretch>
              <a:fillRect/>
            </a:stretch>
          </p:blipFill>
          <p:spPr>
            <a:xfrm>
              <a:off x="8428272" y="7751607"/>
              <a:ext cx="1103843" cy="509040"/>
            </a:xfrm>
            <a:prstGeom prst="rect">
              <a:avLst/>
            </a:prstGeom>
          </p:spPr>
        </p:pic>
      </p:grpSp>
    </p:spTree>
    <p:extLst>
      <p:ext uri="{BB962C8B-B14F-4D97-AF65-F5344CB8AC3E}">
        <p14:creationId xmlns:p14="http://schemas.microsoft.com/office/powerpoint/2010/main" val="455229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6064319" y="237802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064319" y="237802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95624F82-0EA2-8541-B4E0-053E7DD3821A}"/>
              </a:ext>
            </a:extLst>
          </p:cNvPr>
          <p:cNvSpPr txBox="1"/>
          <p:nvPr>
            <p:custDataLst>
              <p:tags r:id="rId1"/>
            </p:custDataLst>
          </p:nvPr>
        </p:nvSpPr>
        <p:spPr>
          <a:xfrm>
            <a:off x="928370" y="577123"/>
            <a:ext cx="4383859" cy="646331"/>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cs typeface="MiSans Normal" panose="00000500000000000000" charset="-122"/>
              </a:rPr>
              <a:t>设计汇总     </a:t>
            </a:r>
          </a:p>
          <a:p>
            <a:r>
              <a:rPr lang="en" altLang="zh-CN" sz="1800" dirty="0">
                <a:latin typeface="Microsoft YaHei" panose="020B0503020204020204" pitchFamily="34" charset="-122"/>
                <a:ea typeface="Microsoft YaHei" panose="020B0503020204020204" pitchFamily="34" charset="-122"/>
                <a:cs typeface="MiSans Normal" panose="00000500000000000000" charset="-122"/>
              </a:rPr>
              <a:t>D</a:t>
            </a:r>
            <a:r>
              <a:rPr lang="en" sz="1800" dirty="0">
                <a:latin typeface="Microsoft YaHei" panose="020B0503020204020204" pitchFamily="34" charset="-122"/>
                <a:ea typeface="Microsoft YaHei" panose="020B0503020204020204" pitchFamily="34" charset="-122"/>
                <a:cs typeface="MiSans Normal" panose="00000500000000000000" charset="-122"/>
                <a:sym typeface="+mn-ea"/>
              </a:rPr>
              <a:t>ESIGN </a:t>
            </a:r>
            <a:r>
              <a:rPr lang="en" altLang="zh-CN" sz="1800" dirty="0">
                <a:latin typeface="Microsoft YaHei" panose="020B0503020204020204" pitchFamily="34" charset="-122"/>
                <a:ea typeface="Microsoft YaHei" panose="020B0503020204020204" pitchFamily="34" charset="-122"/>
                <a:cs typeface="MiSans Normal" panose="00000500000000000000" charset="-122"/>
                <a:sym typeface="+mn-ea"/>
              </a:rPr>
              <a:t>SUMMARY</a:t>
            </a:r>
            <a:r>
              <a:rPr lang="en" sz="18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en" sz="1800" dirty="0">
              <a:latin typeface="Microsoft YaHei" panose="020B0503020204020204" pitchFamily="34" charset="-122"/>
              <a:ea typeface="Microsoft YaHei" panose="020B0503020204020204" pitchFamily="34" charset="-122"/>
              <a:cs typeface="MiSans Normal" panose="00000500000000000000" charset="-122"/>
            </a:endParaRPr>
          </a:p>
        </p:txBody>
      </p:sp>
      <p:sp>
        <p:nvSpPr>
          <p:cNvPr id="3" name="文本框 2">
            <a:extLst>
              <a:ext uri="{FF2B5EF4-FFF2-40B4-BE49-F238E27FC236}">
                <a16:creationId xmlns:a16="http://schemas.microsoft.com/office/drawing/2014/main" id="{60A8F9CB-68EE-3A21-85B3-3F85211FE9AE}"/>
              </a:ext>
            </a:extLst>
          </p:cNvPr>
          <p:cNvSpPr txBox="1"/>
          <p:nvPr/>
        </p:nvSpPr>
        <p:spPr>
          <a:xfrm>
            <a:off x="2605373" y="7469257"/>
            <a:ext cx="3927869" cy="646331"/>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二两装</a:t>
            </a:r>
            <a:r>
              <a:rPr lang="en-US" altLang="zh-CN" sz="1800" dirty="0">
                <a:latin typeface="Microsoft YaHei" panose="020B0503020204020204" pitchFamily="34" charset="-122"/>
                <a:ea typeface="Microsoft YaHei" panose="020B0503020204020204" pitchFamily="34" charset="-122"/>
              </a:rPr>
              <a:t>/100g</a:t>
            </a:r>
            <a:r>
              <a:rPr lang="zh-CN" altLang="en-US" sz="1800" dirty="0">
                <a:latin typeface="Microsoft YaHei" panose="020B0503020204020204" pitchFamily="34" charset="-122"/>
                <a:ea typeface="Microsoft YaHei" panose="020B0503020204020204" pitchFamily="34" charset="-122"/>
              </a:rPr>
              <a:t>茶叶包装</a:t>
            </a:r>
            <a:endParaRPr lang="en-US" altLang="zh-CN" sz="1800" dirty="0">
              <a:latin typeface="Microsoft YaHei" panose="020B0503020204020204" pitchFamily="34" charset="-122"/>
              <a:ea typeface="Microsoft YaHei" panose="020B0503020204020204" pitchFamily="34" charset="-122"/>
            </a:endParaRPr>
          </a:p>
          <a:p>
            <a:pPr algn="ctr"/>
            <a:r>
              <a:rPr lang="en" altLang="zh-CN" sz="1800" dirty="0">
                <a:latin typeface="Microsoft YaHei" panose="020B0503020204020204" pitchFamily="34" charset="-122"/>
                <a:ea typeface="Microsoft YaHei" panose="020B0503020204020204" pitchFamily="34" charset="-122"/>
              </a:rPr>
              <a:t>Two taels/100g tea packaging</a:t>
            </a:r>
            <a:endParaRPr lang="zh-CN" altLang="en-US" sz="18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E7BB6BB5-C2C1-B012-5E0E-F58DEF7E369E}"/>
              </a:ext>
            </a:extLst>
          </p:cNvPr>
          <p:cNvSpPr txBox="1"/>
          <p:nvPr/>
        </p:nvSpPr>
        <p:spPr>
          <a:xfrm>
            <a:off x="9041751" y="7469257"/>
            <a:ext cx="3927869" cy="646331"/>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半斤装</a:t>
            </a:r>
            <a:r>
              <a:rPr lang="en-US" altLang="zh-CN" sz="1800" dirty="0">
                <a:latin typeface="Microsoft YaHei" panose="020B0503020204020204" pitchFamily="34" charset="-122"/>
                <a:ea typeface="Microsoft YaHei" panose="020B0503020204020204" pitchFamily="34" charset="-122"/>
              </a:rPr>
              <a:t>/250g</a:t>
            </a:r>
            <a:r>
              <a:rPr lang="zh-CN" altLang="en-US" sz="1800" dirty="0">
                <a:latin typeface="Microsoft YaHei" panose="020B0503020204020204" pitchFamily="34" charset="-122"/>
                <a:ea typeface="Microsoft YaHei" panose="020B0503020204020204" pitchFamily="34" charset="-122"/>
              </a:rPr>
              <a:t>茶叶包装</a:t>
            </a:r>
            <a:endParaRPr lang="en-US" altLang="zh-CN" sz="1800" dirty="0">
              <a:latin typeface="Microsoft YaHei" panose="020B0503020204020204" pitchFamily="34" charset="-122"/>
              <a:ea typeface="Microsoft YaHei" panose="020B0503020204020204" pitchFamily="34" charset="-122"/>
            </a:endParaRPr>
          </a:p>
          <a:p>
            <a:pPr algn="ctr"/>
            <a:r>
              <a:rPr lang="en" altLang="zh-CN" sz="1800" dirty="0">
                <a:latin typeface="Microsoft YaHei" panose="020B0503020204020204" pitchFamily="34" charset="-122"/>
                <a:ea typeface="Microsoft YaHei" panose="020B0503020204020204" pitchFamily="34" charset="-122"/>
              </a:rPr>
              <a:t>Half catty/250g tea packaging</a:t>
            </a:r>
            <a:endParaRPr lang="zh-CN" altLang="en-US" sz="1800" dirty="0">
              <a:latin typeface="Microsoft YaHei" panose="020B0503020204020204" pitchFamily="34" charset="-122"/>
              <a:ea typeface="Microsoft YaHei" panose="020B0503020204020204" pitchFamily="34" charset="-122"/>
            </a:endParaRPr>
          </a:p>
        </p:txBody>
      </p:sp>
      <p:pic>
        <p:nvPicPr>
          <p:cNvPr id="9" name="图片 8">
            <a:extLst>
              <a:ext uri="{FF2B5EF4-FFF2-40B4-BE49-F238E27FC236}">
                <a16:creationId xmlns:a16="http://schemas.microsoft.com/office/drawing/2014/main" id="{0F4D2513-E77E-3747-B5AA-581BF4A3C463}"/>
              </a:ext>
            </a:extLst>
          </p:cNvPr>
          <p:cNvPicPr>
            <a:picLocks noChangeAspect="1"/>
          </p:cNvPicPr>
          <p:nvPr/>
        </p:nvPicPr>
        <p:blipFill rotWithShape="1">
          <a:blip r:embed="rId4"/>
          <a:srcRect l="4049"/>
          <a:stretch/>
        </p:blipFill>
        <p:spPr>
          <a:xfrm>
            <a:off x="1737372" y="3063500"/>
            <a:ext cx="5400811" cy="4221557"/>
          </a:xfrm>
          <a:prstGeom prst="rect">
            <a:avLst/>
          </a:prstGeom>
        </p:spPr>
      </p:pic>
      <p:sp>
        <p:nvSpPr>
          <p:cNvPr id="11" name="文本框 10">
            <a:extLst>
              <a:ext uri="{FF2B5EF4-FFF2-40B4-BE49-F238E27FC236}">
                <a16:creationId xmlns:a16="http://schemas.microsoft.com/office/drawing/2014/main" id="{A317FE5E-0D74-EB44-A840-EEFFA2C38DD7}"/>
              </a:ext>
            </a:extLst>
          </p:cNvPr>
          <p:cNvSpPr txBox="1"/>
          <p:nvPr/>
        </p:nvSpPr>
        <p:spPr>
          <a:xfrm>
            <a:off x="1008652" y="9423103"/>
            <a:ext cx="13388975" cy="523220"/>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页面内的文字和图示仅为示例，自行设计并撰写说明。安吉白茶公版不可改动</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a:t>
            </a:r>
            <a:r>
              <a:rPr lang="en-US" altLang="zh-CN" sz="1400" dirty="0">
                <a:solidFill>
                  <a:srgbClr val="FF0000"/>
                </a:solidFill>
                <a:latin typeface="Microsoft YaHei" panose="020B0503020204020204" pitchFamily="34" charset="-122"/>
                <a:ea typeface="Microsoft YaHei" panose="020B0503020204020204" pitchFamily="34" charset="-122"/>
              </a:rPr>
              <a:t>.</a:t>
            </a:r>
            <a:r>
              <a:rPr lang="zh-CN" altLang="en-US" sz="1400" dirty="0">
                <a:solidFill>
                  <a:srgbClr val="FF0000"/>
                </a:solidFill>
                <a:latin typeface="Microsoft YaHei" panose="020B0503020204020204" pitchFamily="34" charset="-122"/>
                <a:ea typeface="Microsoft YaHei" panose="020B0503020204020204" pitchFamily="34" charset="-122"/>
              </a:rPr>
              <a:t>The public version of Anji White Tea cannot be changed</a:t>
            </a:r>
          </a:p>
        </p:txBody>
      </p:sp>
      <p:pic>
        <p:nvPicPr>
          <p:cNvPr id="12" name="图片 11">
            <a:extLst>
              <a:ext uri="{FF2B5EF4-FFF2-40B4-BE49-F238E27FC236}">
                <a16:creationId xmlns:a16="http://schemas.microsoft.com/office/drawing/2014/main" id="{D0254D5E-F48F-FE49-B8EA-8F7DA8CD1F3B}"/>
              </a:ext>
            </a:extLst>
          </p:cNvPr>
          <p:cNvPicPr>
            <a:picLocks noChangeAspect="1"/>
          </p:cNvPicPr>
          <p:nvPr/>
        </p:nvPicPr>
        <p:blipFill>
          <a:blip r:embed="rId5"/>
          <a:stretch>
            <a:fillRect/>
          </a:stretch>
        </p:blipFill>
        <p:spPr>
          <a:xfrm>
            <a:off x="8739281" y="2838564"/>
            <a:ext cx="4532808" cy="4532808"/>
          </a:xfrm>
          <a:prstGeom prst="rect">
            <a:avLst/>
          </a:prstGeom>
        </p:spPr>
      </p:pic>
    </p:spTree>
    <p:extLst>
      <p:ext uri="{BB962C8B-B14F-4D97-AF65-F5344CB8AC3E}">
        <p14:creationId xmlns:p14="http://schemas.microsoft.com/office/powerpoint/2010/main" val="62214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FBC24D64-01C5-2149-94D9-7301974B8F1B}"/>
              </a:ext>
            </a:extLst>
          </p:cNvPr>
          <p:cNvSpPr txBox="1"/>
          <p:nvPr/>
        </p:nvSpPr>
        <p:spPr>
          <a:xfrm>
            <a:off x="1245862" y="1849758"/>
            <a:ext cx="3016239" cy="6696770"/>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竹板材 厚度</a:t>
            </a:r>
            <a:r>
              <a:rPr lang="en-US" altLang="zh-CN" sz="1600" dirty="0">
                <a:solidFill>
                  <a:srgbClr val="FF0000"/>
                </a:solidFill>
                <a:latin typeface="Microsoft YaHei" panose="020B0503020204020204" pitchFamily="34" charset="-122"/>
                <a:ea typeface="Microsoft YaHei" panose="020B0503020204020204" pitchFamily="34" charset="-122"/>
              </a:rPr>
              <a:t>3mm</a:t>
            </a:r>
          </a:p>
          <a:p>
            <a:pPr>
              <a:lnSpc>
                <a:spcPct val="150000"/>
              </a:lnSpc>
            </a:pPr>
            <a:r>
              <a:rPr lang="en-US" altLang="zh-CN" sz="1600" dirty="0">
                <a:solidFill>
                  <a:srgbClr val="FF0000"/>
                </a:solidFill>
                <a:latin typeface="Microsoft YaHei" panose="020B0503020204020204" pitchFamily="34" charset="-122"/>
                <a:ea typeface="Microsoft YaHei" panose="020B0503020204020204" pitchFamily="34" charset="-122"/>
              </a:rPr>
              <a:t>Bamboo plate: Thickness 3mm</a:t>
            </a: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1245862" y="1524876"/>
            <a:ext cx="2620645" cy="369332"/>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勺子 </a:t>
            </a:r>
            <a:r>
              <a:rPr lang="en" altLang="zh-CN" sz="1800" dirty="0">
                <a:latin typeface="Microsoft YaHei" panose="020B0503020204020204" pitchFamily="34" charset="-122"/>
                <a:ea typeface="Microsoft YaHei" panose="020B0503020204020204" pitchFamily="34" charset="-122"/>
              </a:rPr>
              <a:t>Spoon</a:t>
            </a:r>
            <a:r>
              <a:rPr lang="zh-CN" altLang="en-US" sz="1800" dirty="0">
                <a:latin typeface="Microsoft YaHei" panose="020B0503020204020204" pitchFamily="34" charset="-122"/>
                <a:ea typeface="Microsoft YaHei" panose="020B0503020204020204" pitchFamily="34" charset="-122"/>
              </a:rPr>
              <a:t> </a:t>
            </a:r>
          </a:p>
        </p:txBody>
      </p:sp>
      <p:sp>
        <p:nvSpPr>
          <p:cNvPr id="46" name="文本框 45">
            <a:extLst>
              <a:ext uri="{FF2B5EF4-FFF2-40B4-BE49-F238E27FC236}">
                <a16:creationId xmlns:a16="http://schemas.microsoft.com/office/drawing/2014/main" id="{7DCF63B7-A9FA-0F40-9A14-8A69D5FB0019}"/>
              </a:ext>
            </a:extLst>
          </p:cNvPr>
          <p:cNvSpPr txBox="1"/>
          <p:nvPr/>
        </p:nvSpPr>
        <p:spPr>
          <a:xfrm>
            <a:off x="3768730" y="2125193"/>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358849A6-56B1-DD43-B0D8-79DD2446795E}"/>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grpSp>
        <p:nvGrpSpPr>
          <p:cNvPr id="22" name="组合 21">
            <a:extLst>
              <a:ext uri="{FF2B5EF4-FFF2-40B4-BE49-F238E27FC236}">
                <a16:creationId xmlns:a16="http://schemas.microsoft.com/office/drawing/2014/main" id="{0F147E3D-46BB-5043-BC02-F28D8B4F9F69}"/>
              </a:ext>
            </a:extLst>
          </p:cNvPr>
          <p:cNvGrpSpPr/>
          <p:nvPr/>
        </p:nvGrpSpPr>
        <p:grpSpPr>
          <a:xfrm>
            <a:off x="1008652" y="4156964"/>
            <a:ext cx="907489" cy="554305"/>
            <a:chOff x="1008652" y="4156964"/>
            <a:chExt cx="907489" cy="554305"/>
          </a:xfrm>
        </p:grpSpPr>
        <p:sp>
          <p:nvSpPr>
            <p:cNvPr id="23" name="矩形 22">
              <a:extLst>
                <a:ext uri="{FF2B5EF4-FFF2-40B4-BE49-F238E27FC236}">
                  <a16:creationId xmlns:a16="http://schemas.microsoft.com/office/drawing/2014/main" id="{2DB0E6AD-7250-2347-9982-5065BB07940A}"/>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B8C2E7E3-3643-574A-94F7-32552B931A9B}"/>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19" name="文本框 18">
            <a:extLst>
              <a:ext uri="{FF2B5EF4-FFF2-40B4-BE49-F238E27FC236}">
                <a16:creationId xmlns:a16="http://schemas.microsoft.com/office/drawing/2014/main" id="{22C86C0E-7BA9-BC49-B0F3-F9246B903130}"/>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51742B00-BAFE-4862-DBA1-2128B248AB5C}"/>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2.</a:t>
            </a:r>
            <a:r>
              <a:rPr lang="zh-CN" altLang="en-US" sz="1800" dirty="0">
                <a:latin typeface="Microsoft YaHei" panose="020B0503020204020204" pitchFamily="34" charset="-122"/>
                <a:ea typeface="Microsoft YaHei" panose="020B0503020204020204" pitchFamily="34" charset="-122"/>
              </a:rPr>
              <a:t> 时尚日用品设计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FASHION DAILY NECESSITIES DESIGN</a:t>
            </a:r>
            <a:endParaRPr lang="en-US" altLang="zh-CN" sz="1800" dirty="0">
              <a:latin typeface="Microsoft YaHei" panose="020B0503020204020204" pitchFamily="34" charset="-122"/>
              <a:ea typeface="Microsoft YaHei" panose="020B0503020204020204" pitchFamily="34" charset="-122"/>
            </a:endParaRPr>
          </a:p>
        </p:txBody>
      </p:sp>
      <p:pic>
        <p:nvPicPr>
          <p:cNvPr id="15" name="图片 14">
            <a:extLst>
              <a:ext uri="{FF2B5EF4-FFF2-40B4-BE49-F238E27FC236}">
                <a16:creationId xmlns:a16="http://schemas.microsoft.com/office/drawing/2014/main" id="{EABDAA0D-95DA-4D44-BACC-9E96BC6E41C2}"/>
              </a:ext>
            </a:extLst>
          </p:cNvPr>
          <p:cNvPicPr>
            <a:picLocks noChangeAspect="1"/>
          </p:cNvPicPr>
          <p:nvPr/>
        </p:nvPicPr>
        <p:blipFill>
          <a:blip r:embed="rId3"/>
          <a:stretch>
            <a:fillRect/>
          </a:stretch>
        </p:blipFill>
        <p:spPr>
          <a:xfrm>
            <a:off x="4250960" y="2990010"/>
            <a:ext cx="5058016" cy="4474399"/>
          </a:xfrm>
          <a:prstGeom prst="rect">
            <a:avLst/>
          </a:prstGeom>
        </p:spPr>
      </p:pic>
      <p:pic>
        <p:nvPicPr>
          <p:cNvPr id="16" name="图片 15">
            <a:extLst>
              <a:ext uri="{FF2B5EF4-FFF2-40B4-BE49-F238E27FC236}">
                <a16:creationId xmlns:a16="http://schemas.microsoft.com/office/drawing/2014/main" id="{ABA3F510-CA87-3446-AF15-786A3C5BB568}"/>
              </a:ext>
            </a:extLst>
          </p:cNvPr>
          <p:cNvPicPr>
            <a:picLocks noChangeAspect="1"/>
          </p:cNvPicPr>
          <p:nvPr/>
        </p:nvPicPr>
        <p:blipFill>
          <a:blip r:embed="rId4"/>
          <a:stretch>
            <a:fillRect/>
          </a:stretch>
        </p:blipFill>
        <p:spPr>
          <a:xfrm>
            <a:off x="9956099" y="2990010"/>
            <a:ext cx="3799014" cy="4634063"/>
          </a:xfrm>
          <a:prstGeom prst="rect">
            <a:avLst/>
          </a:prstGeom>
        </p:spPr>
      </p:pic>
      <p:cxnSp>
        <p:nvCxnSpPr>
          <p:cNvPr id="18" name="直线箭头连接符 17">
            <a:extLst>
              <a:ext uri="{FF2B5EF4-FFF2-40B4-BE49-F238E27FC236}">
                <a16:creationId xmlns:a16="http://schemas.microsoft.com/office/drawing/2014/main" id="{8E6F625C-AFA3-8A41-972A-8D6D968D709F}"/>
              </a:ext>
            </a:extLst>
          </p:cNvPr>
          <p:cNvCxnSpPr>
            <a:cxnSpLocks/>
          </p:cNvCxnSpPr>
          <p:nvPr/>
        </p:nvCxnSpPr>
        <p:spPr>
          <a:xfrm>
            <a:off x="13065522" y="3394709"/>
            <a:ext cx="0" cy="395202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0" name="文本框 19">
            <a:extLst>
              <a:ext uri="{FF2B5EF4-FFF2-40B4-BE49-F238E27FC236}">
                <a16:creationId xmlns:a16="http://schemas.microsoft.com/office/drawing/2014/main" id="{BC20A70C-40F7-6241-A2C2-17AF4D6540A2}"/>
              </a:ext>
            </a:extLst>
          </p:cNvPr>
          <p:cNvSpPr txBox="1"/>
          <p:nvPr/>
        </p:nvSpPr>
        <p:spPr>
          <a:xfrm>
            <a:off x="13136695" y="5432921"/>
            <a:ext cx="546945" cy="276999"/>
          </a:xfrm>
          <a:prstGeom prst="rect">
            <a:avLst/>
          </a:prstGeom>
          <a:noFill/>
        </p:spPr>
        <p:txBody>
          <a:bodyPr wrap="none" rtlCol="0">
            <a:spAutoFit/>
          </a:bodyPr>
          <a:lstStyle/>
          <a:p>
            <a:r>
              <a:rPr kumimoji="1" lang="en-US" altLang="zh-CN" sz="1200" dirty="0"/>
              <a:t>23cm</a:t>
            </a:r>
            <a:endParaRPr kumimoji="1" lang="zh-CN" altLang="en-US" sz="1200" dirty="0"/>
          </a:p>
        </p:txBody>
      </p:sp>
      <p:sp>
        <p:nvSpPr>
          <p:cNvPr id="21" name="文本框 20">
            <a:extLst>
              <a:ext uri="{FF2B5EF4-FFF2-40B4-BE49-F238E27FC236}">
                <a16:creationId xmlns:a16="http://schemas.microsoft.com/office/drawing/2014/main" id="{CF288116-ED29-7C4D-B595-7F1C16EC56F9}"/>
              </a:ext>
            </a:extLst>
          </p:cNvPr>
          <p:cNvSpPr txBox="1"/>
          <p:nvPr/>
        </p:nvSpPr>
        <p:spPr>
          <a:xfrm>
            <a:off x="11582133" y="7696839"/>
            <a:ext cx="580608" cy="276999"/>
          </a:xfrm>
          <a:prstGeom prst="rect">
            <a:avLst/>
          </a:prstGeom>
          <a:noFill/>
        </p:spPr>
        <p:txBody>
          <a:bodyPr wrap="none" rtlCol="0">
            <a:spAutoFit/>
          </a:bodyPr>
          <a:lstStyle/>
          <a:p>
            <a:r>
              <a:rPr kumimoji="1" lang="en-US" altLang="zh-CN" sz="1200" dirty="0"/>
              <a:t>6.5cm</a:t>
            </a:r>
            <a:endParaRPr kumimoji="1" lang="zh-CN" altLang="en-US" sz="1200" dirty="0"/>
          </a:p>
        </p:txBody>
      </p:sp>
      <p:cxnSp>
        <p:nvCxnSpPr>
          <p:cNvPr id="24" name="直线箭头连接符 23">
            <a:extLst>
              <a:ext uri="{FF2B5EF4-FFF2-40B4-BE49-F238E27FC236}">
                <a16:creationId xmlns:a16="http://schemas.microsoft.com/office/drawing/2014/main" id="{16BFCEC6-5757-7847-BA76-26E9079A942A}"/>
              </a:ext>
            </a:extLst>
          </p:cNvPr>
          <p:cNvCxnSpPr>
            <a:cxnSpLocks/>
          </p:cNvCxnSpPr>
          <p:nvPr/>
        </p:nvCxnSpPr>
        <p:spPr>
          <a:xfrm flipH="1">
            <a:off x="11341827" y="7547431"/>
            <a:ext cx="1065854"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6" name="直线箭头连接符 25">
            <a:extLst>
              <a:ext uri="{FF2B5EF4-FFF2-40B4-BE49-F238E27FC236}">
                <a16:creationId xmlns:a16="http://schemas.microsoft.com/office/drawing/2014/main" id="{BAC9E33E-93EC-EA4C-B25F-F8AC88B6B5E6}"/>
              </a:ext>
            </a:extLst>
          </p:cNvPr>
          <p:cNvCxnSpPr>
            <a:cxnSpLocks/>
          </p:cNvCxnSpPr>
          <p:nvPr/>
        </p:nvCxnSpPr>
        <p:spPr>
          <a:xfrm>
            <a:off x="10901227" y="3621440"/>
            <a:ext cx="79805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文本框 26">
            <a:extLst>
              <a:ext uri="{FF2B5EF4-FFF2-40B4-BE49-F238E27FC236}">
                <a16:creationId xmlns:a16="http://schemas.microsoft.com/office/drawing/2014/main" id="{0093914E-53EA-4443-B375-764CD07A685C}"/>
              </a:ext>
            </a:extLst>
          </p:cNvPr>
          <p:cNvSpPr txBox="1"/>
          <p:nvPr/>
        </p:nvSpPr>
        <p:spPr>
          <a:xfrm>
            <a:off x="9990091" y="3464801"/>
            <a:ext cx="971741" cy="276999"/>
          </a:xfrm>
          <a:prstGeom prst="rect">
            <a:avLst/>
          </a:prstGeom>
          <a:noFill/>
        </p:spPr>
        <p:txBody>
          <a:bodyPr wrap="none" rtlCol="0">
            <a:spAutoFit/>
          </a:bodyPr>
          <a:lstStyle/>
          <a:p>
            <a:r>
              <a:rPr kumimoji="1" lang="zh-CN" altLang="en-US" sz="1200" dirty="0"/>
              <a:t>直径 </a:t>
            </a:r>
            <a:r>
              <a:rPr kumimoji="1" lang="en-US" altLang="zh-CN" sz="1200" dirty="0"/>
              <a:t>0.8</a:t>
            </a:r>
            <a:r>
              <a:rPr kumimoji="1" lang="zh-CN" altLang="en-US" sz="1200" dirty="0"/>
              <a:t> </a:t>
            </a:r>
            <a:r>
              <a:rPr kumimoji="1" lang="en-US" altLang="zh-CN" sz="1200" dirty="0"/>
              <a:t>cm</a:t>
            </a:r>
            <a:endParaRPr kumimoji="1" lang="zh-CN" altLang="en-US" sz="1200" dirty="0"/>
          </a:p>
        </p:txBody>
      </p:sp>
    </p:spTree>
    <p:extLst>
      <p:ext uri="{BB962C8B-B14F-4D97-AF65-F5344CB8AC3E}">
        <p14:creationId xmlns:p14="http://schemas.microsoft.com/office/powerpoint/2010/main" val="739374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FBC24D64-01C5-2149-94D9-7301974B8F1B}"/>
              </a:ext>
            </a:extLst>
          </p:cNvPr>
          <p:cNvSpPr txBox="1"/>
          <p:nvPr/>
        </p:nvSpPr>
        <p:spPr>
          <a:xfrm>
            <a:off x="1245862" y="1849758"/>
            <a:ext cx="3332347" cy="5588774"/>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竹签</a:t>
            </a:r>
            <a:r>
              <a:rPr lang="en-US" altLang="zh-CN" sz="1600" dirty="0">
                <a:solidFill>
                  <a:srgbClr val="FF0000"/>
                </a:solidFill>
                <a:latin typeface="Microsoft YaHei" panose="020B0503020204020204" pitchFamily="34" charset="-122"/>
                <a:ea typeface="Microsoft YaHei" panose="020B0503020204020204" pitchFamily="34" charset="-122"/>
              </a:rPr>
              <a:t>+</a:t>
            </a:r>
            <a:r>
              <a:rPr lang="zh-CN" altLang="en-US" sz="1600" dirty="0">
                <a:solidFill>
                  <a:srgbClr val="FF0000"/>
                </a:solidFill>
                <a:latin typeface="Microsoft YaHei" panose="020B0503020204020204" pitchFamily="34" charset="-122"/>
                <a:ea typeface="Microsoft YaHei" panose="020B0503020204020204" pitchFamily="34" charset="-122"/>
              </a:rPr>
              <a:t>木珠</a:t>
            </a:r>
            <a:endParaRPr lang="en-US" altLang="zh-CN" sz="1600" dirty="0">
              <a:solidFill>
                <a:srgbClr val="FF0000"/>
              </a:solidFill>
              <a:latin typeface="Microsoft YaHei" panose="020B0503020204020204" pitchFamily="34" charset="-122"/>
              <a:ea typeface="Microsoft YaHei" panose="020B0503020204020204" pitchFamily="34" charset="-122"/>
            </a:endParaRPr>
          </a:p>
          <a:p>
            <a:pPr>
              <a:lnSpc>
                <a:spcPct val="150000"/>
              </a:lnSpc>
            </a:pPr>
            <a:r>
              <a:rPr lang="en-US" altLang="zh-CN" sz="1600" dirty="0">
                <a:solidFill>
                  <a:srgbClr val="FF0000"/>
                </a:solidFill>
                <a:latin typeface="Microsoft YaHei" panose="020B0503020204020204" pitchFamily="34" charset="-122"/>
                <a:ea typeface="Microsoft YaHei" panose="020B0503020204020204" pitchFamily="34" charset="-122"/>
              </a:rPr>
              <a:t>Bamboo sticks + wooden beads</a:t>
            </a: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1245862" y="1524876"/>
            <a:ext cx="5058015" cy="369332"/>
          </a:xfrm>
          <a:prstGeom prst="rect">
            <a:avLst/>
          </a:prstGeom>
          <a:noFill/>
        </p:spPr>
        <p:txBody>
          <a:bodyPr wrap="square" rtlCol="0">
            <a:spAutoFit/>
          </a:bodyPr>
          <a:lstStyle/>
          <a:p>
            <a:r>
              <a:rPr lang="zh-CN" altLang="en" sz="1800" dirty="0">
                <a:latin typeface="Microsoft YaHei" panose="020B0503020204020204" pitchFamily="34" charset="-122"/>
                <a:ea typeface="Microsoft YaHei" panose="020B0503020204020204" pitchFamily="34" charset="-122"/>
              </a:rPr>
              <a:t>水果</a:t>
            </a:r>
            <a:r>
              <a:rPr lang="zh-CN" altLang="en-US" sz="1800" dirty="0">
                <a:latin typeface="Microsoft YaHei" panose="020B0503020204020204" pitchFamily="34" charset="-122"/>
                <a:ea typeface="Microsoft YaHei" panose="020B0503020204020204" pitchFamily="34" charset="-122"/>
              </a:rPr>
              <a:t>签 </a:t>
            </a:r>
            <a:r>
              <a:rPr lang="en" altLang="zh-CN" sz="1800" dirty="0">
                <a:latin typeface="Microsoft YaHei" panose="020B0503020204020204" pitchFamily="34" charset="-122"/>
                <a:ea typeface="Microsoft YaHei" panose="020B0503020204020204" pitchFamily="34" charset="-122"/>
              </a:rPr>
              <a:t>BAMBOO FRUIT SKEWERS</a:t>
            </a:r>
            <a:endParaRPr lang="zh-CN" altLang="en-US" sz="1800" dirty="0">
              <a:latin typeface="Microsoft YaHei" panose="020B0503020204020204" pitchFamily="34" charset="-122"/>
              <a:ea typeface="Microsoft YaHei" panose="020B0503020204020204" pitchFamily="34" charset="-122"/>
            </a:endParaRPr>
          </a:p>
        </p:txBody>
      </p:sp>
      <p:sp>
        <p:nvSpPr>
          <p:cNvPr id="46" name="文本框 45">
            <a:extLst>
              <a:ext uri="{FF2B5EF4-FFF2-40B4-BE49-F238E27FC236}">
                <a16:creationId xmlns:a16="http://schemas.microsoft.com/office/drawing/2014/main" id="{7DCF63B7-A9FA-0F40-9A14-8A69D5FB0019}"/>
              </a:ext>
            </a:extLst>
          </p:cNvPr>
          <p:cNvSpPr txBox="1"/>
          <p:nvPr/>
        </p:nvSpPr>
        <p:spPr>
          <a:xfrm>
            <a:off x="3768730" y="2125193"/>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358849A6-56B1-DD43-B0D8-79DD2446795E}"/>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grpSp>
        <p:nvGrpSpPr>
          <p:cNvPr id="22" name="组合 21">
            <a:extLst>
              <a:ext uri="{FF2B5EF4-FFF2-40B4-BE49-F238E27FC236}">
                <a16:creationId xmlns:a16="http://schemas.microsoft.com/office/drawing/2014/main" id="{0F147E3D-46BB-5043-BC02-F28D8B4F9F69}"/>
              </a:ext>
            </a:extLst>
          </p:cNvPr>
          <p:cNvGrpSpPr/>
          <p:nvPr/>
        </p:nvGrpSpPr>
        <p:grpSpPr>
          <a:xfrm>
            <a:off x="1008652" y="4156964"/>
            <a:ext cx="907489" cy="554305"/>
            <a:chOff x="1008652" y="4156964"/>
            <a:chExt cx="907489" cy="554305"/>
          </a:xfrm>
        </p:grpSpPr>
        <p:sp>
          <p:nvSpPr>
            <p:cNvPr id="23" name="矩形 22">
              <a:extLst>
                <a:ext uri="{FF2B5EF4-FFF2-40B4-BE49-F238E27FC236}">
                  <a16:creationId xmlns:a16="http://schemas.microsoft.com/office/drawing/2014/main" id="{2DB0E6AD-7250-2347-9982-5065BB07940A}"/>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B8C2E7E3-3643-574A-94F7-32552B931A9B}"/>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19" name="文本框 18">
            <a:extLst>
              <a:ext uri="{FF2B5EF4-FFF2-40B4-BE49-F238E27FC236}">
                <a16:creationId xmlns:a16="http://schemas.microsoft.com/office/drawing/2014/main" id="{22C86C0E-7BA9-BC49-B0F3-F9246B903130}"/>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cxnSp>
        <p:nvCxnSpPr>
          <p:cNvPr id="18" name="直线箭头连接符 17">
            <a:extLst>
              <a:ext uri="{FF2B5EF4-FFF2-40B4-BE49-F238E27FC236}">
                <a16:creationId xmlns:a16="http://schemas.microsoft.com/office/drawing/2014/main" id="{8E6F625C-AFA3-8A41-972A-8D6D968D709F}"/>
              </a:ext>
            </a:extLst>
          </p:cNvPr>
          <p:cNvCxnSpPr>
            <a:cxnSpLocks/>
          </p:cNvCxnSpPr>
          <p:nvPr/>
        </p:nvCxnSpPr>
        <p:spPr>
          <a:xfrm>
            <a:off x="13065522" y="3394709"/>
            <a:ext cx="0" cy="395202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0" name="文本框 19">
            <a:extLst>
              <a:ext uri="{FF2B5EF4-FFF2-40B4-BE49-F238E27FC236}">
                <a16:creationId xmlns:a16="http://schemas.microsoft.com/office/drawing/2014/main" id="{BC20A70C-40F7-6241-A2C2-17AF4D6540A2}"/>
              </a:ext>
            </a:extLst>
          </p:cNvPr>
          <p:cNvSpPr txBox="1"/>
          <p:nvPr/>
        </p:nvSpPr>
        <p:spPr>
          <a:xfrm>
            <a:off x="13136695" y="5432921"/>
            <a:ext cx="546945" cy="276999"/>
          </a:xfrm>
          <a:prstGeom prst="rect">
            <a:avLst/>
          </a:prstGeom>
          <a:noFill/>
        </p:spPr>
        <p:txBody>
          <a:bodyPr wrap="none" rtlCol="0">
            <a:spAutoFit/>
          </a:bodyPr>
          <a:lstStyle/>
          <a:p>
            <a:r>
              <a:rPr kumimoji="1" lang="en-US" altLang="zh-CN" sz="1200" dirty="0"/>
              <a:t>12cm</a:t>
            </a:r>
            <a:endParaRPr kumimoji="1" lang="zh-CN" altLang="en-US" sz="1200" dirty="0"/>
          </a:p>
        </p:txBody>
      </p:sp>
      <p:sp>
        <p:nvSpPr>
          <p:cNvPr id="21" name="文本框 20">
            <a:extLst>
              <a:ext uri="{FF2B5EF4-FFF2-40B4-BE49-F238E27FC236}">
                <a16:creationId xmlns:a16="http://schemas.microsoft.com/office/drawing/2014/main" id="{CF288116-ED29-7C4D-B595-7F1C16EC56F9}"/>
              </a:ext>
            </a:extLst>
          </p:cNvPr>
          <p:cNvSpPr txBox="1"/>
          <p:nvPr/>
        </p:nvSpPr>
        <p:spPr>
          <a:xfrm>
            <a:off x="11525456" y="2703236"/>
            <a:ext cx="580608" cy="276999"/>
          </a:xfrm>
          <a:prstGeom prst="rect">
            <a:avLst/>
          </a:prstGeom>
          <a:noFill/>
        </p:spPr>
        <p:txBody>
          <a:bodyPr wrap="none" rtlCol="0">
            <a:spAutoFit/>
          </a:bodyPr>
          <a:lstStyle/>
          <a:p>
            <a:r>
              <a:rPr kumimoji="1" lang="en-US" altLang="zh-CN" sz="1200" dirty="0"/>
              <a:t>2.5cm</a:t>
            </a:r>
            <a:endParaRPr kumimoji="1" lang="zh-CN" altLang="en-US" sz="1200" dirty="0"/>
          </a:p>
        </p:txBody>
      </p:sp>
      <p:cxnSp>
        <p:nvCxnSpPr>
          <p:cNvPr id="24" name="直线箭头连接符 23">
            <a:extLst>
              <a:ext uri="{FF2B5EF4-FFF2-40B4-BE49-F238E27FC236}">
                <a16:creationId xmlns:a16="http://schemas.microsoft.com/office/drawing/2014/main" id="{16BFCEC6-5757-7847-BA76-26E9079A942A}"/>
              </a:ext>
            </a:extLst>
          </p:cNvPr>
          <p:cNvCxnSpPr>
            <a:cxnSpLocks/>
          </p:cNvCxnSpPr>
          <p:nvPr/>
        </p:nvCxnSpPr>
        <p:spPr>
          <a:xfrm flipH="1">
            <a:off x="11388265" y="3022728"/>
            <a:ext cx="85499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4" name="图片 3">
            <a:extLst>
              <a:ext uri="{FF2B5EF4-FFF2-40B4-BE49-F238E27FC236}">
                <a16:creationId xmlns:a16="http://schemas.microsoft.com/office/drawing/2014/main" id="{C7813486-A7F3-6C46-B1C1-4BDD3B7DAF5F}"/>
              </a:ext>
            </a:extLst>
          </p:cNvPr>
          <p:cNvPicPr>
            <a:picLocks noChangeAspect="1"/>
          </p:cNvPicPr>
          <p:nvPr/>
        </p:nvPicPr>
        <p:blipFill>
          <a:blip r:embed="rId3"/>
          <a:stretch>
            <a:fillRect/>
          </a:stretch>
        </p:blipFill>
        <p:spPr>
          <a:xfrm>
            <a:off x="4649381" y="2921948"/>
            <a:ext cx="4846514" cy="4885916"/>
          </a:xfrm>
          <a:prstGeom prst="rect">
            <a:avLst/>
          </a:prstGeom>
        </p:spPr>
      </p:pic>
      <p:pic>
        <p:nvPicPr>
          <p:cNvPr id="5" name="图片 4">
            <a:extLst>
              <a:ext uri="{FF2B5EF4-FFF2-40B4-BE49-F238E27FC236}">
                <a16:creationId xmlns:a16="http://schemas.microsoft.com/office/drawing/2014/main" id="{767F2E5A-2CCF-BD48-A83D-A7D2CD739E82}"/>
              </a:ext>
            </a:extLst>
          </p:cNvPr>
          <p:cNvPicPr>
            <a:picLocks noChangeAspect="1"/>
          </p:cNvPicPr>
          <p:nvPr/>
        </p:nvPicPr>
        <p:blipFill>
          <a:blip r:embed="rId4"/>
          <a:stretch>
            <a:fillRect/>
          </a:stretch>
        </p:blipFill>
        <p:spPr>
          <a:xfrm>
            <a:off x="11260411" y="3219724"/>
            <a:ext cx="1092200" cy="4178300"/>
          </a:xfrm>
          <a:prstGeom prst="rect">
            <a:avLst/>
          </a:prstGeom>
        </p:spPr>
      </p:pic>
      <p:sp>
        <p:nvSpPr>
          <p:cNvPr id="28" name="矩形 27">
            <a:extLst>
              <a:ext uri="{FF2B5EF4-FFF2-40B4-BE49-F238E27FC236}">
                <a16:creationId xmlns:a16="http://schemas.microsoft.com/office/drawing/2014/main" id="{8840F629-5090-254F-8502-86AB0242BBB9}"/>
              </a:ext>
            </a:extLst>
          </p:cNvPr>
          <p:cNvSpPr/>
          <p:nvPr/>
        </p:nvSpPr>
        <p:spPr>
          <a:xfrm>
            <a:off x="2030216" y="4139343"/>
            <a:ext cx="568924"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文本框 28">
            <a:extLst>
              <a:ext uri="{FF2B5EF4-FFF2-40B4-BE49-F238E27FC236}">
                <a16:creationId xmlns:a16="http://schemas.microsoft.com/office/drawing/2014/main" id="{FEA17FEB-43E9-1941-84DD-7908E2D78303}"/>
              </a:ext>
            </a:extLst>
          </p:cNvPr>
          <p:cNvSpPr txBox="1"/>
          <p:nvPr/>
        </p:nvSpPr>
        <p:spPr>
          <a:xfrm>
            <a:off x="2081579" y="4521087"/>
            <a:ext cx="568924" cy="169277"/>
          </a:xfrm>
          <a:prstGeom prst="rect">
            <a:avLst/>
          </a:prstGeom>
          <a:noFill/>
        </p:spPr>
        <p:txBody>
          <a:bodyPr wrap="square" rtlCol="0">
            <a:spAutoFit/>
          </a:bodyPr>
          <a:lstStyle/>
          <a:p>
            <a:pPr algn="r"/>
            <a:r>
              <a:rPr lang="en-US" altLang="zh-CN" sz="500" dirty="0">
                <a:solidFill>
                  <a:schemeClr val="bg1"/>
                </a:solidFill>
                <a:latin typeface="微软雅黑" panose="020B0503020204020204" pitchFamily="34" charset="-122"/>
                <a:ea typeface="微软雅黑" panose="020B0503020204020204" pitchFamily="34" charset="-122"/>
              </a:rPr>
              <a:t>19-3900</a:t>
            </a:r>
            <a:r>
              <a:rPr lang="zh-CN" altLang="en-US" sz="500" dirty="0">
                <a:solidFill>
                  <a:schemeClr val="bg1"/>
                </a:solidFill>
                <a:latin typeface="微软雅黑" panose="020B0503020204020204" pitchFamily="34" charset="-122"/>
                <a:ea typeface="微软雅黑" panose="020B0503020204020204" pitchFamily="34" charset="-122"/>
              </a:rPr>
              <a:t> </a:t>
            </a:r>
            <a:r>
              <a:rPr lang="en-US" altLang="zh-CN" sz="500" dirty="0">
                <a:solidFill>
                  <a:schemeClr val="bg1"/>
                </a:solidFill>
                <a:latin typeface="微软雅黑" panose="020B0503020204020204" pitchFamily="34" charset="-122"/>
                <a:ea typeface="微软雅黑" panose="020B0503020204020204" pitchFamily="34" charset="-122"/>
              </a:rPr>
              <a:t>TPX</a:t>
            </a:r>
            <a:endParaRPr lang="zh-CN" altLang="en-US" sz="500" dirty="0">
              <a:solidFill>
                <a:schemeClr val="bg1"/>
              </a:solidFill>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694F91EA-E536-B948-B924-2B58A51FBB4E}"/>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2.</a:t>
            </a:r>
            <a:r>
              <a:rPr lang="zh-CN" altLang="en-US" sz="1800" dirty="0">
                <a:latin typeface="Microsoft YaHei" panose="020B0503020204020204" pitchFamily="34" charset="-122"/>
                <a:ea typeface="Microsoft YaHei" panose="020B0503020204020204" pitchFamily="34" charset="-122"/>
              </a:rPr>
              <a:t> 时尚日用品设计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FASHION DAILY NECESSITIES DESIGN</a:t>
            </a:r>
            <a:endParaRPr lang="en-US" altLang="zh-CN" sz="1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25822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FBC24D64-01C5-2149-94D9-7301974B8F1B}"/>
              </a:ext>
            </a:extLst>
          </p:cNvPr>
          <p:cNvSpPr txBox="1"/>
          <p:nvPr/>
        </p:nvSpPr>
        <p:spPr>
          <a:xfrm>
            <a:off x="1245862" y="1849758"/>
            <a:ext cx="2914883" cy="6327438"/>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竹板材 厚度</a:t>
            </a:r>
            <a:r>
              <a:rPr lang="en-US" altLang="zh-CN" sz="1600" dirty="0">
                <a:solidFill>
                  <a:srgbClr val="FF0000"/>
                </a:solidFill>
                <a:latin typeface="Microsoft YaHei" panose="020B0503020204020204" pitchFamily="34" charset="-122"/>
                <a:ea typeface="Microsoft YaHei" panose="020B0503020204020204" pitchFamily="34" charset="-122"/>
              </a:rPr>
              <a:t>3mm</a:t>
            </a:r>
          </a:p>
          <a:p>
            <a:pPr>
              <a:lnSpc>
                <a:spcPct val="150000"/>
              </a:lnSpc>
            </a:pPr>
            <a:r>
              <a:rPr lang="en-US" altLang="zh-CN" sz="1600" dirty="0">
                <a:solidFill>
                  <a:srgbClr val="FF0000"/>
                </a:solidFill>
                <a:latin typeface="Microsoft YaHei" panose="020B0503020204020204" pitchFamily="34" charset="-122"/>
                <a:ea typeface="Microsoft YaHei" panose="020B0503020204020204" pitchFamily="34" charset="-122"/>
              </a:rPr>
              <a:t>Bamboo plate: Thickness 3mm</a:t>
            </a:r>
          </a:p>
          <a:p>
            <a:pPr>
              <a:lnSpc>
                <a:spcPct val="150000"/>
              </a:lnSpc>
            </a:pPr>
            <a:endParaRPr lang="en-US" altLang="zh-CN" sz="1600" dirty="0">
              <a:latin typeface="Microsoft YaHei" panose="020B0503020204020204" pitchFamily="34" charset="-122"/>
              <a:ea typeface="Microsoft YaHei" panose="020B0503020204020204" pitchFamily="34" charset="-122"/>
            </a:endParaRP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1245862" y="1524876"/>
            <a:ext cx="4240538" cy="369332"/>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竹收纳托盘</a:t>
            </a:r>
            <a:r>
              <a:rPr lang="en" altLang="zh-CN" sz="1800" dirty="0">
                <a:latin typeface="Microsoft YaHei" panose="020B0503020204020204" pitchFamily="34" charset="-122"/>
                <a:ea typeface="Microsoft YaHei" panose="020B0503020204020204" pitchFamily="34" charset="-122"/>
              </a:rPr>
              <a:t>Bamboo storage tray</a:t>
            </a:r>
            <a:endParaRPr lang="zh-CN" altLang="en-US" sz="1800" dirty="0">
              <a:latin typeface="Microsoft YaHei" panose="020B0503020204020204" pitchFamily="34" charset="-122"/>
              <a:ea typeface="Microsoft YaHei" panose="020B0503020204020204" pitchFamily="34" charset="-122"/>
            </a:endParaRPr>
          </a:p>
        </p:txBody>
      </p:sp>
      <p:sp>
        <p:nvSpPr>
          <p:cNvPr id="46" name="文本框 45">
            <a:extLst>
              <a:ext uri="{FF2B5EF4-FFF2-40B4-BE49-F238E27FC236}">
                <a16:creationId xmlns:a16="http://schemas.microsoft.com/office/drawing/2014/main" id="{7DCF63B7-A9FA-0F40-9A14-8A69D5FB0019}"/>
              </a:ext>
            </a:extLst>
          </p:cNvPr>
          <p:cNvSpPr txBox="1"/>
          <p:nvPr/>
        </p:nvSpPr>
        <p:spPr>
          <a:xfrm>
            <a:off x="3768730" y="2125193"/>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358849A6-56B1-DD43-B0D8-79DD2446795E}"/>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grpSp>
        <p:nvGrpSpPr>
          <p:cNvPr id="22" name="组合 21">
            <a:extLst>
              <a:ext uri="{FF2B5EF4-FFF2-40B4-BE49-F238E27FC236}">
                <a16:creationId xmlns:a16="http://schemas.microsoft.com/office/drawing/2014/main" id="{0F147E3D-46BB-5043-BC02-F28D8B4F9F69}"/>
              </a:ext>
            </a:extLst>
          </p:cNvPr>
          <p:cNvGrpSpPr/>
          <p:nvPr/>
        </p:nvGrpSpPr>
        <p:grpSpPr>
          <a:xfrm>
            <a:off x="1008652" y="4156964"/>
            <a:ext cx="907489" cy="554305"/>
            <a:chOff x="1008652" y="4156964"/>
            <a:chExt cx="907489" cy="554305"/>
          </a:xfrm>
        </p:grpSpPr>
        <p:sp>
          <p:nvSpPr>
            <p:cNvPr id="23" name="矩形 22">
              <a:extLst>
                <a:ext uri="{FF2B5EF4-FFF2-40B4-BE49-F238E27FC236}">
                  <a16:creationId xmlns:a16="http://schemas.microsoft.com/office/drawing/2014/main" id="{2DB0E6AD-7250-2347-9982-5065BB07940A}"/>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B8C2E7E3-3643-574A-94F7-32552B931A9B}"/>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19" name="文本框 18">
            <a:extLst>
              <a:ext uri="{FF2B5EF4-FFF2-40B4-BE49-F238E27FC236}">
                <a16:creationId xmlns:a16="http://schemas.microsoft.com/office/drawing/2014/main" id="{22C86C0E-7BA9-BC49-B0F3-F9246B903130}"/>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pic>
        <p:nvPicPr>
          <p:cNvPr id="28" name="图片 27">
            <a:extLst>
              <a:ext uri="{FF2B5EF4-FFF2-40B4-BE49-F238E27FC236}">
                <a16:creationId xmlns:a16="http://schemas.microsoft.com/office/drawing/2014/main" id="{49E39C78-0A73-1B4F-90FA-DF254B50FD65}"/>
              </a:ext>
            </a:extLst>
          </p:cNvPr>
          <p:cNvPicPr>
            <a:picLocks noChangeAspect="1"/>
          </p:cNvPicPr>
          <p:nvPr/>
        </p:nvPicPr>
        <p:blipFill>
          <a:blip r:embed="rId3"/>
          <a:stretch>
            <a:fillRect/>
          </a:stretch>
        </p:blipFill>
        <p:spPr>
          <a:xfrm>
            <a:off x="4348011" y="2638921"/>
            <a:ext cx="4775200" cy="5588000"/>
          </a:xfrm>
          <a:prstGeom prst="rect">
            <a:avLst/>
          </a:prstGeom>
        </p:spPr>
      </p:pic>
      <p:pic>
        <p:nvPicPr>
          <p:cNvPr id="29" name="图片 28">
            <a:extLst>
              <a:ext uri="{FF2B5EF4-FFF2-40B4-BE49-F238E27FC236}">
                <a16:creationId xmlns:a16="http://schemas.microsoft.com/office/drawing/2014/main" id="{A8873F89-2CD7-DF44-8866-4A986FA607F6}"/>
              </a:ext>
            </a:extLst>
          </p:cNvPr>
          <p:cNvPicPr>
            <a:picLocks noChangeAspect="1"/>
          </p:cNvPicPr>
          <p:nvPr/>
        </p:nvPicPr>
        <p:blipFill>
          <a:blip r:embed="rId4"/>
          <a:stretch>
            <a:fillRect/>
          </a:stretch>
        </p:blipFill>
        <p:spPr>
          <a:xfrm>
            <a:off x="9532918" y="2656000"/>
            <a:ext cx="4607150" cy="4201999"/>
          </a:xfrm>
          <a:prstGeom prst="rect">
            <a:avLst/>
          </a:prstGeom>
        </p:spPr>
      </p:pic>
      <p:sp>
        <p:nvSpPr>
          <p:cNvPr id="30" name="文本框 29">
            <a:extLst>
              <a:ext uri="{FF2B5EF4-FFF2-40B4-BE49-F238E27FC236}">
                <a16:creationId xmlns:a16="http://schemas.microsoft.com/office/drawing/2014/main" id="{06846A41-A383-AB45-8815-EF963FE184D8}"/>
              </a:ext>
            </a:extLst>
          </p:cNvPr>
          <p:cNvSpPr txBox="1"/>
          <p:nvPr/>
        </p:nvSpPr>
        <p:spPr>
          <a:xfrm>
            <a:off x="9561800" y="6997570"/>
            <a:ext cx="2284600" cy="646331"/>
          </a:xfrm>
          <a:prstGeom prst="rect">
            <a:avLst/>
          </a:prstGeom>
          <a:noFill/>
        </p:spPr>
        <p:txBody>
          <a:bodyPr wrap="none" rtlCol="0">
            <a:spAutoFit/>
          </a:bodyPr>
          <a:lstStyle/>
          <a:p>
            <a:r>
              <a:rPr kumimoji="1" lang="zh-CN" altLang="en-US" sz="1200" dirty="0"/>
              <a:t>长：</a:t>
            </a:r>
            <a:r>
              <a:rPr kumimoji="1" lang="en-US" altLang="zh-CN" sz="1200" dirty="0"/>
              <a:t>36cm</a:t>
            </a:r>
            <a:r>
              <a:rPr kumimoji="1" lang="zh-CN" altLang="en-US" sz="1200" dirty="0"/>
              <a:t>  宽：</a:t>
            </a:r>
            <a:r>
              <a:rPr kumimoji="1" lang="en-US" altLang="zh-CN" sz="1200" dirty="0"/>
              <a:t>26cm</a:t>
            </a:r>
            <a:r>
              <a:rPr kumimoji="1" lang="zh-CN" altLang="en-US" sz="1200" dirty="0"/>
              <a:t>  高：</a:t>
            </a:r>
            <a:r>
              <a:rPr kumimoji="1" lang="en-US" altLang="zh-CN" sz="1200" dirty="0"/>
              <a:t>8cm</a:t>
            </a:r>
            <a:endParaRPr kumimoji="1" lang="zh-CN" altLang="en-US" sz="1200" dirty="0"/>
          </a:p>
          <a:p>
            <a:r>
              <a:rPr kumimoji="1" lang="en" altLang="zh-CN" sz="1200" dirty="0"/>
              <a:t>Length 36*width 26*height 8cm</a:t>
            </a:r>
            <a:endParaRPr kumimoji="1" lang="zh-CN" altLang="en-US" sz="1200" dirty="0"/>
          </a:p>
          <a:p>
            <a:endParaRPr kumimoji="1" lang="en-US" altLang="zh-CN" sz="1200" dirty="0"/>
          </a:p>
        </p:txBody>
      </p:sp>
      <p:sp>
        <p:nvSpPr>
          <p:cNvPr id="18" name="文本框 17">
            <a:extLst>
              <a:ext uri="{FF2B5EF4-FFF2-40B4-BE49-F238E27FC236}">
                <a16:creationId xmlns:a16="http://schemas.microsoft.com/office/drawing/2014/main" id="{C183E026-8020-3A4B-9BF8-5255506BDA35}"/>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2.</a:t>
            </a:r>
            <a:r>
              <a:rPr lang="zh-CN" altLang="en-US" sz="1800" dirty="0">
                <a:latin typeface="Microsoft YaHei" panose="020B0503020204020204" pitchFamily="34" charset="-122"/>
                <a:ea typeface="Microsoft YaHei" panose="020B0503020204020204" pitchFamily="34" charset="-122"/>
              </a:rPr>
              <a:t> 时尚日用品设计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FASHION DAILY NECESSITIES DESIGN</a:t>
            </a:r>
            <a:endParaRPr lang="en-US" altLang="zh-CN" sz="1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20943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a:extLst>
              <a:ext uri="{FF2B5EF4-FFF2-40B4-BE49-F238E27FC236}">
                <a16:creationId xmlns:a16="http://schemas.microsoft.com/office/drawing/2014/main" id="{3B3C439A-2A78-0946-82D0-CFA638282333}"/>
              </a:ext>
            </a:extLst>
          </p:cNvPr>
          <p:cNvSpPr txBox="1"/>
          <p:nvPr/>
        </p:nvSpPr>
        <p:spPr>
          <a:xfrm>
            <a:off x="316647" y="1377814"/>
            <a:ext cx="11339195" cy="3115930"/>
          </a:xfrm>
          <a:prstGeom prst="rect">
            <a:avLst/>
          </a:prstGeom>
          <a:noFill/>
        </p:spPr>
        <p:txBody>
          <a:bodyPr wrap="none" rtlCol="0">
            <a:spAutoFit/>
          </a:bodyPr>
          <a:lstStyle>
            <a:defPPr>
              <a:defRPr lang="en-US"/>
            </a:defPPr>
            <a:lvl1pPr>
              <a:defRPr kumimoji="1" sz="3600">
                <a:latin typeface="Microsoft YaHei" panose="020B0503020204020204" pitchFamily="34" charset="-122"/>
                <a:ea typeface="Microsoft YaHei" panose="020B0503020204020204" pitchFamily="34" charset="-122"/>
              </a:defRPr>
            </a:lvl1pPr>
          </a:lstStyle>
          <a:p>
            <a:r>
              <a:rPr lang="zh-CN" altLang="en-US" dirty="0"/>
              <a:t>作品提交要求</a:t>
            </a:r>
            <a:endParaRPr lang="en-US" altLang="zh-CN" dirty="0"/>
          </a:p>
          <a:p>
            <a:r>
              <a:rPr lang="en-US" altLang="zh-CN" dirty="0"/>
              <a:t>DESIGN SUBMISSION REQUIREMENTS</a:t>
            </a:r>
            <a:endParaRPr lang="zh-CN" altLang="en-US" dirty="0"/>
          </a:p>
        </p:txBody>
      </p:sp>
      <p:sp>
        <p:nvSpPr>
          <p:cNvPr id="4" name="文本框 3">
            <a:extLst>
              <a:ext uri="{FF2B5EF4-FFF2-40B4-BE49-F238E27FC236}">
                <a16:creationId xmlns:a16="http://schemas.microsoft.com/office/drawing/2014/main" id="{3580BE4D-E7C6-4836-B29A-31AAC09FC551}"/>
              </a:ext>
            </a:extLst>
          </p:cNvPr>
          <p:cNvSpPr txBox="1"/>
          <p:nvPr/>
        </p:nvSpPr>
        <p:spPr>
          <a:xfrm>
            <a:off x="841751" y="3464866"/>
            <a:ext cx="13628053" cy="6640831"/>
          </a:xfrm>
          <a:prstGeom prst="rect">
            <a:avLst/>
          </a:prstGeom>
          <a:noFill/>
          <a:ln w="9525">
            <a:noFill/>
          </a:ln>
        </p:spPr>
        <p:txBody>
          <a:bodyPr wrap="square">
            <a:noAutofit/>
          </a:bodyPr>
          <a:lstStyle/>
          <a:p>
            <a:pPr algn="l" defTabSz="914400">
              <a:lnSpc>
                <a:spcPct val="150000"/>
              </a:lnSpc>
              <a:spcBef>
                <a:spcPts val="1000"/>
              </a:spcBef>
              <a:buClrTx/>
              <a:buSzTx/>
            </a:pP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1.</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提交文件：</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1</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份</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PPT</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电子文件（同步导出</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PDF</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文件一并提交）；所有设计稿源文件（</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PSD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AI</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或高清</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PDF</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格式）；不少于四张的设计草图。</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endParaRPr>
          </a:p>
          <a:p>
            <a:pPr algn="l" defTabSz="914400">
              <a:lnSpc>
                <a:spcPct val="150000"/>
              </a:lnSpc>
              <a:spcBef>
                <a:spcPts val="1000"/>
              </a:spcBef>
              <a:buClrTx/>
              <a:buSzTx/>
            </a:pPr>
            <a:r>
              <a:rPr lang="en-US" altLang="zh-CN" sz="1800" kern="100" dirty="0">
                <a:effectLst/>
                <a:latin typeface="Calibri" panose="020F0502020204030204" pitchFamily="34" charset="0"/>
                <a:ea typeface="等线" panose="02010600030101010101" pitchFamily="2" charset="-122"/>
              </a:rPr>
              <a:t>Required Materials: </a:t>
            </a:r>
            <a:r>
              <a:rPr lang="en-US" altLang="zh-CN" sz="1800" u="sng" kern="100" dirty="0">
                <a:effectLst/>
                <a:latin typeface="Calibri" panose="020F0502020204030204" pitchFamily="34" charset="0"/>
                <a:ea typeface="等线" panose="02010600030101010101" pitchFamily="2" charset="-122"/>
              </a:rPr>
              <a:t>a PowerPoint format </a:t>
            </a:r>
            <a:r>
              <a:rPr lang="en-US" altLang="zh-CN" sz="1800" kern="100" dirty="0">
                <a:effectLst/>
                <a:latin typeface="Calibri" panose="020F0502020204030204" pitchFamily="34" charset="0"/>
                <a:ea typeface="等线" panose="02010600030101010101" pitchFamily="2" charset="-122"/>
              </a:rPr>
              <a:t>(A high-resolution PDF version must be submitted concurrently); along with </a:t>
            </a:r>
            <a:r>
              <a:rPr lang="en-US" altLang="zh-CN" sz="1800" u="sng" kern="100" dirty="0">
                <a:effectLst/>
                <a:latin typeface="Calibri" panose="020F0502020204030204" pitchFamily="34" charset="0"/>
                <a:ea typeface="等线" panose="02010600030101010101" pitchFamily="2" charset="-122"/>
              </a:rPr>
              <a:t>all the source files</a:t>
            </a:r>
            <a:r>
              <a:rPr lang="en-US" altLang="zh-CN" sz="1800" kern="100" dirty="0">
                <a:effectLst/>
                <a:latin typeface="Calibri" panose="020F0502020204030204" pitchFamily="34" charset="0"/>
                <a:ea typeface="等线" panose="02010600030101010101" pitchFamily="2" charset="-122"/>
              </a:rPr>
              <a:t> (in PSD, AI, or high-resolution PDF format), and at least </a:t>
            </a:r>
            <a:r>
              <a:rPr lang="en-US" altLang="zh-CN" sz="1800" u="sng" kern="100" dirty="0">
                <a:effectLst/>
                <a:latin typeface="Calibri" panose="020F0502020204030204" pitchFamily="34" charset="0"/>
                <a:ea typeface="等线" panose="02010600030101010101" pitchFamily="2" charset="-122"/>
              </a:rPr>
              <a:t>4 pieces of design sketches</a:t>
            </a:r>
            <a:r>
              <a:rPr lang="en-US" altLang="zh-CN" sz="1800" kern="100" dirty="0">
                <a:effectLst/>
                <a:latin typeface="Calibri" panose="020F0502020204030204" pitchFamily="34" charset="0"/>
                <a:ea typeface="等线" panose="02010600030101010101" pitchFamily="2" charset="-122"/>
              </a:rPr>
              <a:t>. </a:t>
            </a:r>
          </a:p>
          <a:p>
            <a:pPr algn="l" defTabSz="914400">
              <a:lnSpc>
                <a:spcPct val="150000"/>
              </a:lnSpc>
              <a:spcBef>
                <a:spcPts val="1000"/>
              </a:spcBef>
              <a:buClrTx/>
              <a:buSzTx/>
            </a:pP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2.</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文件规格：</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PPT</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页面设置为</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A3</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大小，页内图片及设计稿源文件精度不低于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300dpi</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；导出的</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PDF</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文件分辨率不低于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300dpi</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；源文件需包含设计效果图与图案平铺图，</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1:1</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图案设计稿，</a:t>
            </a:r>
            <a:r>
              <a:rPr lang="zh-CN" altLang="en-US" sz="1600" dirty="0">
                <a:latin typeface="Microsoft YaHei" panose="020B0503020204020204" pitchFamily="34" charset="-122"/>
                <a:ea typeface="Microsoft YaHei" panose="020B0503020204020204" pitchFamily="34" charset="-122"/>
              </a:rPr>
              <a:t>设计草图（不少于</a:t>
            </a:r>
            <a:r>
              <a:rPr lang="en-US" altLang="zh-CN" sz="1600" dirty="0">
                <a:latin typeface="Microsoft YaHei" panose="020B0503020204020204" pitchFamily="34" charset="-122"/>
                <a:ea typeface="Microsoft YaHei" panose="020B0503020204020204" pitchFamily="34" charset="-122"/>
              </a:rPr>
              <a:t>4</a:t>
            </a:r>
            <a:r>
              <a:rPr lang="zh-CN" altLang="en-US" sz="1600" dirty="0">
                <a:latin typeface="Microsoft YaHei" panose="020B0503020204020204" pitchFamily="34" charset="-122"/>
                <a:ea typeface="Microsoft YaHei" panose="020B0503020204020204" pitchFamily="34" charset="-122"/>
              </a:rPr>
              <a:t>张）和</a:t>
            </a:r>
            <a:r>
              <a:rPr lang="en-US" altLang="zh-CN" sz="1600" dirty="0">
                <a:latin typeface="Microsoft YaHei" panose="020B0503020204020204" pitchFamily="34" charset="-122"/>
                <a:ea typeface="Microsoft YaHei" panose="020B0503020204020204" pitchFamily="34" charset="-122"/>
              </a:rPr>
              <a:t>AIGC</a:t>
            </a:r>
            <a:r>
              <a:rPr lang="zh-CN" altLang="en-US" sz="1600" dirty="0">
                <a:latin typeface="Microsoft YaHei" panose="020B0503020204020204" pitchFamily="34" charset="-122"/>
                <a:ea typeface="Microsoft YaHei" panose="020B0503020204020204" pitchFamily="34" charset="-122"/>
              </a:rPr>
              <a:t>的生成过程也需要一起提交</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，并请自行保留所有设计稿源文件至大赛结束。</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endParaRPr>
          </a:p>
          <a:p>
            <a:pPr defTabSz="914400">
              <a:lnSpc>
                <a:spcPct val="150000"/>
              </a:lnSpc>
              <a:spcBef>
                <a:spcPts val="1000"/>
              </a:spcBef>
            </a:pPr>
            <a:r>
              <a:rPr lang="en-US" altLang="zh-CN" sz="1800" kern="100" dirty="0">
                <a:effectLst/>
                <a:latin typeface="Calibri" panose="020F0502020204030204" pitchFamily="34" charset="0"/>
                <a:ea typeface="等线" panose="02010600030101010101" pitchFamily="2" charset="-122"/>
              </a:rPr>
              <a:t>Specifications: The size of each PowerPoint slide should be A3, and the accuracy of pictures &amp; source files should not be less than 300dpi. The file in PDF format should not be less than 300dpi either. Please keep all original design source files, which should include the </a:t>
            </a:r>
            <a:r>
              <a:rPr lang="en" altLang="zh-CN" sz="1800" kern="100" dirty="0">
                <a:latin typeface="Calibri" panose="020F0502020204030204" pitchFamily="34" charset="0"/>
                <a:ea typeface="等线" panose="02010600030101010101" pitchFamily="2" charset="-122"/>
              </a:rPr>
              <a:t>design renderings and </a:t>
            </a:r>
            <a:r>
              <a:rPr lang="en-US" altLang="zh-CN" sz="1800" kern="100" dirty="0">
                <a:latin typeface="Calibri" panose="020F0502020204030204" pitchFamily="34" charset="0"/>
                <a:ea typeface="等线" panose="02010600030101010101" pitchFamily="2" charset="-122"/>
              </a:rPr>
              <a:t>Ichnography</a:t>
            </a:r>
            <a:r>
              <a:rPr lang="en" altLang="zh-CN" sz="1800" kern="100" dirty="0">
                <a:latin typeface="Calibri" panose="020F0502020204030204" pitchFamily="34" charset="0"/>
                <a:ea typeface="等线" panose="02010600030101010101" pitchFamily="2" charset="-122"/>
              </a:rPr>
              <a:t>, 1:1 pattern design drafts</a:t>
            </a:r>
            <a:r>
              <a:rPr lang="en-US" altLang="zh-CN" sz="1800" kern="100" dirty="0">
                <a:latin typeface="Calibri" panose="020F0502020204030204" pitchFamily="34" charset="0"/>
                <a:ea typeface="等线" panose="02010600030101010101" pitchFamily="2" charset="-122"/>
              </a:rPr>
              <a:t>,</a:t>
            </a:r>
            <a:r>
              <a:rPr lang="zh-CN" altLang="en-US" sz="1800" kern="100" dirty="0">
                <a:latin typeface="Calibri" panose="020F0502020204030204" pitchFamily="34" charset="0"/>
                <a:ea typeface="等线" panose="02010600030101010101" pitchFamily="2" charset="-122"/>
              </a:rPr>
              <a:t> </a:t>
            </a:r>
            <a:r>
              <a:rPr lang="en" altLang="zh-CN" sz="1800" kern="100" dirty="0">
                <a:latin typeface="Calibri" panose="020F0502020204030204" pitchFamily="34" charset="0"/>
                <a:ea typeface="等线" panose="02010600030101010101" pitchFamily="2" charset="-122"/>
              </a:rPr>
              <a:t>the design sketches </a:t>
            </a:r>
            <a:r>
              <a:rPr lang="en-US" altLang="zh-CN" sz="1800" kern="100" dirty="0">
                <a:latin typeface="Calibri" panose="020F0502020204030204" pitchFamily="34" charset="0"/>
                <a:ea typeface="等线" panose="02010600030101010101" pitchFamily="2" charset="-122"/>
              </a:rPr>
              <a:t>(</a:t>
            </a:r>
            <a:r>
              <a:rPr lang="en" altLang="zh-CN" sz="1800" kern="100" dirty="0">
                <a:latin typeface="Calibri" panose="020F0502020204030204" pitchFamily="34" charset="0"/>
                <a:ea typeface="等线" panose="02010600030101010101" pitchFamily="2" charset="-122"/>
              </a:rPr>
              <a:t>No less than four</a:t>
            </a:r>
            <a:r>
              <a:rPr lang="en-US" altLang="zh-CN" sz="1800" kern="100" dirty="0">
                <a:latin typeface="Calibri" panose="020F0502020204030204" pitchFamily="34" charset="0"/>
                <a:ea typeface="等线" panose="02010600030101010101" pitchFamily="2" charset="-122"/>
              </a:rPr>
              <a:t>)</a:t>
            </a:r>
            <a:r>
              <a:rPr lang="en" altLang="zh-CN" sz="1800" kern="100" dirty="0">
                <a:latin typeface="Calibri" panose="020F0502020204030204" pitchFamily="34" charset="0"/>
                <a:ea typeface="等线" panose="02010600030101010101" pitchFamily="2" charset="-122"/>
              </a:rPr>
              <a:t> and the AIGC generation process also need to be submitted together</a:t>
            </a:r>
            <a:r>
              <a:rPr lang="en-US" altLang="zh-CN" sz="1800" kern="100" dirty="0">
                <a:latin typeface="Calibri" panose="020F0502020204030204" pitchFamily="34" charset="0"/>
                <a:ea typeface="等线" panose="02010600030101010101" pitchFamily="2" charset="-122"/>
              </a:rPr>
              <a:t>, until the end of the contest.</a:t>
            </a:r>
            <a:endParaRPr lang="zh-CN" altLang="en-US" sz="1800" kern="100" dirty="0">
              <a:latin typeface="Calibri" panose="020F0502020204030204" pitchFamily="34" charset="0"/>
              <a:ea typeface="等线" panose="02010600030101010101" pitchFamily="2" charset="-122"/>
              <a:sym typeface="+mn-ea"/>
            </a:endParaRPr>
          </a:p>
          <a:p>
            <a:pPr algn="l" defTabSz="914400">
              <a:lnSpc>
                <a:spcPct val="150000"/>
              </a:lnSpc>
              <a:spcBef>
                <a:spcPts val="1000"/>
              </a:spcBef>
              <a:buClrTx/>
              <a:buSzTx/>
            </a:pP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3.</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提交模板：</a:t>
            </a:r>
            <a:r>
              <a:rPr lang="zh-CN" altLang="zh-CN" sz="1600" dirty="0">
                <a:latin typeface="Microsoft YaHei" panose="020B0503020204020204" pitchFamily="34" charset="-122"/>
                <a:ea typeface="Microsoft YaHei" panose="020B0503020204020204" pitchFamily="34" charset="-122"/>
              </a:rPr>
              <a:t>各赛道作品提交模板可通过网站下载或大赛微信群获取 </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endParaRPr>
          </a:p>
          <a:p>
            <a:pPr algn="l" defTabSz="914400">
              <a:lnSpc>
                <a:spcPct val="150000"/>
              </a:lnSpc>
              <a:spcBef>
                <a:spcPts val="1000"/>
              </a:spcBef>
              <a:buClrTx/>
              <a:buSzTx/>
            </a:pPr>
            <a:r>
              <a:rPr lang="en" altLang="zh-CN" sz="1600" dirty="0">
                <a:latin typeface="Microsoft YaHei" panose="020B0503020204020204" pitchFamily="34" charset="-122"/>
                <a:ea typeface="Microsoft YaHei" panose="020B0503020204020204" pitchFamily="34" charset="-122"/>
              </a:rPr>
              <a:t>Work templates: </a:t>
            </a:r>
            <a:r>
              <a:rPr lang="en-US" altLang="zh-CN" sz="1800" kern="100" dirty="0">
                <a:effectLst/>
                <a:latin typeface="Calibri" panose="020F0502020204030204" pitchFamily="34" charset="0"/>
                <a:ea typeface="等线" panose="02010600030101010101" pitchFamily="2" charset="-122"/>
              </a:rPr>
              <a:t>The Organizing Committee provides the work submission template for each track, which can be downloaded via the website or the contest’s WeChat group.</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endParaRPr>
          </a:p>
          <a:p>
            <a:pPr algn="l" defTabSz="914400">
              <a:lnSpc>
                <a:spcPct val="150000"/>
              </a:lnSpc>
              <a:spcBef>
                <a:spcPts val="1000"/>
              </a:spcBef>
              <a:buClrTx/>
              <a:buSzTx/>
            </a:pPr>
            <a:r>
              <a:rPr lang="en-US" altLang="zh-CN" sz="1600" b="0" dirty="0">
                <a:latin typeface="Microsoft YaHei" panose="020B0503020204020204" pitchFamily="34" charset="-122"/>
                <a:ea typeface="Microsoft YaHei" panose="020B0503020204020204" pitchFamily="34" charset="-122"/>
                <a:cs typeface="MiSans Normal" panose="00000500000000000000" charset="-122"/>
              </a:rPr>
              <a:t>4.</a:t>
            </a:r>
            <a:r>
              <a:rPr lang="zh-CN" altLang="en-US" sz="1600" b="0" dirty="0">
                <a:latin typeface="Microsoft YaHei" panose="020B0503020204020204" pitchFamily="34" charset="-122"/>
                <a:ea typeface="Microsoft YaHei" panose="020B0503020204020204" pitchFamily="34" charset="-122"/>
                <a:cs typeface="MiSans Normal" panose="00000500000000000000" charset="-122"/>
              </a:rPr>
              <a:t> 提交路径：发送电子邮件至联系邮箱：</a:t>
            </a:r>
            <a:r>
              <a:rPr lang="en-US" altLang="zh-CN" sz="1600" b="0" dirty="0">
                <a:highlight>
                  <a:srgbClr val="C0C0C0"/>
                </a:highlight>
                <a:latin typeface="Microsoft YaHei" panose="020B0503020204020204" pitchFamily="34" charset="-122"/>
                <a:ea typeface="Microsoft YaHei" panose="020B0503020204020204" pitchFamily="34" charset="-122"/>
                <a:cs typeface="MiSans Normal" panose="00000500000000000000" charset="-122"/>
              </a:rPr>
              <a:t> lxsfashion@126.com</a:t>
            </a:r>
            <a:r>
              <a:rPr lang="zh-CN" altLang="en-US" sz="1600" b="0" dirty="0">
                <a:latin typeface="Microsoft YaHei" panose="020B0503020204020204" pitchFamily="34" charset="-122"/>
                <a:ea typeface="Microsoft YaHei" panose="020B0503020204020204" pitchFamily="34" charset="-122"/>
                <a:cs typeface="MiSans Normal" panose="00000500000000000000" charset="-122"/>
              </a:rPr>
              <a:t>，邮件名：“学校-作者姓名-作品名”</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b="0" dirty="0">
              <a:latin typeface="Microsoft YaHei" panose="020B0503020204020204" pitchFamily="34" charset="-122"/>
              <a:ea typeface="Microsoft YaHei" panose="020B0503020204020204" pitchFamily="34" charset="-122"/>
              <a:cs typeface="MiSans Normal" panose="00000500000000000000" charset="-122"/>
            </a:endParaRPr>
          </a:p>
          <a:p>
            <a:pPr algn="l" defTabSz="914400">
              <a:lnSpc>
                <a:spcPct val="150000"/>
              </a:lnSpc>
              <a:spcBef>
                <a:spcPts val="1000"/>
              </a:spcBef>
              <a:buClrTx/>
              <a:buSzTx/>
            </a:pPr>
            <a:r>
              <a:rPr lang="en" altLang="zh-CN" sz="1600" dirty="0">
                <a:latin typeface="Microsoft YaHei" panose="020B0503020204020204" pitchFamily="34" charset="-122"/>
                <a:ea typeface="Microsoft YaHei" panose="020B0503020204020204" pitchFamily="34" charset="-122"/>
              </a:rPr>
              <a:t>Submission: Send the email to the official email address: </a:t>
            </a:r>
            <a:r>
              <a:rPr lang="en" altLang="zh-CN" sz="1600" dirty="0">
                <a:highlight>
                  <a:srgbClr val="C0C0C0"/>
                </a:highlight>
                <a:latin typeface="Microsoft YaHei" panose="020B0503020204020204" pitchFamily="34" charset="-122"/>
                <a:ea typeface="Microsoft YaHei" panose="020B0503020204020204" pitchFamily="34" charset="-122"/>
              </a:rPr>
              <a:t>lxsfashion@126.com</a:t>
            </a:r>
            <a:r>
              <a:rPr lang="en" altLang="zh-CN" sz="1600" dirty="0">
                <a:latin typeface="Microsoft YaHei" panose="020B0503020204020204" pitchFamily="34" charset="-122"/>
                <a:ea typeface="Microsoft YaHei" panose="020B0503020204020204" pitchFamily="34" charset="-122"/>
              </a:rPr>
              <a:t>, the email subject should be "</a:t>
            </a:r>
            <a:r>
              <a:rPr lang="en-US" altLang="zh-CN" sz="1800" kern="100" dirty="0">
                <a:effectLst/>
                <a:latin typeface="Calibri" panose="020F0502020204030204" pitchFamily="34" charset="0"/>
                <a:ea typeface="等线" panose="02010600030101010101" pitchFamily="2" charset="-122"/>
              </a:rPr>
              <a:t> Name of your university-Your Chinese name-Name of your works </a:t>
            </a:r>
            <a:r>
              <a:rPr lang="en" altLang="zh-CN" sz="1600" dirty="0">
                <a:latin typeface="Microsoft YaHei" panose="020B0503020204020204" pitchFamily="34" charset="-122"/>
                <a:ea typeface="Microsoft YaHei" panose="020B0503020204020204" pitchFamily="34" charset="-122"/>
              </a:rPr>
              <a:t>".</a:t>
            </a:r>
            <a:r>
              <a:rPr lang="en-US" altLang="zh-CN" sz="1600" b="0" dirty="0">
                <a:latin typeface="Microsoft YaHei" panose="020B0503020204020204" pitchFamily="34" charset="-122"/>
                <a:ea typeface="Microsoft YaHei" panose="020B0503020204020204" pitchFamily="34" charset="-122"/>
                <a:cs typeface="MiSans Normal" panose="00000500000000000000" charset="-122"/>
              </a:rPr>
              <a:t>                              </a:t>
            </a:r>
            <a:r>
              <a:rPr lang="en-US" altLang="zh-CN" sz="1600" b="1" dirty="0">
                <a:latin typeface="Microsoft YaHei" panose="020B0503020204020204" pitchFamily="34" charset="-122"/>
                <a:ea typeface="Microsoft YaHei" panose="020B0503020204020204" pitchFamily="34" charset="-122"/>
                <a:cs typeface="MiSans Normal" panose="00000500000000000000" charset="-122"/>
              </a:rPr>
              <a:t>   </a:t>
            </a:r>
            <a:endPar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endParaRPr>
          </a:p>
        </p:txBody>
      </p:sp>
    </p:spTree>
    <p:extLst>
      <p:ext uri="{BB962C8B-B14F-4D97-AF65-F5344CB8AC3E}">
        <p14:creationId xmlns:p14="http://schemas.microsoft.com/office/powerpoint/2010/main" val="1859080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FBC24D64-01C5-2149-94D9-7301974B8F1B}"/>
              </a:ext>
            </a:extLst>
          </p:cNvPr>
          <p:cNvSpPr txBox="1"/>
          <p:nvPr/>
        </p:nvSpPr>
        <p:spPr>
          <a:xfrm>
            <a:off x="1245862" y="1849758"/>
            <a:ext cx="2914883" cy="6696770"/>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竹板材 厚度</a:t>
            </a:r>
            <a:r>
              <a:rPr lang="en-US" altLang="zh-CN" sz="1600" dirty="0">
                <a:solidFill>
                  <a:srgbClr val="FF0000"/>
                </a:solidFill>
                <a:latin typeface="Microsoft YaHei" panose="020B0503020204020204" pitchFamily="34" charset="-122"/>
                <a:ea typeface="Microsoft YaHei" panose="020B0503020204020204" pitchFamily="34" charset="-122"/>
              </a:rPr>
              <a:t>3mm</a:t>
            </a:r>
          </a:p>
          <a:p>
            <a:pPr>
              <a:lnSpc>
                <a:spcPct val="150000"/>
              </a:lnSpc>
            </a:pPr>
            <a:r>
              <a:rPr lang="en-US" altLang="zh-CN" sz="1600" dirty="0">
                <a:solidFill>
                  <a:srgbClr val="FF0000"/>
                </a:solidFill>
                <a:latin typeface="Microsoft YaHei" panose="020B0503020204020204" pitchFamily="34" charset="-122"/>
                <a:ea typeface="Microsoft YaHei" panose="020B0503020204020204" pitchFamily="34" charset="-122"/>
              </a:rPr>
              <a:t>Bamboo plate: Thickness 3mm</a:t>
            </a: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1245862" y="1524876"/>
            <a:ext cx="4240538" cy="369332"/>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外包装设计 </a:t>
            </a:r>
            <a:r>
              <a:rPr lang="en" altLang="zh-CN" sz="1800" dirty="0">
                <a:latin typeface="Microsoft YaHei" panose="020B0503020204020204" pitchFamily="34" charset="-122"/>
                <a:ea typeface="Microsoft YaHei" panose="020B0503020204020204" pitchFamily="34" charset="-122"/>
              </a:rPr>
              <a:t>Outer packaging design</a:t>
            </a:r>
            <a:endParaRPr lang="zh-CN" altLang="en-US" sz="1800" dirty="0">
              <a:latin typeface="Microsoft YaHei" panose="020B0503020204020204" pitchFamily="34" charset="-122"/>
              <a:ea typeface="Microsoft YaHei" panose="020B0503020204020204" pitchFamily="34" charset="-122"/>
            </a:endParaRPr>
          </a:p>
        </p:txBody>
      </p:sp>
      <p:sp>
        <p:nvSpPr>
          <p:cNvPr id="46" name="文本框 45">
            <a:extLst>
              <a:ext uri="{FF2B5EF4-FFF2-40B4-BE49-F238E27FC236}">
                <a16:creationId xmlns:a16="http://schemas.microsoft.com/office/drawing/2014/main" id="{7DCF63B7-A9FA-0F40-9A14-8A69D5FB0019}"/>
              </a:ext>
            </a:extLst>
          </p:cNvPr>
          <p:cNvSpPr txBox="1"/>
          <p:nvPr/>
        </p:nvSpPr>
        <p:spPr>
          <a:xfrm>
            <a:off x="3768730" y="2125193"/>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358849A6-56B1-DD43-B0D8-79DD2446795E}"/>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sp>
        <p:nvSpPr>
          <p:cNvPr id="19" name="文本框 18">
            <a:extLst>
              <a:ext uri="{FF2B5EF4-FFF2-40B4-BE49-F238E27FC236}">
                <a16:creationId xmlns:a16="http://schemas.microsoft.com/office/drawing/2014/main" id="{22C86C0E-7BA9-BC49-B0F3-F9246B903130}"/>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sp>
        <p:nvSpPr>
          <p:cNvPr id="32" name="文本框 31">
            <a:extLst>
              <a:ext uri="{FF2B5EF4-FFF2-40B4-BE49-F238E27FC236}">
                <a16:creationId xmlns:a16="http://schemas.microsoft.com/office/drawing/2014/main" id="{9DB7528F-DA16-2D48-8B68-9172D873E0E4}"/>
              </a:ext>
            </a:extLst>
          </p:cNvPr>
          <p:cNvSpPr txBox="1"/>
          <p:nvPr/>
        </p:nvSpPr>
        <p:spPr>
          <a:xfrm>
            <a:off x="9561800" y="6997570"/>
            <a:ext cx="2284600" cy="646331"/>
          </a:xfrm>
          <a:prstGeom prst="rect">
            <a:avLst/>
          </a:prstGeom>
          <a:noFill/>
        </p:spPr>
        <p:txBody>
          <a:bodyPr wrap="none" rtlCol="0">
            <a:spAutoFit/>
          </a:bodyPr>
          <a:lstStyle/>
          <a:p>
            <a:r>
              <a:rPr kumimoji="1" lang="zh-CN" altLang="en-US" sz="1200" dirty="0"/>
              <a:t>长：</a:t>
            </a:r>
            <a:r>
              <a:rPr kumimoji="1" lang="en-US" altLang="zh-CN" sz="1200" dirty="0"/>
              <a:t>36cm</a:t>
            </a:r>
            <a:r>
              <a:rPr kumimoji="1" lang="zh-CN" altLang="en-US" sz="1200" dirty="0"/>
              <a:t>  宽：</a:t>
            </a:r>
            <a:r>
              <a:rPr kumimoji="1" lang="en-US" altLang="zh-CN" sz="1200" dirty="0"/>
              <a:t>26cm</a:t>
            </a:r>
            <a:r>
              <a:rPr kumimoji="1" lang="zh-CN" altLang="en-US" sz="1200" dirty="0"/>
              <a:t>  高：</a:t>
            </a:r>
            <a:r>
              <a:rPr kumimoji="1" lang="en-US" altLang="zh-CN" sz="1200" dirty="0"/>
              <a:t>8cm</a:t>
            </a:r>
            <a:endParaRPr kumimoji="1" lang="zh-CN" altLang="en-US" sz="1200" dirty="0"/>
          </a:p>
          <a:p>
            <a:r>
              <a:rPr kumimoji="1" lang="en" altLang="zh-CN" sz="1200" dirty="0"/>
              <a:t>Length 36*width 26*height 8cm</a:t>
            </a:r>
            <a:endParaRPr kumimoji="1" lang="zh-CN" altLang="en-US" sz="1200" dirty="0"/>
          </a:p>
          <a:p>
            <a:endParaRPr kumimoji="1" lang="en-US" altLang="zh-CN" sz="1200" dirty="0"/>
          </a:p>
        </p:txBody>
      </p:sp>
      <p:pic>
        <p:nvPicPr>
          <p:cNvPr id="22530" name="Picture 2" descr="滚动 Pin 图图片 0">
            <a:extLst>
              <a:ext uri="{FF2B5EF4-FFF2-40B4-BE49-F238E27FC236}">
                <a16:creationId xmlns:a16="http://schemas.microsoft.com/office/drawing/2014/main" id="{CAEA4CB3-D60B-FD4F-A991-10EC5DD4A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909" y="2680197"/>
            <a:ext cx="4475217" cy="596489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a:extLst>
              <a:ext uri="{FF2B5EF4-FFF2-40B4-BE49-F238E27FC236}">
                <a16:creationId xmlns:a16="http://schemas.microsoft.com/office/drawing/2014/main" id="{8E7AEC2A-F57B-8042-A63C-CD2FA33E6D3F}"/>
              </a:ext>
            </a:extLst>
          </p:cNvPr>
          <p:cNvGrpSpPr/>
          <p:nvPr/>
        </p:nvGrpSpPr>
        <p:grpSpPr>
          <a:xfrm>
            <a:off x="1008652" y="4156964"/>
            <a:ext cx="907489" cy="554305"/>
            <a:chOff x="1008652" y="4156964"/>
            <a:chExt cx="907489" cy="554305"/>
          </a:xfrm>
        </p:grpSpPr>
        <p:sp>
          <p:nvSpPr>
            <p:cNvPr id="40" name="矩形 39">
              <a:extLst>
                <a:ext uri="{FF2B5EF4-FFF2-40B4-BE49-F238E27FC236}">
                  <a16:creationId xmlns:a16="http://schemas.microsoft.com/office/drawing/2014/main" id="{642C9FB4-F5F7-1D4D-BDCE-14987FA39A16}"/>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1" name="文本框 40">
              <a:extLst>
                <a:ext uri="{FF2B5EF4-FFF2-40B4-BE49-F238E27FC236}">
                  <a16:creationId xmlns:a16="http://schemas.microsoft.com/office/drawing/2014/main" id="{C4CD5546-A28D-2C4E-950A-AC187E60C3EA}"/>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pic>
        <p:nvPicPr>
          <p:cNvPr id="22532" name="Picture 4" descr="滚动 Pin 图图片 0">
            <a:extLst>
              <a:ext uri="{FF2B5EF4-FFF2-40B4-BE49-F238E27FC236}">
                <a16:creationId xmlns:a16="http://schemas.microsoft.com/office/drawing/2014/main" id="{B9F22F6D-09F7-2747-9981-F5382D998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9467" y="2533911"/>
            <a:ext cx="4943256" cy="3954605"/>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a:extLst>
              <a:ext uri="{FF2B5EF4-FFF2-40B4-BE49-F238E27FC236}">
                <a16:creationId xmlns:a16="http://schemas.microsoft.com/office/drawing/2014/main" id="{2240D9F4-F4D8-674D-8AC3-48DDEA3A3FEE}"/>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2.</a:t>
            </a:r>
            <a:r>
              <a:rPr lang="zh-CN" altLang="en-US" sz="1800" dirty="0">
                <a:latin typeface="Microsoft YaHei" panose="020B0503020204020204" pitchFamily="34" charset="-122"/>
                <a:ea typeface="Microsoft YaHei" panose="020B0503020204020204" pitchFamily="34" charset="-122"/>
              </a:rPr>
              <a:t> 时尚日用品设计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FASHION DAILY NECESSITIES DESIGN</a:t>
            </a:r>
            <a:endParaRPr lang="en-US" altLang="zh-CN" sz="1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29854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6300802" y="236845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300802" y="236845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95624F82-0EA2-8541-B4E0-053E7DD3821A}"/>
              </a:ext>
            </a:extLst>
          </p:cNvPr>
          <p:cNvSpPr txBox="1"/>
          <p:nvPr>
            <p:custDataLst>
              <p:tags r:id="rId1"/>
            </p:custDataLst>
          </p:nvPr>
        </p:nvSpPr>
        <p:spPr>
          <a:xfrm>
            <a:off x="928370" y="577123"/>
            <a:ext cx="4383859" cy="646331"/>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cs typeface="MiSans Normal" panose="00000500000000000000" charset="-122"/>
              </a:rPr>
              <a:t>设计汇总     </a:t>
            </a:r>
          </a:p>
          <a:p>
            <a:r>
              <a:rPr lang="en" altLang="zh-CN" sz="1800" dirty="0">
                <a:latin typeface="Microsoft YaHei" panose="020B0503020204020204" pitchFamily="34" charset="-122"/>
                <a:ea typeface="Microsoft YaHei" panose="020B0503020204020204" pitchFamily="34" charset="-122"/>
                <a:cs typeface="MiSans Normal" panose="00000500000000000000" charset="-122"/>
              </a:rPr>
              <a:t>D</a:t>
            </a:r>
            <a:r>
              <a:rPr lang="en" sz="1800" dirty="0">
                <a:latin typeface="Microsoft YaHei" panose="020B0503020204020204" pitchFamily="34" charset="-122"/>
                <a:ea typeface="Microsoft YaHei" panose="020B0503020204020204" pitchFamily="34" charset="-122"/>
                <a:cs typeface="MiSans Normal" panose="00000500000000000000" charset="-122"/>
                <a:sym typeface="+mn-ea"/>
              </a:rPr>
              <a:t>ESIGN </a:t>
            </a:r>
            <a:r>
              <a:rPr lang="en" altLang="zh-CN" sz="1800" dirty="0">
                <a:latin typeface="Microsoft YaHei" panose="020B0503020204020204" pitchFamily="34" charset="-122"/>
                <a:ea typeface="Microsoft YaHei" panose="020B0503020204020204" pitchFamily="34" charset="-122"/>
                <a:cs typeface="MiSans Normal" panose="00000500000000000000" charset="-122"/>
                <a:sym typeface="+mn-ea"/>
              </a:rPr>
              <a:t>SUMMARY</a:t>
            </a:r>
            <a:r>
              <a:rPr lang="en" sz="18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en" sz="1800" dirty="0">
              <a:latin typeface="Microsoft YaHei" panose="020B0503020204020204" pitchFamily="34" charset="-122"/>
              <a:ea typeface="Microsoft YaHei" panose="020B0503020204020204" pitchFamily="34" charset="-122"/>
              <a:cs typeface="MiSans Normal" panose="00000500000000000000" charset="-122"/>
            </a:endParaRPr>
          </a:p>
        </p:txBody>
      </p:sp>
      <p:sp>
        <p:nvSpPr>
          <p:cNvPr id="3" name="文本框 2">
            <a:extLst>
              <a:ext uri="{FF2B5EF4-FFF2-40B4-BE49-F238E27FC236}">
                <a16:creationId xmlns:a16="http://schemas.microsoft.com/office/drawing/2014/main" id="{60A8F9CB-68EE-3A21-85B3-3F85211FE9AE}"/>
              </a:ext>
            </a:extLst>
          </p:cNvPr>
          <p:cNvSpPr txBox="1"/>
          <p:nvPr/>
        </p:nvSpPr>
        <p:spPr>
          <a:xfrm>
            <a:off x="1659446" y="2829686"/>
            <a:ext cx="3927869" cy="646331"/>
          </a:xfrm>
          <a:prstGeom prst="rect">
            <a:avLst/>
          </a:prstGeom>
          <a:noFill/>
        </p:spPr>
        <p:txBody>
          <a:bodyPr wrap="square">
            <a:spAutoFit/>
          </a:bodyPr>
          <a:lstStyle/>
          <a:p>
            <a:r>
              <a:rPr lang="zh-CN" altLang="en-US" sz="1800" dirty="0">
                <a:latin typeface="Microsoft YaHei" panose="020B0503020204020204" pitchFamily="34" charset="-122"/>
                <a:ea typeface="Microsoft YaHei" panose="020B0503020204020204" pitchFamily="34" charset="-122"/>
              </a:rPr>
              <a:t>勺子 </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SPOON</a:t>
            </a:r>
            <a:r>
              <a:rPr lang="zh-CN" altLang="en-US" sz="1800" dirty="0">
                <a:latin typeface="Microsoft YaHei" panose="020B0503020204020204" pitchFamily="34" charset="-122"/>
                <a:ea typeface="Microsoft YaHei" panose="020B0503020204020204" pitchFamily="34" charset="-122"/>
              </a:rPr>
              <a:t> </a:t>
            </a:r>
          </a:p>
        </p:txBody>
      </p:sp>
      <p:sp>
        <p:nvSpPr>
          <p:cNvPr id="4" name="文本框 3">
            <a:extLst>
              <a:ext uri="{FF2B5EF4-FFF2-40B4-BE49-F238E27FC236}">
                <a16:creationId xmlns:a16="http://schemas.microsoft.com/office/drawing/2014/main" id="{09C792C1-B032-583F-16F6-FC7640A86CF2}"/>
              </a:ext>
            </a:extLst>
          </p:cNvPr>
          <p:cNvSpPr txBox="1"/>
          <p:nvPr/>
        </p:nvSpPr>
        <p:spPr>
          <a:xfrm>
            <a:off x="1631737" y="6845754"/>
            <a:ext cx="2766844" cy="923330"/>
          </a:xfrm>
          <a:prstGeom prst="rect">
            <a:avLst/>
          </a:prstGeom>
          <a:noFill/>
        </p:spPr>
        <p:txBody>
          <a:bodyPr wrap="square">
            <a:spAutoFit/>
          </a:bodyPr>
          <a:lstStyle>
            <a:defPPr>
              <a:defRPr lang="en-US"/>
            </a:defPPr>
            <a:lvl1pPr>
              <a:defRPr sz="1800">
                <a:latin typeface="Microsoft YaHei" panose="020B0503020204020204" pitchFamily="34" charset="-122"/>
                <a:ea typeface="Microsoft YaHei" panose="020B0503020204020204" pitchFamily="34" charset="-122"/>
              </a:defRPr>
            </a:lvl1pPr>
          </a:lstStyle>
          <a:p>
            <a:r>
              <a:rPr lang="zh-CN" altLang="en" dirty="0"/>
              <a:t>水果</a:t>
            </a:r>
            <a:r>
              <a:rPr lang="zh-CN" altLang="en-US" dirty="0"/>
              <a:t>签</a:t>
            </a:r>
            <a:endParaRPr lang="en-US" altLang="zh-CN" dirty="0"/>
          </a:p>
          <a:p>
            <a:r>
              <a:rPr lang="en" altLang="zh-CN" dirty="0"/>
              <a:t>BAMBOO FRUIT SKEWERS</a:t>
            </a:r>
            <a:endParaRPr lang="zh-CN" altLang="en-US" dirty="0"/>
          </a:p>
        </p:txBody>
      </p:sp>
      <p:sp>
        <p:nvSpPr>
          <p:cNvPr id="5" name="文本框 4">
            <a:extLst>
              <a:ext uri="{FF2B5EF4-FFF2-40B4-BE49-F238E27FC236}">
                <a16:creationId xmlns:a16="http://schemas.microsoft.com/office/drawing/2014/main" id="{E7BB6BB5-C2C1-B012-5E0E-F58DEF7E369E}"/>
              </a:ext>
            </a:extLst>
          </p:cNvPr>
          <p:cNvSpPr txBox="1"/>
          <p:nvPr/>
        </p:nvSpPr>
        <p:spPr>
          <a:xfrm>
            <a:off x="7827809" y="2841257"/>
            <a:ext cx="3927869" cy="923330"/>
          </a:xfrm>
          <a:prstGeom prst="rect">
            <a:avLst/>
          </a:prstGeom>
          <a:noFill/>
        </p:spPr>
        <p:txBody>
          <a:bodyPr wrap="square">
            <a:spAutoFit/>
          </a:bodyPr>
          <a:lstStyle/>
          <a:p>
            <a:r>
              <a:rPr lang="zh-CN" altLang="en-US" sz="1800" dirty="0">
                <a:latin typeface="Microsoft YaHei" panose="020B0503020204020204" pitchFamily="34" charset="-122"/>
                <a:ea typeface="Microsoft YaHei" panose="020B0503020204020204" pitchFamily="34" charset="-122"/>
              </a:rPr>
              <a:t>竹收纳托盘</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BAMBOO STORAGE </a:t>
            </a:r>
          </a:p>
          <a:p>
            <a:r>
              <a:rPr lang="en" altLang="zh-CN" sz="1800" dirty="0">
                <a:latin typeface="Microsoft YaHei" panose="020B0503020204020204" pitchFamily="34" charset="-122"/>
                <a:ea typeface="Microsoft YaHei" panose="020B0503020204020204" pitchFamily="34" charset="-122"/>
              </a:rPr>
              <a:t>TRAY</a:t>
            </a:r>
            <a:endParaRPr lang="zh-CN" altLang="en-US" sz="1800" dirty="0">
              <a:latin typeface="Microsoft YaHei" panose="020B0503020204020204" pitchFamily="34" charset="-122"/>
              <a:ea typeface="Microsoft YaHei" panose="020B0503020204020204" pitchFamily="34" charset="-122"/>
            </a:endParaRPr>
          </a:p>
        </p:txBody>
      </p:sp>
      <p:pic>
        <p:nvPicPr>
          <p:cNvPr id="9" name="图片 8">
            <a:extLst>
              <a:ext uri="{FF2B5EF4-FFF2-40B4-BE49-F238E27FC236}">
                <a16:creationId xmlns:a16="http://schemas.microsoft.com/office/drawing/2014/main" id="{FB32C51A-0EED-A040-8FB5-B3179187FB90}"/>
              </a:ext>
            </a:extLst>
          </p:cNvPr>
          <p:cNvPicPr>
            <a:picLocks noChangeAspect="1"/>
          </p:cNvPicPr>
          <p:nvPr/>
        </p:nvPicPr>
        <p:blipFill>
          <a:blip r:embed="rId4"/>
          <a:stretch>
            <a:fillRect/>
          </a:stretch>
        </p:blipFill>
        <p:spPr>
          <a:xfrm>
            <a:off x="3202217" y="2237847"/>
            <a:ext cx="3928792" cy="3475470"/>
          </a:xfrm>
          <a:prstGeom prst="rect">
            <a:avLst/>
          </a:prstGeom>
        </p:spPr>
      </p:pic>
      <p:pic>
        <p:nvPicPr>
          <p:cNvPr id="10" name="图片 9">
            <a:extLst>
              <a:ext uri="{FF2B5EF4-FFF2-40B4-BE49-F238E27FC236}">
                <a16:creationId xmlns:a16="http://schemas.microsoft.com/office/drawing/2014/main" id="{8E113299-03BC-234C-9735-AF69891C4D60}"/>
              </a:ext>
            </a:extLst>
          </p:cNvPr>
          <p:cNvPicPr>
            <a:picLocks noChangeAspect="1"/>
          </p:cNvPicPr>
          <p:nvPr/>
        </p:nvPicPr>
        <p:blipFill>
          <a:blip r:embed="rId5"/>
          <a:stretch>
            <a:fillRect/>
          </a:stretch>
        </p:blipFill>
        <p:spPr>
          <a:xfrm>
            <a:off x="10625398" y="2227527"/>
            <a:ext cx="2975863" cy="3482393"/>
          </a:xfrm>
          <a:prstGeom prst="rect">
            <a:avLst/>
          </a:prstGeom>
        </p:spPr>
      </p:pic>
      <p:pic>
        <p:nvPicPr>
          <p:cNvPr id="11" name="图片 10">
            <a:extLst>
              <a:ext uri="{FF2B5EF4-FFF2-40B4-BE49-F238E27FC236}">
                <a16:creationId xmlns:a16="http://schemas.microsoft.com/office/drawing/2014/main" id="{D8500BD0-B224-B84E-B825-10C4E59518B0}"/>
              </a:ext>
            </a:extLst>
          </p:cNvPr>
          <p:cNvPicPr>
            <a:picLocks noChangeAspect="1"/>
          </p:cNvPicPr>
          <p:nvPr/>
        </p:nvPicPr>
        <p:blipFill>
          <a:blip r:embed="rId6"/>
          <a:stretch>
            <a:fillRect/>
          </a:stretch>
        </p:blipFill>
        <p:spPr>
          <a:xfrm>
            <a:off x="3915698" y="5909088"/>
            <a:ext cx="3202965" cy="3229005"/>
          </a:xfrm>
          <a:prstGeom prst="rect">
            <a:avLst/>
          </a:prstGeom>
        </p:spPr>
      </p:pic>
      <p:sp>
        <p:nvSpPr>
          <p:cNvPr id="12" name="文本框 11">
            <a:extLst>
              <a:ext uri="{FF2B5EF4-FFF2-40B4-BE49-F238E27FC236}">
                <a16:creationId xmlns:a16="http://schemas.microsoft.com/office/drawing/2014/main" id="{89779D9C-F132-FC47-8475-B18E1F5FEDF2}"/>
              </a:ext>
            </a:extLst>
          </p:cNvPr>
          <p:cNvSpPr txBox="1"/>
          <p:nvPr/>
        </p:nvSpPr>
        <p:spPr>
          <a:xfrm>
            <a:off x="7827808" y="6845754"/>
            <a:ext cx="3927869" cy="646331"/>
          </a:xfrm>
          <a:prstGeom prst="rect">
            <a:avLst/>
          </a:prstGeom>
          <a:noFill/>
        </p:spPr>
        <p:txBody>
          <a:bodyPr wrap="square">
            <a:spAutoFit/>
          </a:bodyPr>
          <a:lstStyle/>
          <a:p>
            <a:r>
              <a:rPr lang="zh-CN" altLang="en-US" sz="1800" dirty="0">
                <a:latin typeface="Microsoft YaHei" panose="020B0503020204020204" pitchFamily="34" charset="-122"/>
                <a:ea typeface="Microsoft YaHei" panose="020B0503020204020204" pitchFamily="34" charset="-122"/>
              </a:rPr>
              <a:t>外包装设计</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OUTER PACKAGING DESIGN</a:t>
            </a:r>
            <a:endParaRPr lang="zh-CN" altLang="en-US" sz="1800" dirty="0">
              <a:latin typeface="Microsoft YaHei" panose="020B0503020204020204" pitchFamily="34" charset="-122"/>
              <a:ea typeface="Microsoft YaHei" panose="020B0503020204020204" pitchFamily="34" charset="-122"/>
            </a:endParaRPr>
          </a:p>
        </p:txBody>
      </p:sp>
      <p:pic>
        <p:nvPicPr>
          <p:cNvPr id="14" name="Picture 2" descr="滚动 Pin 图图片 0">
            <a:extLst>
              <a:ext uri="{FF2B5EF4-FFF2-40B4-BE49-F238E27FC236}">
                <a16:creationId xmlns:a16="http://schemas.microsoft.com/office/drawing/2014/main" id="{98B43554-81D8-FB4C-B125-B28ED932F8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7602" y="5905691"/>
            <a:ext cx="2614439" cy="348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983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FBC24D64-01C5-2149-94D9-7301974B8F1B}"/>
              </a:ext>
            </a:extLst>
          </p:cNvPr>
          <p:cNvSpPr txBox="1"/>
          <p:nvPr/>
        </p:nvSpPr>
        <p:spPr>
          <a:xfrm>
            <a:off x="1245862" y="1849758"/>
            <a:ext cx="2914883" cy="6696770"/>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常规竹板材</a:t>
            </a:r>
            <a:r>
              <a:rPr lang="en-US" altLang="zh-CN" sz="1600" dirty="0">
                <a:solidFill>
                  <a:srgbClr val="FF0000"/>
                </a:solidFill>
                <a:latin typeface="Microsoft YaHei" panose="020B0503020204020204" pitchFamily="34" charset="-122"/>
                <a:ea typeface="Microsoft YaHei" panose="020B0503020204020204" pitchFamily="34" charset="-122"/>
              </a:rPr>
              <a:t>(</a:t>
            </a:r>
            <a:r>
              <a:rPr lang="zh-CN" altLang="en-US" sz="1600" dirty="0">
                <a:solidFill>
                  <a:srgbClr val="FF0000"/>
                </a:solidFill>
                <a:latin typeface="Microsoft YaHei" panose="020B0503020204020204" pitchFamily="34" charset="-122"/>
                <a:ea typeface="Microsoft YaHei" panose="020B0503020204020204" pitchFamily="34" charset="-122"/>
              </a:rPr>
              <a:t>板厚</a:t>
            </a:r>
            <a:r>
              <a:rPr lang="en-US" altLang="zh-CN" sz="1600" dirty="0">
                <a:solidFill>
                  <a:srgbClr val="FF0000"/>
                </a:solidFill>
                <a:latin typeface="Microsoft YaHei" panose="020B0503020204020204" pitchFamily="34" charset="-122"/>
                <a:ea typeface="Microsoft YaHei" panose="020B0503020204020204" pitchFamily="34" charset="-122"/>
              </a:rPr>
              <a:t>2-35mm)</a:t>
            </a:r>
          </a:p>
          <a:p>
            <a:pPr>
              <a:lnSpc>
                <a:spcPct val="150000"/>
              </a:lnSpc>
            </a:pPr>
            <a:r>
              <a:rPr lang="en-US" altLang="zh-CN" sz="1600" dirty="0">
                <a:solidFill>
                  <a:srgbClr val="FF0000"/>
                </a:solidFill>
                <a:latin typeface="Microsoft YaHei" panose="020B0503020204020204" pitchFamily="34" charset="-122"/>
                <a:ea typeface="Microsoft YaHei" panose="020B0503020204020204" pitchFamily="34" charset="-122"/>
              </a:rPr>
              <a:t>Conventional bamboo plate (thickness 2-35mm)</a:t>
            </a: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电器元件</a:t>
            </a:r>
            <a:endParaRPr lang="en-US" altLang="zh-CN" sz="1600" dirty="0">
              <a:solidFill>
                <a:srgbClr val="FF0000"/>
              </a:solidFill>
              <a:latin typeface="Microsoft YaHei" panose="020B0503020204020204" pitchFamily="34" charset="-122"/>
              <a:ea typeface="Microsoft YaHei" panose="020B0503020204020204" pitchFamily="34" charset="-122"/>
            </a:endParaRPr>
          </a:p>
          <a:p>
            <a:pPr>
              <a:lnSpc>
                <a:spcPct val="150000"/>
              </a:lnSpc>
            </a:pPr>
            <a:endParaRPr lang="en-US" altLang="zh-CN" sz="1600" dirty="0">
              <a:solidFill>
                <a:srgbClr val="FF0000"/>
              </a:solidFill>
              <a:latin typeface="Microsoft YaHei" panose="020B0503020204020204" pitchFamily="34" charset="-122"/>
              <a:ea typeface="Microsoft YaHei" panose="020B0503020204020204" pitchFamily="34" charset="-122"/>
            </a:endParaRP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1245862" y="1524876"/>
            <a:ext cx="4004055" cy="369332"/>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台灯 </a:t>
            </a:r>
            <a:r>
              <a:rPr lang="en" altLang="zh-CN" sz="1800" dirty="0">
                <a:latin typeface="Microsoft YaHei" panose="020B0503020204020204" pitchFamily="34" charset="-122"/>
                <a:ea typeface="Microsoft YaHei" panose="020B0503020204020204" pitchFamily="34" charset="-122"/>
              </a:rPr>
              <a:t>Bamboo table lamp</a:t>
            </a:r>
            <a:endParaRPr lang="zh-CN" altLang="en-US" sz="1800" dirty="0">
              <a:latin typeface="Microsoft YaHei" panose="020B0503020204020204" pitchFamily="34" charset="-122"/>
              <a:ea typeface="Microsoft YaHei" panose="020B0503020204020204" pitchFamily="34" charset="-122"/>
            </a:endParaRPr>
          </a:p>
        </p:txBody>
      </p:sp>
      <p:sp>
        <p:nvSpPr>
          <p:cNvPr id="46" name="文本框 45">
            <a:extLst>
              <a:ext uri="{FF2B5EF4-FFF2-40B4-BE49-F238E27FC236}">
                <a16:creationId xmlns:a16="http://schemas.microsoft.com/office/drawing/2014/main" id="{7DCF63B7-A9FA-0F40-9A14-8A69D5FB0019}"/>
              </a:ext>
            </a:extLst>
          </p:cNvPr>
          <p:cNvSpPr txBox="1"/>
          <p:nvPr/>
        </p:nvSpPr>
        <p:spPr>
          <a:xfrm>
            <a:off x="3768730" y="2125193"/>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358849A6-56B1-DD43-B0D8-79DD2446795E}"/>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grpSp>
        <p:nvGrpSpPr>
          <p:cNvPr id="22" name="组合 21">
            <a:extLst>
              <a:ext uri="{FF2B5EF4-FFF2-40B4-BE49-F238E27FC236}">
                <a16:creationId xmlns:a16="http://schemas.microsoft.com/office/drawing/2014/main" id="{0F147E3D-46BB-5043-BC02-F28D8B4F9F69}"/>
              </a:ext>
            </a:extLst>
          </p:cNvPr>
          <p:cNvGrpSpPr/>
          <p:nvPr/>
        </p:nvGrpSpPr>
        <p:grpSpPr>
          <a:xfrm>
            <a:off x="1008652" y="4156964"/>
            <a:ext cx="907489" cy="554305"/>
            <a:chOff x="1008652" y="4156964"/>
            <a:chExt cx="907489" cy="554305"/>
          </a:xfrm>
        </p:grpSpPr>
        <p:sp>
          <p:nvSpPr>
            <p:cNvPr id="23" name="矩形 22">
              <a:extLst>
                <a:ext uri="{FF2B5EF4-FFF2-40B4-BE49-F238E27FC236}">
                  <a16:creationId xmlns:a16="http://schemas.microsoft.com/office/drawing/2014/main" id="{2DB0E6AD-7250-2347-9982-5065BB07940A}"/>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B8C2E7E3-3643-574A-94F7-32552B931A9B}"/>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19" name="文本框 18">
            <a:extLst>
              <a:ext uri="{FF2B5EF4-FFF2-40B4-BE49-F238E27FC236}">
                <a16:creationId xmlns:a16="http://schemas.microsoft.com/office/drawing/2014/main" id="{22C86C0E-7BA9-BC49-B0F3-F9246B903130}"/>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51742B00-BAFE-4862-DBA1-2128B248AB5C}"/>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3.</a:t>
            </a:r>
            <a:r>
              <a:rPr lang="zh-CN" altLang="en-US" sz="1800" dirty="0">
                <a:latin typeface="Microsoft YaHei" panose="020B0503020204020204" pitchFamily="34" charset="-122"/>
                <a:ea typeface="Microsoft YaHei" panose="020B0503020204020204" pitchFamily="34" charset="-122"/>
              </a:rPr>
              <a:t> 台灯及包装设计</a:t>
            </a:r>
            <a:endParaRPr lang="en-US" altLang="zh-CN" sz="1800" dirty="0">
              <a:latin typeface="Microsoft YaHei" panose="020B0503020204020204" pitchFamily="34" charset="-122"/>
              <a:ea typeface="Microsoft YaHei" panose="020B0503020204020204" pitchFamily="34" charset="-122"/>
            </a:endParaRPr>
          </a:p>
          <a:p>
            <a:r>
              <a:rPr lang="en-US" altLang="zh-CN" sz="1800" dirty="0">
                <a:latin typeface="Microsoft YaHei" panose="020B0503020204020204" pitchFamily="34" charset="-122"/>
                <a:ea typeface="Microsoft YaHei" panose="020B0503020204020204" pitchFamily="34" charset="-122"/>
              </a:rPr>
              <a:t>STYLISH BAG AND ACCESSORY DESIGN</a:t>
            </a:r>
          </a:p>
        </p:txBody>
      </p:sp>
      <p:pic>
        <p:nvPicPr>
          <p:cNvPr id="4" name="图片 3">
            <a:extLst>
              <a:ext uri="{FF2B5EF4-FFF2-40B4-BE49-F238E27FC236}">
                <a16:creationId xmlns:a16="http://schemas.microsoft.com/office/drawing/2014/main" id="{E76C1AB5-FFAD-D046-95C3-85DFD7A49299}"/>
              </a:ext>
            </a:extLst>
          </p:cNvPr>
          <p:cNvPicPr>
            <a:picLocks noChangeAspect="1"/>
          </p:cNvPicPr>
          <p:nvPr/>
        </p:nvPicPr>
        <p:blipFill>
          <a:blip r:embed="rId3"/>
          <a:stretch>
            <a:fillRect/>
          </a:stretch>
        </p:blipFill>
        <p:spPr>
          <a:xfrm>
            <a:off x="4160745" y="3247917"/>
            <a:ext cx="4887003" cy="5115944"/>
          </a:xfrm>
          <a:prstGeom prst="rect">
            <a:avLst/>
          </a:prstGeom>
        </p:spPr>
      </p:pic>
      <p:sp>
        <p:nvSpPr>
          <p:cNvPr id="21" name="文本框 20">
            <a:extLst>
              <a:ext uri="{FF2B5EF4-FFF2-40B4-BE49-F238E27FC236}">
                <a16:creationId xmlns:a16="http://schemas.microsoft.com/office/drawing/2014/main" id="{5130765E-D5BE-0346-8095-BA7B297A8F80}"/>
              </a:ext>
            </a:extLst>
          </p:cNvPr>
          <p:cNvSpPr txBox="1"/>
          <p:nvPr/>
        </p:nvSpPr>
        <p:spPr>
          <a:xfrm>
            <a:off x="4168128" y="2485334"/>
            <a:ext cx="5213616" cy="830997"/>
          </a:xfrm>
          <a:prstGeom prst="rect">
            <a:avLst/>
          </a:prstGeom>
          <a:noFill/>
        </p:spPr>
        <p:txBody>
          <a:bodyPr wrap="square">
            <a:spAutoFit/>
          </a:bodyPr>
          <a:lstStyle/>
          <a:p>
            <a:r>
              <a:rPr lang="zh-CN" altLang="en-US" sz="1600" dirty="0">
                <a:solidFill>
                  <a:srgbClr val="FF0000"/>
                </a:solidFill>
                <a:latin typeface="Microsoft YaHei" panose="020B0503020204020204" pitchFamily="34" charset="-122"/>
                <a:ea typeface="Microsoft YaHei" panose="020B0503020204020204" pitchFamily="34" charset="-122"/>
              </a:rPr>
              <a:t>设计居家美观性+功能性+可作伴手礼的竹灯</a:t>
            </a:r>
          </a:p>
          <a:p>
            <a:r>
              <a:rPr lang="zh-CN" altLang="en-US" sz="1600" dirty="0">
                <a:solidFill>
                  <a:srgbClr val="FF0000"/>
                </a:solidFill>
                <a:latin typeface="Microsoft YaHei" panose="020B0503020204020204" pitchFamily="34" charset="-122"/>
                <a:ea typeface="Microsoft YaHei" panose="020B0503020204020204" pitchFamily="34" charset="-122"/>
              </a:rPr>
              <a:t>Design home aesthetics + functionality + bamboo lamps that can be used as souvenirs</a:t>
            </a:r>
          </a:p>
        </p:txBody>
      </p:sp>
      <p:pic>
        <p:nvPicPr>
          <p:cNvPr id="18" name="图片 17">
            <a:extLst>
              <a:ext uri="{FF2B5EF4-FFF2-40B4-BE49-F238E27FC236}">
                <a16:creationId xmlns:a16="http://schemas.microsoft.com/office/drawing/2014/main" id="{8AB9A663-F535-6F40-BF7E-A153210EC335}"/>
              </a:ext>
            </a:extLst>
          </p:cNvPr>
          <p:cNvPicPr>
            <a:picLocks noChangeAspect="1"/>
          </p:cNvPicPr>
          <p:nvPr/>
        </p:nvPicPr>
        <p:blipFill rotWithShape="1">
          <a:blip r:embed="rId3"/>
          <a:srcRect l="19800" t="17235" r="21941"/>
          <a:stretch/>
        </p:blipFill>
        <p:spPr>
          <a:xfrm>
            <a:off x="10407026" y="3874575"/>
            <a:ext cx="2694185" cy="4006725"/>
          </a:xfrm>
          <a:prstGeom prst="rect">
            <a:avLst/>
          </a:prstGeom>
        </p:spPr>
      </p:pic>
      <p:cxnSp>
        <p:nvCxnSpPr>
          <p:cNvPr id="8" name="直线箭头连接符 7">
            <a:extLst>
              <a:ext uri="{FF2B5EF4-FFF2-40B4-BE49-F238E27FC236}">
                <a16:creationId xmlns:a16="http://schemas.microsoft.com/office/drawing/2014/main" id="{72D885AA-3617-0244-91A0-C36D1FE4CD9A}"/>
              </a:ext>
            </a:extLst>
          </p:cNvPr>
          <p:cNvCxnSpPr>
            <a:cxnSpLocks/>
          </p:cNvCxnSpPr>
          <p:nvPr/>
        </p:nvCxnSpPr>
        <p:spPr>
          <a:xfrm>
            <a:off x="13406034" y="4207443"/>
            <a:ext cx="0" cy="320074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4" name="直线箭头连接符 23">
            <a:extLst>
              <a:ext uri="{FF2B5EF4-FFF2-40B4-BE49-F238E27FC236}">
                <a16:creationId xmlns:a16="http://schemas.microsoft.com/office/drawing/2014/main" id="{AFD79B22-7DC3-7B45-A2BD-51C9ADF183CD}"/>
              </a:ext>
            </a:extLst>
          </p:cNvPr>
          <p:cNvCxnSpPr>
            <a:cxnSpLocks/>
          </p:cNvCxnSpPr>
          <p:nvPr/>
        </p:nvCxnSpPr>
        <p:spPr>
          <a:xfrm>
            <a:off x="10926305" y="4109546"/>
            <a:ext cx="164282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6" name="文本框 25">
            <a:extLst>
              <a:ext uri="{FF2B5EF4-FFF2-40B4-BE49-F238E27FC236}">
                <a16:creationId xmlns:a16="http://schemas.microsoft.com/office/drawing/2014/main" id="{9E12C089-FC54-8D43-8C13-FDCD59A20F42}"/>
              </a:ext>
            </a:extLst>
          </p:cNvPr>
          <p:cNvSpPr txBox="1"/>
          <p:nvPr/>
        </p:nvSpPr>
        <p:spPr>
          <a:xfrm>
            <a:off x="11303493" y="3556167"/>
            <a:ext cx="938077" cy="276999"/>
          </a:xfrm>
          <a:prstGeom prst="rect">
            <a:avLst/>
          </a:prstGeom>
          <a:noFill/>
        </p:spPr>
        <p:txBody>
          <a:bodyPr wrap="none" rtlCol="0">
            <a:spAutoFit/>
          </a:bodyPr>
          <a:lstStyle/>
          <a:p>
            <a:r>
              <a:rPr kumimoji="1" lang="zh-CN" altLang="en-US" sz="1200" dirty="0"/>
              <a:t>直径 </a:t>
            </a:r>
            <a:r>
              <a:rPr kumimoji="1" lang="en-US" altLang="zh-CN" sz="1200" dirty="0"/>
              <a:t>15</a:t>
            </a:r>
            <a:r>
              <a:rPr kumimoji="1" lang="zh-CN" altLang="en-US" sz="1200" dirty="0"/>
              <a:t> </a:t>
            </a:r>
            <a:r>
              <a:rPr kumimoji="1" lang="en-US" altLang="zh-CN" sz="1200" dirty="0"/>
              <a:t>cm</a:t>
            </a:r>
            <a:endParaRPr kumimoji="1" lang="zh-CN" altLang="en-US" sz="1200" dirty="0"/>
          </a:p>
        </p:txBody>
      </p:sp>
      <p:sp>
        <p:nvSpPr>
          <p:cNvPr id="27" name="文本框 26">
            <a:extLst>
              <a:ext uri="{FF2B5EF4-FFF2-40B4-BE49-F238E27FC236}">
                <a16:creationId xmlns:a16="http://schemas.microsoft.com/office/drawing/2014/main" id="{60AB571B-8B70-504D-BCA9-B68D10A9D680}"/>
              </a:ext>
            </a:extLst>
          </p:cNvPr>
          <p:cNvSpPr txBox="1"/>
          <p:nvPr/>
        </p:nvSpPr>
        <p:spPr>
          <a:xfrm>
            <a:off x="11347897" y="7505581"/>
            <a:ext cx="856325" cy="276999"/>
          </a:xfrm>
          <a:prstGeom prst="rect">
            <a:avLst/>
          </a:prstGeom>
          <a:noFill/>
        </p:spPr>
        <p:txBody>
          <a:bodyPr wrap="none" rtlCol="0">
            <a:spAutoFit/>
          </a:bodyPr>
          <a:lstStyle/>
          <a:p>
            <a:r>
              <a:rPr kumimoji="1" lang="zh-CN" altLang="en-US" sz="1200" dirty="0"/>
              <a:t>直径 </a:t>
            </a:r>
            <a:r>
              <a:rPr kumimoji="1" lang="en-US" altLang="zh-CN" sz="1200" dirty="0"/>
              <a:t>8</a:t>
            </a:r>
            <a:r>
              <a:rPr kumimoji="1" lang="zh-CN" altLang="en-US" sz="1200" dirty="0"/>
              <a:t> </a:t>
            </a:r>
            <a:r>
              <a:rPr kumimoji="1" lang="en-US" altLang="zh-CN" sz="1200" dirty="0"/>
              <a:t>cm</a:t>
            </a:r>
            <a:endParaRPr kumimoji="1" lang="zh-CN" altLang="en-US" sz="1200" dirty="0"/>
          </a:p>
        </p:txBody>
      </p:sp>
      <p:sp>
        <p:nvSpPr>
          <p:cNvPr id="28" name="文本框 27">
            <a:extLst>
              <a:ext uri="{FF2B5EF4-FFF2-40B4-BE49-F238E27FC236}">
                <a16:creationId xmlns:a16="http://schemas.microsoft.com/office/drawing/2014/main" id="{786C63A9-F1BA-1146-AB84-5E2CD9604EF5}"/>
              </a:ext>
            </a:extLst>
          </p:cNvPr>
          <p:cNvSpPr txBox="1"/>
          <p:nvPr/>
        </p:nvSpPr>
        <p:spPr>
          <a:xfrm>
            <a:off x="13488512" y="5709920"/>
            <a:ext cx="742511" cy="276999"/>
          </a:xfrm>
          <a:prstGeom prst="rect">
            <a:avLst/>
          </a:prstGeom>
          <a:noFill/>
        </p:spPr>
        <p:txBody>
          <a:bodyPr wrap="none" rtlCol="0">
            <a:spAutoFit/>
          </a:bodyPr>
          <a:lstStyle/>
          <a:p>
            <a:r>
              <a:rPr kumimoji="1" lang="zh-CN" altLang="en-US" sz="1200" dirty="0"/>
              <a:t>高 </a:t>
            </a:r>
            <a:r>
              <a:rPr kumimoji="1" lang="en-US" altLang="zh-CN" sz="1200" dirty="0"/>
              <a:t>22cm</a:t>
            </a:r>
            <a:endParaRPr kumimoji="1" lang="zh-CN" altLang="en-US" sz="1200" dirty="0"/>
          </a:p>
        </p:txBody>
      </p:sp>
      <p:cxnSp>
        <p:nvCxnSpPr>
          <p:cNvPr id="29" name="直线箭头连接符 28">
            <a:extLst>
              <a:ext uri="{FF2B5EF4-FFF2-40B4-BE49-F238E27FC236}">
                <a16:creationId xmlns:a16="http://schemas.microsoft.com/office/drawing/2014/main" id="{2FD6F26B-09F8-6545-831D-60A52F9C3394}"/>
              </a:ext>
            </a:extLst>
          </p:cNvPr>
          <p:cNvCxnSpPr>
            <a:cxnSpLocks/>
          </p:cNvCxnSpPr>
          <p:nvPr/>
        </p:nvCxnSpPr>
        <p:spPr>
          <a:xfrm>
            <a:off x="11171695" y="7505581"/>
            <a:ext cx="119595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3390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FBC24D64-01C5-2149-94D9-7301974B8F1B}"/>
              </a:ext>
            </a:extLst>
          </p:cNvPr>
          <p:cNvSpPr txBox="1"/>
          <p:nvPr/>
        </p:nvSpPr>
        <p:spPr>
          <a:xfrm>
            <a:off x="1245862" y="1849758"/>
            <a:ext cx="2914883" cy="5588774"/>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1245862" y="1524876"/>
            <a:ext cx="6794552" cy="369332"/>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rPr>
              <a:t>台灯的包装 </a:t>
            </a:r>
            <a:r>
              <a:rPr lang="en" altLang="zh-CN" sz="1800" dirty="0">
                <a:latin typeface="Microsoft YaHei" panose="020B0503020204020204" pitchFamily="34" charset="-122"/>
                <a:ea typeface="Microsoft YaHei" panose="020B0503020204020204" pitchFamily="34" charset="-122"/>
              </a:rPr>
              <a:t>Bamboo table lamp packaging</a:t>
            </a:r>
            <a:endParaRPr lang="zh-CN" altLang="en-US" sz="1800" dirty="0">
              <a:latin typeface="Microsoft YaHei" panose="020B0503020204020204" pitchFamily="34" charset="-122"/>
              <a:ea typeface="Microsoft YaHei" panose="020B0503020204020204" pitchFamily="34" charset="-122"/>
            </a:endParaRPr>
          </a:p>
        </p:txBody>
      </p:sp>
      <p:sp>
        <p:nvSpPr>
          <p:cNvPr id="46" name="文本框 45">
            <a:extLst>
              <a:ext uri="{FF2B5EF4-FFF2-40B4-BE49-F238E27FC236}">
                <a16:creationId xmlns:a16="http://schemas.microsoft.com/office/drawing/2014/main" id="{7DCF63B7-A9FA-0F40-9A14-8A69D5FB0019}"/>
              </a:ext>
            </a:extLst>
          </p:cNvPr>
          <p:cNvSpPr txBox="1"/>
          <p:nvPr/>
        </p:nvSpPr>
        <p:spPr>
          <a:xfrm>
            <a:off x="3768730" y="2125193"/>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358849A6-56B1-DD43-B0D8-79DD2446795E}"/>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grpSp>
        <p:nvGrpSpPr>
          <p:cNvPr id="22" name="组合 21">
            <a:extLst>
              <a:ext uri="{FF2B5EF4-FFF2-40B4-BE49-F238E27FC236}">
                <a16:creationId xmlns:a16="http://schemas.microsoft.com/office/drawing/2014/main" id="{0F147E3D-46BB-5043-BC02-F28D8B4F9F69}"/>
              </a:ext>
            </a:extLst>
          </p:cNvPr>
          <p:cNvGrpSpPr/>
          <p:nvPr/>
        </p:nvGrpSpPr>
        <p:grpSpPr>
          <a:xfrm>
            <a:off x="1008652" y="4156964"/>
            <a:ext cx="907489" cy="554305"/>
            <a:chOff x="1008652" y="4156964"/>
            <a:chExt cx="907489" cy="554305"/>
          </a:xfrm>
        </p:grpSpPr>
        <p:sp>
          <p:nvSpPr>
            <p:cNvPr id="23" name="矩形 22">
              <a:extLst>
                <a:ext uri="{FF2B5EF4-FFF2-40B4-BE49-F238E27FC236}">
                  <a16:creationId xmlns:a16="http://schemas.microsoft.com/office/drawing/2014/main" id="{2DB0E6AD-7250-2347-9982-5065BB07940A}"/>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B8C2E7E3-3643-574A-94F7-32552B931A9B}"/>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19" name="文本框 18">
            <a:extLst>
              <a:ext uri="{FF2B5EF4-FFF2-40B4-BE49-F238E27FC236}">
                <a16:creationId xmlns:a16="http://schemas.microsoft.com/office/drawing/2014/main" id="{22C86C0E-7BA9-BC49-B0F3-F9246B903130}"/>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51742B00-BAFE-4862-DBA1-2128B248AB5C}"/>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3.</a:t>
            </a:r>
            <a:r>
              <a:rPr lang="zh-CN" altLang="en-US" sz="1800" dirty="0">
                <a:latin typeface="Microsoft YaHei" panose="020B0503020204020204" pitchFamily="34" charset="-122"/>
                <a:ea typeface="Microsoft YaHei" panose="020B0503020204020204" pitchFamily="34" charset="-122"/>
              </a:rPr>
              <a:t> 台灯及包装设计</a:t>
            </a:r>
            <a:endParaRPr lang="en-US" altLang="zh-CN" sz="1800" dirty="0">
              <a:latin typeface="Microsoft YaHei" panose="020B0503020204020204" pitchFamily="34" charset="-122"/>
              <a:ea typeface="Microsoft YaHei" panose="020B0503020204020204" pitchFamily="34" charset="-122"/>
            </a:endParaRPr>
          </a:p>
          <a:p>
            <a:r>
              <a:rPr lang="en-US" altLang="zh-CN" sz="1800" dirty="0">
                <a:latin typeface="Microsoft YaHei" panose="020B0503020204020204" pitchFamily="34" charset="-122"/>
                <a:ea typeface="Microsoft YaHei" panose="020B0503020204020204" pitchFamily="34" charset="-122"/>
              </a:rPr>
              <a:t>STYLISH BAG AND ACCESSORY DESIGN</a:t>
            </a:r>
          </a:p>
        </p:txBody>
      </p:sp>
      <p:pic>
        <p:nvPicPr>
          <p:cNvPr id="18434" name="Picture 2">
            <a:extLst>
              <a:ext uri="{FF2B5EF4-FFF2-40B4-BE49-F238E27FC236}">
                <a16:creationId xmlns:a16="http://schemas.microsoft.com/office/drawing/2014/main" id="{CF3AB974-D699-A64B-972C-D62D6074A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4351" y="2990525"/>
            <a:ext cx="5334694" cy="486911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AEEA9C57-874E-1447-AE29-F797962286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504"/>
          <a:stretch/>
        </p:blipFill>
        <p:spPr bwMode="auto">
          <a:xfrm>
            <a:off x="9981775" y="3311021"/>
            <a:ext cx="4128923" cy="198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784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6064319" y="237802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064319" y="237802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95624F82-0EA2-8541-B4E0-053E7DD3821A}"/>
              </a:ext>
            </a:extLst>
          </p:cNvPr>
          <p:cNvSpPr txBox="1"/>
          <p:nvPr>
            <p:custDataLst>
              <p:tags r:id="rId1"/>
            </p:custDataLst>
          </p:nvPr>
        </p:nvSpPr>
        <p:spPr>
          <a:xfrm>
            <a:off x="928370" y="577123"/>
            <a:ext cx="4383859" cy="646331"/>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cs typeface="MiSans Normal" panose="00000500000000000000" charset="-122"/>
              </a:rPr>
              <a:t>设计汇总     </a:t>
            </a:r>
          </a:p>
          <a:p>
            <a:r>
              <a:rPr lang="en" altLang="zh-CN" sz="1800" dirty="0">
                <a:latin typeface="Microsoft YaHei" panose="020B0503020204020204" pitchFamily="34" charset="-122"/>
                <a:ea typeface="Microsoft YaHei" panose="020B0503020204020204" pitchFamily="34" charset="-122"/>
                <a:cs typeface="MiSans Normal" panose="00000500000000000000" charset="-122"/>
              </a:rPr>
              <a:t>D</a:t>
            </a:r>
            <a:r>
              <a:rPr lang="en" sz="1800" dirty="0">
                <a:latin typeface="Microsoft YaHei" panose="020B0503020204020204" pitchFamily="34" charset="-122"/>
                <a:ea typeface="Microsoft YaHei" panose="020B0503020204020204" pitchFamily="34" charset="-122"/>
                <a:cs typeface="MiSans Normal" panose="00000500000000000000" charset="-122"/>
                <a:sym typeface="+mn-ea"/>
              </a:rPr>
              <a:t>ESIGN </a:t>
            </a:r>
            <a:r>
              <a:rPr lang="en" altLang="zh-CN" sz="1800" dirty="0">
                <a:latin typeface="Microsoft YaHei" panose="020B0503020204020204" pitchFamily="34" charset="-122"/>
                <a:ea typeface="Microsoft YaHei" panose="020B0503020204020204" pitchFamily="34" charset="-122"/>
                <a:cs typeface="MiSans Normal" panose="00000500000000000000" charset="-122"/>
                <a:sym typeface="+mn-ea"/>
              </a:rPr>
              <a:t>SUMMARY</a:t>
            </a:r>
            <a:r>
              <a:rPr lang="en" sz="18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en" sz="1800" dirty="0">
              <a:latin typeface="Microsoft YaHei" panose="020B0503020204020204" pitchFamily="34" charset="-122"/>
              <a:ea typeface="Microsoft YaHei" panose="020B0503020204020204" pitchFamily="34" charset="-122"/>
              <a:cs typeface="MiSans Normal" panose="00000500000000000000" charset="-122"/>
            </a:endParaRPr>
          </a:p>
        </p:txBody>
      </p:sp>
      <p:sp>
        <p:nvSpPr>
          <p:cNvPr id="3" name="文本框 2">
            <a:extLst>
              <a:ext uri="{FF2B5EF4-FFF2-40B4-BE49-F238E27FC236}">
                <a16:creationId xmlns:a16="http://schemas.microsoft.com/office/drawing/2014/main" id="{60A8F9CB-68EE-3A21-85B3-3F85211FE9AE}"/>
              </a:ext>
            </a:extLst>
          </p:cNvPr>
          <p:cNvSpPr txBox="1"/>
          <p:nvPr/>
        </p:nvSpPr>
        <p:spPr>
          <a:xfrm>
            <a:off x="2605373" y="7469257"/>
            <a:ext cx="3927869" cy="646331"/>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台灯</a:t>
            </a:r>
            <a:endParaRPr lang="en-US" altLang="zh-CN" sz="1800" dirty="0">
              <a:latin typeface="Microsoft YaHei" panose="020B0503020204020204" pitchFamily="34" charset="-122"/>
              <a:ea typeface="Microsoft YaHei" panose="020B0503020204020204" pitchFamily="34" charset="-122"/>
            </a:endParaRPr>
          </a:p>
          <a:p>
            <a:pPr algn="ctr"/>
            <a:r>
              <a:rPr lang="en" altLang="zh-CN" sz="1800" dirty="0">
                <a:latin typeface="Microsoft YaHei" panose="020B0503020204020204" pitchFamily="34" charset="-122"/>
                <a:ea typeface="Microsoft YaHei" panose="020B0503020204020204" pitchFamily="34" charset="-122"/>
              </a:rPr>
              <a:t>Two taels/100g tea packaging</a:t>
            </a:r>
            <a:endParaRPr lang="zh-CN" altLang="en-US" sz="18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E7BB6BB5-C2C1-B012-5E0E-F58DEF7E369E}"/>
              </a:ext>
            </a:extLst>
          </p:cNvPr>
          <p:cNvSpPr txBox="1"/>
          <p:nvPr/>
        </p:nvSpPr>
        <p:spPr>
          <a:xfrm>
            <a:off x="9041751" y="7469257"/>
            <a:ext cx="3927869" cy="646331"/>
          </a:xfrm>
          <a:prstGeom prst="rect">
            <a:avLst/>
          </a:prstGeom>
          <a:noFill/>
        </p:spPr>
        <p:txBody>
          <a:bodyPr wrap="square">
            <a:spAutoFit/>
          </a:bodyPr>
          <a:lstStyle/>
          <a:p>
            <a:pPr algn="ctr"/>
            <a:r>
              <a:rPr lang="zh-CN" altLang="en-US" sz="1800" dirty="0">
                <a:latin typeface="Microsoft YaHei" panose="020B0503020204020204" pitchFamily="34" charset="-122"/>
                <a:ea typeface="Microsoft YaHei" panose="020B0503020204020204" pitchFamily="34" charset="-122"/>
              </a:rPr>
              <a:t>台灯的包装</a:t>
            </a:r>
            <a:endParaRPr lang="en-US" altLang="zh-CN" sz="1800" dirty="0">
              <a:latin typeface="Microsoft YaHei" panose="020B0503020204020204" pitchFamily="34" charset="-122"/>
              <a:ea typeface="Microsoft YaHei" panose="020B0503020204020204" pitchFamily="34" charset="-122"/>
            </a:endParaRPr>
          </a:p>
          <a:p>
            <a:pPr algn="ctr"/>
            <a:r>
              <a:rPr lang="en" altLang="zh-CN" sz="1800" dirty="0">
                <a:latin typeface="Microsoft YaHei" panose="020B0503020204020204" pitchFamily="34" charset="-122"/>
                <a:ea typeface="Microsoft YaHei" panose="020B0503020204020204" pitchFamily="34" charset="-122"/>
              </a:rPr>
              <a:t>Half catty/250g tea packaging</a:t>
            </a:r>
            <a:endParaRPr lang="zh-CN" altLang="en-US" sz="1800" dirty="0">
              <a:latin typeface="Microsoft YaHei" panose="020B0503020204020204" pitchFamily="34" charset="-122"/>
              <a:ea typeface="Microsoft YaHei" panose="020B0503020204020204" pitchFamily="34" charset="-122"/>
            </a:endParaRPr>
          </a:p>
        </p:txBody>
      </p:sp>
      <p:pic>
        <p:nvPicPr>
          <p:cNvPr id="11" name="图片 10">
            <a:extLst>
              <a:ext uri="{FF2B5EF4-FFF2-40B4-BE49-F238E27FC236}">
                <a16:creationId xmlns:a16="http://schemas.microsoft.com/office/drawing/2014/main" id="{52195638-3100-8D41-BA65-E55F50C0F0A1}"/>
              </a:ext>
            </a:extLst>
          </p:cNvPr>
          <p:cNvPicPr>
            <a:picLocks noChangeAspect="1"/>
          </p:cNvPicPr>
          <p:nvPr/>
        </p:nvPicPr>
        <p:blipFill>
          <a:blip r:embed="rId4"/>
          <a:stretch>
            <a:fillRect/>
          </a:stretch>
        </p:blipFill>
        <p:spPr>
          <a:xfrm>
            <a:off x="1967581" y="2353313"/>
            <a:ext cx="4887003" cy="5115944"/>
          </a:xfrm>
          <a:prstGeom prst="rect">
            <a:avLst/>
          </a:prstGeom>
        </p:spPr>
      </p:pic>
      <p:pic>
        <p:nvPicPr>
          <p:cNvPr id="12" name="Picture 2">
            <a:extLst>
              <a:ext uri="{FF2B5EF4-FFF2-40B4-BE49-F238E27FC236}">
                <a16:creationId xmlns:a16="http://schemas.microsoft.com/office/drawing/2014/main" id="{1BAA778C-D24C-3649-AE98-8149CD5CA2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8617" y="2576225"/>
            <a:ext cx="5334694" cy="486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919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FBC24D64-01C5-2149-94D9-7301974B8F1B}"/>
              </a:ext>
            </a:extLst>
          </p:cNvPr>
          <p:cNvSpPr txBox="1"/>
          <p:nvPr/>
        </p:nvSpPr>
        <p:spPr>
          <a:xfrm>
            <a:off x="1245862" y="1849758"/>
            <a:ext cx="2914883" cy="7435433"/>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偏黄</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竹编织材料</a:t>
            </a:r>
            <a:r>
              <a:rPr lang="en-US" altLang="zh-CN" sz="1600" dirty="0">
                <a:solidFill>
                  <a:srgbClr val="FF0000"/>
                </a:solidFill>
                <a:latin typeface="Microsoft YaHei" panose="020B0503020204020204" pitchFamily="34" charset="-122"/>
                <a:ea typeface="Microsoft YaHei" panose="020B0503020204020204" pitchFamily="34" charset="-122"/>
              </a:rPr>
              <a:t>Bamboo woven material</a:t>
            </a: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皮革</a:t>
            </a:r>
            <a:r>
              <a:rPr lang="en-US" altLang="zh-CN" sz="1600" dirty="0">
                <a:solidFill>
                  <a:srgbClr val="FF0000"/>
                </a:solidFill>
                <a:latin typeface="Microsoft YaHei" panose="020B0503020204020204" pitchFamily="34" charset="-122"/>
                <a:ea typeface="Microsoft YaHei" panose="020B0503020204020204" pitchFamily="34" charset="-122"/>
              </a:rPr>
              <a:t>Leather</a:t>
            </a: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丝巾</a:t>
            </a:r>
            <a:r>
              <a:rPr lang="en-US" altLang="zh-CN" sz="1600" dirty="0">
                <a:solidFill>
                  <a:srgbClr val="FF0000"/>
                </a:solidFill>
                <a:latin typeface="Microsoft YaHei" panose="020B0503020204020204" pitchFamily="34" charset="-122"/>
                <a:ea typeface="Microsoft YaHei" panose="020B0503020204020204" pitchFamily="34" charset="-122"/>
              </a:rPr>
              <a:t>Silk scarf</a:t>
            </a: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金属拉链、撞钉、搭扣</a:t>
            </a:r>
            <a:endParaRPr lang="en-US" altLang="zh-CN" sz="1600" dirty="0">
              <a:solidFill>
                <a:srgbClr val="FF0000"/>
              </a:solidFill>
              <a:latin typeface="Microsoft YaHei" panose="020B0503020204020204" pitchFamily="34" charset="-122"/>
              <a:ea typeface="Microsoft YaHei" panose="020B0503020204020204" pitchFamily="34" charset="-122"/>
            </a:endParaRPr>
          </a:p>
          <a:p>
            <a:pPr>
              <a:lnSpc>
                <a:spcPct val="150000"/>
              </a:lnSpc>
            </a:pPr>
            <a:r>
              <a:rPr lang="en-US" altLang="zh-CN" sz="1600" dirty="0">
                <a:solidFill>
                  <a:srgbClr val="FF0000"/>
                </a:solidFill>
                <a:latin typeface="Microsoft YaHei" panose="020B0503020204020204" pitchFamily="34" charset="-122"/>
                <a:ea typeface="Microsoft YaHei" panose="020B0503020204020204" pitchFamily="34" charset="-122"/>
              </a:rPr>
              <a:t>Metal zippers, nails, buckles</a:t>
            </a:r>
          </a:p>
          <a:p>
            <a:pPr>
              <a:lnSpc>
                <a:spcPct val="150000"/>
              </a:lnSpc>
            </a:pPr>
            <a:endParaRPr lang="en-US" altLang="zh-CN" sz="1600" dirty="0">
              <a:latin typeface="Microsoft YaHei" panose="020B0503020204020204" pitchFamily="34" charset="-122"/>
              <a:ea typeface="Microsoft YaHei" panose="020B0503020204020204" pitchFamily="34" charset="-122"/>
            </a:endParaRP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1245862" y="1524876"/>
            <a:ext cx="2620645" cy="337185"/>
          </a:xfrm>
          <a:prstGeom prst="rect">
            <a:avLst/>
          </a:prstGeom>
          <a:noFill/>
        </p:spPr>
        <p:txBody>
          <a:bodyPr wrap="square" rtlCol="0">
            <a:spAutoFit/>
          </a:bodyPr>
          <a:lstStyle/>
          <a:p>
            <a:r>
              <a:rPr lang="zh-CN" altLang="en-US" sz="1600" dirty="0">
                <a:latin typeface="Microsoft YaHei" panose="020B0503020204020204" pitchFamily="34" charset="-122"/>
                <a:ea typeface="Microsoft YaHei" panose="020B0503020204020204" pitchFamily="34" charset="-122"/>
              </a:rPr>
              <a:t>包袋 </a:t>
            </a:r>
            <a:r>
              <a:rPr lang="en" altLang="zh-CN" sz="1600" dirty="0">
                <a:latin typeface="Microsoft YaHei" panose="020B0503020204020204" pitchFamily="34" charset="-122"/>
                <a:ea typeface="Microsoft YaHei" panose="020B0503020204020204" pitchFamily="34" charset="-122"/>
              </a:rPr>
              <a:t>Bags</a:t>
            </a:r>
            <a:endParaRPr lang="zh-CN" altLang="en-US" sz="1600" dirty="0">
              <a:latin typeface="Microsoft YaHei" panose="020B0503020204020204" pitchFamily="34" charset="-122"/>
              <a:ea typeface="Microsoft YaHei" panose="020B0503020204020204" pitchFamily="34" charset="-122"/>
            </a:endParaRPr>
          </a:p>
        </p:txBody>
      </p:sp>
      <p:sp>
        <p:nvSpPr>
          <p:cNvPr id="46" name="文本框 45">
            <a:extLst>
              <a:ext uri="{FF2B5EF4-FFF2-40B4-BE49-F238E27FC236}">
                <a16:creationId xmlns:a16="http://schemas.microsoft.com/office/drawing/2014/main" id="{7DCF63B7-A9FA-0F40-9A14-8A69D5FB0019}"/>
              </a:ext>
            </a:extLst>
          </p:cNvPr>
          <p:cNvSpPr txBox="1"/>
          <p:nvPr/>
        </p:nvSpPr>
        <p:spPr>
          <a:xfrm>
            <a:off x="3768730" y="2125193"/>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358849A6-56B1-DD43-B0D8-79DD2446795E}"/>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sp>
        <p:nvSpPr>
          <p:cNvPr id="19" name="文本框 18">
            <a:extLst>
              <a:ext uri="{FF2B5EF4-FFF2-40B4-BE49-F238E27FC236}">
                <a16:creationId xmlns:a16="http://schemas.microsoft.com/office/drawing/2014/main" id="{22C86C0E-7BA9-BC49-B0F3-F9246B903130}"/>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51742B00-BAFE-4862-DBA1-2128B248AB5C}"/>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4.</a:t>
            </a:r>
            <a:r>
              <a:rPr lang="zh-CN" altLang="en-US" sz="1800" dirty="0">
                <a:latin typeface="Microsoft YaHei" panose="020B0503020204020204" pitchFamily="34" charset="-122"/>
                <a:ea typeface="Microsoft YaHei" panose="020B0503020204020204" pitchFamily="34" charset="-122"/>
              </a:rPr>
              <a:t> 时尚包袋及配饰设计</a:t>
            </a:r>
            <a:endParaRPr lang="en-US" altLang="zh-CN" sz="1800" dirty="0">
              <a:latin typeface="Microsoft YaHei" panose="020B0503020204020204" pitchFamily="34" charset="-122"/>
              <a:ea typeface="Microsoft YaHei" panose="020B0503020204020204" pitchFamily="34" charset="-122"/>
            </a:endParaRPr>
          </a:p>
          <a:p>
            <a:r>
              <a:rPr lang="en-US" altLang="zh-CN" sz="1800" dirty="0">
                <a:latin typeface="Microsoft YaHei" panose="020B0503020204020204" pitchFamily="34" charset="-122"/>
                <a:ea typeface="Microsoft YaHei" panose="020B0503020204020204" pitchFamily="34" charset="-122"/>
              </a:rPr>
              <a:t>STYLISH BAG AND ACCESSORY DESIGN</a:t>
            </a:r>
          </a:p>
        </p:txBody>
      </p:sp>
      <p:pic>
        <p:nvPicPr>
          <p:cNvPr id="5" name="图片 4">
            <a:extLst>
              <a:ext uri="{FF2B5EF4-FFF2-40B4-BE49-F238E27FC236}">
                <a16:creationId xmlns:a16="http://schemas.microsoft.com/office/drawing/2014/main" id="{8C1A0D3C-8D64-884A-904F-22B107BE3F62}"/>
              </a:ext>
            </a:extLst>
          </p:cNvPr>
          <p:cNvPicPr>
            <a:picLocks noChangeAspect="1"/>
          </p:cNvPicPr>
          <p:nvPr/>
        </p:nvPicPr>
        <p:blipFill>
          <a:blip r:embed="rId3"/>
          <a:stretch>
            <a:fillRect/>
          </a:stretch>
        </p:blipFill>
        <p:spPr>
          <a:xfrm>
            <a:off x="9735321" y="2741197"/>
            <a:ext cx="3802884" cy="3940143"/>
          </a:xfrm>
          <a:prstGeom prst="rect">
            <a:avLst/>
          </a:prstGeom>
        </p:spPr>
      </p:pic>
      <p:pic>
        <p:nvPicPr>
          <p:cNvPr id="7" name="图片 6">
            <a:extLst>
              <a:ext uri="{FF2B5EF4-FFF2-40B4-BE49-F238E27FC236}">
                <a16:creationId xmlns:a16="http://schemas.microsoft.com/office/drawing/2014/main" id="{E29FC7C7-7181-9546-88E9-AD2B8FF671CC}"/>
              </a:ext>
            </a:extLst>
          </p:cNvPr>
          <p:cNvPicPr>
            <a:picLocks noChangeAspect="1"/>
          </p:cNvPicPr>
          <p:nvPr/>
        </p:nvPicPr>
        <p:blipFill>
          <a:blip r:embed="rId4"/>
          <a:stretch>
            <a:fillRect/>
          </a:stretch>
        </p:blipFill>
        <p:spPr>
          <a:xfrm>
            <a:off x="4159816" y="2894280"/>
            <a:ext cx="5602959" cy="4966260"/>
          </a:xfrm>
          <a:prstGeom prst="rect">
            <a:avLst/>
          </a:prstGeom>
        </p:spPr>
      </p:pic>
      <p:pic>
        <p:nvPicPr>
          <p:cNvPr id="18" name="图片 17">
            <a:extLst>
              <a:ext uri="{FF2B5EF4-FFF2-40B4-BE49-F238E27FC236}">
                <a16:creationId xmlns:a16="http://schemas.microsoft.com/office/drawing/2014/main" id="{1CF5B2C3-3FC1-3043-B1C8-6BA708057F93}"/>
              </a:ext>
            </a:extLst>
          </p:cNvPr>
          <p:cNvPicPr>
            <a:picLocks noChangeAspect="1"/>
          </p:cNvPicPr>
          <p:nvPr/>
        </p:nvPicPr>
        <p:blipFill>
          <a:blip r:embed="rId5"/>
          <a:stretch>
            <a:fillRect/>
          </a:stretch>
        </p:blipFill>
        <p:spPr>
          <a:xfrm>
            <a:off x="1251008" y="4449022"/>
            <a:ext cx="660273" cy="570606"/>
          </a:xfrm>
          <a:prstGeom prst="rect">
            <a:avLst/>
          </a:prstGeom>
        </p:spPr>
      </p:pic>
      <p:sp>
        <p:nvSpPr>
          <p:cNvPr id="20" name="文本框 19">
            <a:extLst>
              <a:ext uri="{FF2B5EF4-FFF2-40B4-BE49-F238E27FC236}">
                <a16:creationId xmlns:a16="http://schemas.microsoft.com/office/drawing/2014/main" id="{92B460FE-95A2-7743-97DD-538FE44552FA}"/>
              </a:ext>
            </a:extLst>
          </p:cNvPr>
          <p:cNvSpPr txBox="1"/>
          <p:nvPr/>
        </p:nvSpPr>
        <p:spPr>
          <a:xfrm>
            <a:off x="10392129" y="6819903"/>
            <a:ext cx="2361544" cy="646331"/>
          </a:xfrm>
          <a:prstGeom prst="rect">
            <a:avLst/>
          </a:prstGeom>
          <a:noFill/>
        </p:spPr>
        <p:txBody>
          <a:bodyPr wrap="none" rtlCol="0">
            <a:spAutoFit/>
          </a:bodyPr>
          <a:lstStyle/>
          <a:p>
            <a:r>
              <a:rPr kumimoji="1" lang="zh-CN" altLang="en-US" sz="1200" dirty="0"/>
              <a:t>长：</a:t>
            </a:r>
            <a:r>
              <a:rPr kumimoji="1" lang="en-US" altLang="zh-CN" sz="1200" dirty="0"/>
              <a:t>19cm</a:t>
            </a:r>
            <a:r>
              <a:rPr kumimoji="1" lang="zh-CN" altLang="en-US" sz="1200" dirty="0"/>
              <a:t>  宽：</a:t>
            </a:r>
            <a:r>
              <a:rPr kumimoji="1" lang="en-US" altLang="zh-CN" sz="1200" dirty="0"/>
              <a:t>10cm</a:t>
            </a:r>
            <a:r>
              <a:rPr kumimoji="1" lang="zh-CN" altLang="en-US" sz="1200" dirty="0"/>
              <a:t>  高：</a:t>
            </a:r>
            <a:r>
              <a:rPr kumimoji="1" lang="en-US" altLang="zh-CN" sz="1200" dirty="0"/>
              <a:t>16cm</a:t>
            </a:r>
            <a:endParaRPr kumimoji="1" lang="zh-CN" altLang="en-US" sz="1200" dirty="0"/>
          </a:p>
          <a:p>
            <a:r>
              <a:rPr kumimoji="1" lang="en" altLang="zh-CN" sz="1200" dirty="0"/>
              <a:t>Length </a:t>
            </a:r>
            <a:r>
              <a:rPr kumimoji="1" lang="en-US" altLang="zh-CN" sz="1200" dirty="0"/>
              <a:t>19</a:t>
            </a:r>
            <a:r>
              <a:rPr kumimoji="1" lang="en" altLang="zh-CN" sz="1200" dirty="0"/>
              <a:t>*width </a:t>
            </a:r>
            <a:r>
              <a:rPr kumimoji="1" lang="en-US" altLang="zh-CN" sz="1200" dirty="0"/>
              <a:t>10</a:t>
            </a:r>
            <a:r>
              <a:rPr kumimoji="1" lang="en" altLang="zh-CN" sz="1200" dirty="0"/>
              <a:t>*height </a:t>
            </a:r>
            <a:r>
              <a:rPr kumimoji="1" lang="en-US" altLang="zh-CN" sz="1200" dirty="0"/>
              <a:t>16</a:t>
            </a:r>
            <a:r>
              <a:rPr kumimoji="1" lang="en" altLang="zh-CN" sz="1200" dirty="0"/>
              <a:t>cm</a:t>
            </a:r>
            <a:endParaRPr kumimoji="1" lang="zh-CN" altLang="en-US" sz="1200" dirty="0"/>
          </a:p>
          <a:p>
            <a:endParaRPr kumimoji="1" lang="en-US" altLang="zh-CN" sz="1200" dirty="0"/>
          </a:p>
        </p:txBody>
      </p:sp>
    </p:spTree>
    <p:extLst>
      <p:ext uri="{BB962C8B-B14F-4D97-AF65-F5344CB8AC3E}">
        <p14:creationId xmlns:p14="http://schemas.microsoft.com/office/powerpoint/2010/main" val="1794426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DFF79F75-1CC3-5142-9F57-435E4288B1E9}"/>
              </a:ext>
            </a:extLst>
          </p:cNvPr>
          <p:cNvSpPr txBox="1"/>
          <p:nvPr/>
        </p:nvSpPr>
        <p:spPr>
          <a:xfrm>
            <a:off x="1245862" y="1849758"/>
            <a:ext cx="2914883" cy="5958106"/>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偏红</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原竹</a:t>
            </a:r>
            <a:r>
              <a:rPr lang="en" altLang="zh-CN" sz="1600" dirty="0">
                <a:solidFill>
                  <a:srgbClr val="FF0000"/>
                </a:solidFill>
                <a:latin typeface="Microsoft YaHei" panose="020B0503020204020204" pitchFamily="34" charset="-122"/>
                <a:ea typeface="Microsoft YaHei" panose="020B0503020204020204" pitchFamily="34" charset="-122"/>
              </a:rPr>
              <a:t>original bamboo </a:t>
            </a:r>
            <a:endParaRPr lang="en-US" altLang="zh-CN" sz="1600" dirty="0">
              <a:solidFill>
                <a:srgbClr val="FF0000"/>
              </a:solidFill>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金属配件</a:t>
            </a:r>
            <a:r>
              <a:rPr lang="en" altLang="zh-CN" sz="1600" dirty="0">
                <a:solidFill>
                  <a:srgbClr val="FF0000"/>
                </a:solidFill>
                <a:latin typeface="Microsoft YaHei" panose="020B0503020204020204" pitchFamily="34" charset="-122"/>
                <a:ea typeface="Microsoft YaHei" panose="020B0503020204020204" pitchFamily="34" charset="-122"/>
              </a:rPr>
              <a:t>metal accessories </a:t>
            </a:r>
            <a:endParaRPr lang="en-US" altLang="zh-CN" sz="1600" dirty="0">
              <a:solidFill>
                <a:srgbClr val="FF0000"/>
              </a:solidFill>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丝巾</a:t>
            </a:r>
            <a:r>
              <a:rPr lang="en" altLang="zh-CN" sz="1600" dirty="0">
                <a:solidFill>
                  <a:srgbClr val="FF0000"/>
                </a:solidFill>
                <a:latin typeface="Microsoft YaHei" panose="020B0503020204020204" pitchFamily="34" charset="-122"/>
                <a:ea typeface="Microsoft YaHei" panose="020B0503020204020204" pitchFamily="34" charset="-122"/>
              </a:rPr>
              <a:t>scarves</a:t>
            </a:r>
            <a:endParaRPr lang="en-US" altLang="zh-CN" sz="1600" dirty="0">
              <a:solidFill>
                <a:srgbClr val="FF0000"/>
              </a:solidFill>
              <a:latin typeface="Microsoft YaHei" panose="020B0503020204020204" pitchFamily="34" charset="-122"/>
              <a:ea typeface="Microsoft YaHei" panose="020B0503020204020204" pitchFamily="34" charset="-122"/>
            </a:endParaRP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1261058" y="1524999"/>
            <a:ext cx="4380325" cy="338554"/>
          </a:xfrm>
          <a:prstGeom prst="rect">
            <a:avLst/>
          </a:prstGeom>
          <a:noFill/>
        </p:spPr>
        <p:txBody>
          <a:bodyPr wrap="square" rtlCol="0">
            <a:spAutoFit/>
          </a:bodyPr>
          <a:lstStyle/>
          <a:p>
            <a:r>
              <a:rPr lang="zh-CN" altLang="en-US" sz="1600" dirty="0">
                <a:latin typeface="Microsoft YaHei" panose="020B0503020204020204" pitchFamily="34" charset="-122"/>
                <a:ea typeface="Microsoft YaHei" panose="020B0503020204020204" pitchFamily="34" charset="-122"/>
              </a:rPr>
              <a:t>包的配饰设计 </a:t>
            </a:r>
            <a:r>
              <a:rPr lang="en" altLang="zh-CN" sz="1600" dirty="0">
                <a:latin typeface="Microsoft YaHei" panose="020B0503020204020204" pitchFamily="34" charset="-122"/>
                <a:ea typeface="Microsoft YaHei" panose="020B0503020204020204" pitchFamily="34" charset="-122"/>
              </a:rPr>
              <a:t>Accessory design of the bag</a:t>
            </a:r>
            <a:endParaRPr lang="zh-CN" altLang="en-US" sz="1600" dirty="0">
              <a:latin typeface="Microsoft YaHei" panose="020B0503020204020204" pitchFamily="34" charset="-122"/>
              <a:ea typeface="Microsoft YaHei" panose="020B0503020204020204" pitchFamily="34" charset="-122"/>
            </a:endParaRPr>
          </a:p>
        </p:txBody>
      </p:sp>
      <p:sp>
        <p:nvSpPr>
          <p:cNvPr id="46" name="文本框 45">
            <a:extLst>
              <a:ext uri="{FF2B5EF4-FFF2-40B4-BE49-F238E27FC236}">
                <a16:creationId xmlns:a16="http://schemas.microsoft.com/office/drawing/2014/main" id="{7DCF63B7-A9FA-0F40-9A14-8A69D5FB0019}"/>
              </a:ext>
            </a:extLst>
          </p:cNvPr>
          <p:cNvSpPr txBox="1"/>
          <p:nvPr/>
        </p:nvSpPr>
        <p:spPr>
          <a:xfrm>
            <a:off x="4485125" y="2092938"/>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358849A6-56B1-DD43-B0D8-79DD2446795E}"/>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sp>
        <p:nvSpPr>
          <p:cNvPr id="26" name="文本框 25">
            <a:extLst>
              <a:ext uri="{FF2B5EF4-FFF2-40B4-BE49-F238E27FC236}">
                <a16:creationId xmlns:a16="http://schemas.microsoft.com/office/drawing/2014/main" id="{9BD56D7A-50CC-F444-90E3-441E55AC320E}"/>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sp>
        <p:nvSpPr>
          <p:cNvPr id="16" name="文本框 15">
            <a:extLst>
              <a:ext uri="{FF2B5EF4-FFF2-40B4-BE49-F238E27FC236}">
                <a16:creationId xmlns:a16="http://schemas.microsoft.com/office/drawing/2014/main" id="{DB929D8C-0BDB-B14C-86F3-F0D37F63F2FE}"/>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4.</a:t>
            </a:r>
            <a:r>
              <a:rPr lang="zh-CN" altLang="en-US" sz="1800" dirty="0">
                <a:latin typeface="Microsoft YaHei" panose="020B0503020204020204" pitchFamily="34" charset="-122"/>
                <a:ea typeface="Microsoft YaHei" panose="020B0503020204020204" pitchFamily="34" charset="-122"/>
              </a:rPr>
              <a:t> 时尚包袋及配饰设计</a:t>
            </a:r>
            <a:endParaRPr lang="en-US" altLang="zh-CN" sz="1800" dirty="0">
              <a:latin typeface="Microsoft YaHei" panose="020B0503020204020204" pitchFamily="34" charset="-122"/>
              <a:ea typeface="Microsoft YaHei" panose="020B0503020204020204" pitchFamily="34" charset="-122"/>
            </a:endParaRPr>
          </a:p>
          <a:p>
            <a:r>
              <a:rPr lang="en-US" altLang="zh-CN" sz="1800" dirty="0">
                <a:latin typeface="Microsoft YaHei" panose="020B0503020204020204" pitchFamily="34" charset="-122"/>
                <a:ea typeface="Microsoft YaHei" panose="020B0503020204020204" pitchFamily="34" charset="-122"/>
              </a:rPr>
              <a:t>STYLISH BAG AND ACCESSORY DESIGN</a:t>
            </a:r>
          </a:p>
        </p:txBody>
      </p:sp>
      <p:pic>
        <p:nvPicPr>
          <p:cNvPr id="20" name="图片 19">
            <a:extLst>
              <a:ext uri="{FF2B5EF4-FFF2-40B4-BE49-F238E27FC236}">
                <a16:creationId xmlns:a16="http://schemas.microsoft.com/office/drawing/2014/main" id="{1F66D0D0-8CE3-9544-B111-6D792C6C7DFA}"/>
              </a:ext>
            </a:extLst>
          </p:cNvPr>
          <p:cNvPicPr>
            <a:picLocks noChangeAspect="1"/>
          </p:cNvPicPr>
          <p:nvPr/>
        </p:nvPicPr>
        <p:blipFill>
          <a:blip r:embed="rId3"/>
          <a:stretch>
            <a:fillRect/>
          </a:stretch>
        </p:blipFill>
        <p:spPr>
          <a:xfrm>
            <a:off x="1316579" y="4519338"/>
            <a:ext cx="646298" cy="570606"/>
          </a:xfrm>
          <a:prstGeom prst="rect">
            <a:avLst/>
          </a:prstGeom>
        </p:spPr>
      </p:pic>
      <p:pic>
        <p:nvPicPr>
          <p:cNvPr id="1026" name="Picture 2">
            <a:extLst>
              <a:ext uri="{FF2B5EF4-FFF2-40B4-BE49-F238E27FC236}">
                <a16:creationId xmlns:a16="http://schemas.microsoft.com/office/drawing/2014/main" id="{1C0ACD94-8BE0-5047-A535-21565AC670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747"/>
          <a:stretch/>
        </p:blipFill>
        <p:spPr bwMode="auto">
          <a:xfrm>
            <a:off x="9829730" y="2984152"/>
            <a:ext cx="3724366" cy="442798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直线箭头连接符 18">
            <a:extLst>
              <a:ext uri="{FF2B5EF4-FFF2-40B4-BE49-F238E27FC236}">
                <a16:creationId xmlns:a16="http://schemas.microsoft.com/office/drawing/2014/main" id="{EFB11259-2233-F446-A642-E94A9A9FFC4E}"/>
              </a:ext>
            </a:extLst>
          </p:cNvPr>
          <p:cNvCxnSpPr>
            <a:cxnSpLocks/>
          </p:cNvCxnSpPr>
          <p:nvPr/>
        </p:nvCxnSpPr>
        <p:spPr>
          <a:xfrm>
            <a:off x="13391343" y="4047298"/>
            <a:ext cx="0" cy="277195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2" name="直线箭头连接符 21">
            <a:extLst>
              <a:ext uri="{FF2B5EF4-FFF2-40B4-BE49-F238E27FC236}">
                <a16:creationId xmlns:a16="http://schemas.microsoft.com/office/drawing/2014/main" id="{B1E8E3E1-7127-074C-A90A-B1A040CE4588}"/>
              </a:ext>
            </a:extLst>
          </p:cNvPr>
          <p:cNvCxnSpPr>
            <a:cxnSpLocks/>
          </p:cNvCxnSpPr>
          <p:nvPr/>
        </p:nvCxnSpPr>
        <p:spPr>
          <a:xfrm>
            <a:off x="10244380" y="3723094"/>
            <a:ext cx="282069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3" name="文本框 22">
            <a:extLst>
              <a:ext uri="{FF2B5EF4-FFF2-40B4-BE49-F238E27FC236}">
                <a16:creationId xmlns:a16="http://schemas.microsoft.com/office/drawing/2014/main" id="{9404A724-A705-E042-B295-7DB2DE9DF64C}"/>
              </a:ext>
            </a:extLst>
          </p:cNvPr>
          <p:cNvSpPr txBox="1"/>
          <p:nvPr/>
        </p:nvSpPr>
        <p:spPr>
          <a:xfrm>
            <a:off x="11206324" y="3169715"/>
            <a:ext cx="896399" cy="276999"/>
          </a:xfrm>
          <a:prstGeom prst="rect">
            <a:avLst/>
          </a:prstGeom>
          <a:noFill/>
        </p:spPr>
        <p:txBody>
          <a:bodyPr wrap="none" rtlCol="0">
            <a:spAutoFit/>
          </a:bodyPr>
          <a:lstStyle/>
          <a:p>
            <a:r>
              <a:rPr kumimoji="1" lang="zh-CN" altLang="en-US" sz="1200" dirty="0"/>
              <a:t>直径 </a:t>
            </a:r>
            <a:r>
              <a:rPr kumimoji="1" lang="en-US" altLang="zh-CN" sz="1200" dirty="0"/>
              <a:t>18cm</a:t>
            </a:r>
            <a:endParaRPr kumimoji="1" lang="zh-CN" altLang="en-US" sz="1200" dirty="0"/>
          </a:p>
        </p:txBody>
      </p:sp>
      <p:sp>
        <p:nvSpPr>
          <p:cNvPr id="24" name="文本框 23">
            <a:extLst>
              <a:ext uri="{FF2B5EF4-FFF2-40B4-BE49-F238E27FC236}">
                <a16:creationId xmlns:a16="http://schemas.microsoft.com/office/drawing/2014/main" id="{6DC02DA5-404F-2549-82C2-EE2C5CFBAD03}"/>
              </a:ext>
            </a:extLst>
          </p:cNvPr>
          <p:cNvSpPr txBox="1"/>
          <p:nvPr/>
        </p:nvSpPr>
        <p:spPr>
          <a:xfrm>
            <a:off x="13391343" y="5323468"/>
            <a:ext cx="742511" cy="276999"/>
          </a:xfrm>
          <a:prstGeom prst="rect">
            <a:avLst/>
          </a:prstGeom>
          <a:noFill/>
        </p:spPr>
        <p:txBody>
          <a:bodyPr wrap="none" rtlCol="0">
            <a:spAutoFit/>
          </a:bodyPr>
          <a:lstStyle/>
          <a:p>
            <a:r>
              <a:rPr kumimoji="1" lang="zh-CN" altLang="en-US" sz="1200" dirty="0"/>
              <a:t>高 </a:t>
            </a:r>
            <a:r>
              <a:rPr kumimoji="1" lang="en-US" altLang="zh-CN" sz="1200" dirty="0"/>
              <a:t>16cm</a:t>
            </a:r>
            <a:endParaRPr kumimoji="1" lang="zh-CN" altLang="en-US" sz="1200" dirty="0"/>
          </a:p>
        </p:txBody>
      </p:sp>
      <p:pic>
        <p:nvPicPr>
          <p:cNvPr id="1028" name="Picture 4" descr="Apricot">
            <a:extLst>
              <a:ext uri="{FF2B5EF4-FFF2-40B4-BE49-F238E27FC236}">
                <a16:creationId xmlns:a16="http://schemas.microsoft.com/office/drawing/2014/main" id="{2BECA785-A9AC-2B4A-A53B-D2C5B366E2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7010" y="2914493"/>
            <a:ext cx="3616860" cy="481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425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ED6DA306-844E-5E4E-AAC8-5BABCE9AA538}"/>
              </a:ext>
            </a:extLst>
          </p:cNvPr>
          <p:cNvSpPr txBox="1"/>
          <p:nvPr/>
        </p:nvSpPr>
        <p:spPr>
          <a:xfrm>
            <a:off x="1245862" y="1849758"/>
            <a:ext cx="2914883" cy="6327438"/>
          </a:xfrm>
          <a:prstGeom prst="rect">
            <a:avLst/>
          </a:prstGeom>
          <a:noFill/>
        </p:spPr>
        <p:txBody>
          <a:bodyPr wrap="square" rtlCol="0">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escription：</a:t>
            </a: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色彩</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Color</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latin typeface="Microsoft YaHei" panose="020B0503020204020204" pitchFamily="34" charset="-122"/>
                <a:ea typeface="Microsoft YaHei" panose="020B0503020204020204" pitchFamily="34" charset="-122"/>
              </a:rPr>
              <a:t>材质 </a:t>
            </a:r>
            <a:r>
              <a:rPr lang="en" altLang="zh-CN" sz="1600" dirty="0">
                <a:latin typeface="Microsoft YaHei" panose="020B0503020204020204" pitchFamily="34" charset="-122"/>
                <a:ea typeface="Microsoft YaHei" panose="020B0503020204020204" pitchFamily="34" charset="-122"/>
              </a:rPr>
              <a:t>Material</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竹编材料</a:t>
            </a:r>
            <a:r>
              <a:rPr lang="en-US" altLang="zh-CN" sz="1600" dirty="0">
                <a:solidFill>
                  <a:srgbClr val="FF0000"/>
                </a:solidFill>
                <a:latin typeface="Microsoft YaHei" panose="020B0503020204020204" pitchFamily="34" charset="-122"/>
                <a:ea typeface="Microsoft YaHei" panose="020B0503020204020204" pitchFamily="34" charset="-122"/>
              </a:rPr>
              <a:t>Bamboo woven material</a:t>
            </a:r>
          </a:p>
          <a:p>
            <a:pPr>
              <a:lnSpc>
                <a:spcPct val="150000"/>
              </a:lnSpc>
            </a:pPr>
            <a:r>
              <a:rPr lang="zh-CN" altLang="en-US" sz="1600" dirty="0">
                <a:solidFill>
                  <a:srgbClr val="FF0000"/>
                </a:solidFill>
                <a:latin typeface="Microsoft YaHei" panose="020B0503020204020204" pitchFamily="34" charset="-122"/>
                <a:ea typeface="Microsoft YaHei" panose="020B0503020204020204" pitchFamily="34" charset="-122"/>
              </a:rPr>
              <a:t>皮革</a:t>
            </a:r>
            <a:r>
              <a:rPr lang="en-US" altLang="zh-CN" sz="1600" dirty="0">
                <a:solidFill>
                  <a:srgbClr val="FF0000"/>
                </a:solidFill>
                <a:latin typeface="Microsoft YaHei" panose="020B0503020204020204" pitchFamily="34" charset="-122"/>
                <a:ea typeface="Microsoft YaHei" panose="020B0503020204020204" pitchFamily="34" charset="-122"/>
              </a:rPr>
              <a:t>leather</a:t>
            </a:r>
          </a:p>
          <a:p>
            <a:pPr>
              <a:lnSpc>
                <a:spcPct val="150000"/>
              </a:lnSpc>
            </a:pPr>
            <a:endParaRPr lang="en-US" altLang="zh-CN" sz="1600" dirty="0">
              <a:latin typeface="Microsoft YaHei" panose="020B0503020204020204" pitchFamily="34" charset="-122"/>
              <a:ea typeface="Microsoft YaHei" panose="020B0503020204020204" pitchFamily="34" charset="-122"/>
            </a:endParaRPr>
          </a:p>
        </p:txBody>
      </p:sp>
      <p:cxnSp>
        <p:nvCxnSpPr>
          <p:cNvPr id="6" name="直接连接符 5"/>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9272" y="30252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C093094-8F07-AB4C-B8A0-B26A4CD46FDD}"/>
              </a:ext>
            </a:extLst>
          </p:cNvPr>
          <p:cNvSpPr txBox="1"/>
          <p:nvPr/>
        </p:nvSpPr>
        <p:spPr>
          <a:xfrm>
            <a:off x="573412" y="1487176"/>
            <a:ext cx="2620645" cy="337185"/>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手镯 </a:t>
            </a:r>
            <a:r>
              <a:rPr lang="en" altLang="zh-CN" sz="1600" dirty="0">
                <a:latin typeface="Microsoft YaHei" panose="020B0503020204020204" pitchFamily="34" charset="-122"/>
                <a:ea typeface="Microsoft YaHei" panose="020B0503020204020204" pitchFamily="34" charset="-122"/>
              </a:rPr>
              <a:t>Cuff bracelet</a:t>
            </a:r>
            <a:endParaRPr lang="zh-CN" altLang="en-US" sz="1600" dirty="0">
              <a:latin typeface="Microsoft YaHei" panose="020B0503020204020204" pitchFamily="34" charset="-122"/>
              <a:ea typeface="Microsoft YaHei" panose="020B0503020204020204" pitchFamily="34" charset="-122"/>
            </a:endParaRPr>
          </a:p>
        </p:txBody>
      </p:sp>
      <p:sp>
        <p:nvSpPr>
          <p:cNvPr id="46" name="文本框 45">
            <a:extLst>
              <a:ext uri="{FF2B5EF4-FFF2-40B4-BE49-F238E27FC236}">
                <a16:creationId xmlns:a16="http://schemas.microsoft.com/office/drawing/2014/main" id="{7DCF63B7-A9FA-0F40-9A14-8A69D5FB0019}"/>
              </a:ext>
            </a:extLst>
          </p:cNvPr>
          <p:cNvSpPr txBox="1"/>
          <p:nvPr/>
        </p:nvSpPr>
        <p:spPr>
          <a:xfrm>
            <a:off x="4515703" y="2300923"/>
            <a:ext cx="372436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设计效果图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Design</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R</a:t>
            </a:r>
            <a:r>
              <a:rPr lang="en-US" altLang="zh-CN" sz="1600" dirty="0" err="1">
                <a:latin typeface="Microsoft YaHei" panose="020B0503020204020204" pitchFamily="34" charset="-122"/>
                <a:ea typeface="Microsoft YaHei" panose="020B0503020204020204" pitchFamily="34" charset="-122"/>
                <a:cs typeface="MiSans Normal" panose="00000500000000000000" charset="-122"/>
                <a:sym typeface="+mn-ea"/>
              </a:rPr>
              <a:t>enderings</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zh-CN" altLang="en-US" sz="1600" dirty="0">
              <a:latin typeface="Microsoft YaHei" panose="020B0503020204020204" pitchFamily="34" charset="-122"/>
              <a:ea typeface="Microsoft YaHei" panose="020B0503020204020204" pitchFamily="34" charset="-122"/>
            </a:endParaRPr>
          </a:p>
        </p:txBody>
      </p:sp>
      <p:grpSp>
        <p:nvGrpSpPr>
          <p:cNvPr id="22" name="组合 21">
            <a:extLst>
              <a:ext uri="{FF2B5EF4-FFF2-40B4-BE49-F238E27FC236}">
                <a16:creationId xmlns:a16="http://schemas.microsoft.com/office/drawing/2014/main" id="{0F147E3D-46BB-5043-BC02-F28D8B4F9F69}"/>
              </a:ext>
            </a:extLst>
          </p:cNvPr>
          <p:cNvGrpSpPr/>
          <p:nvPr/>
        </p:nvGrpSpPr>
        <p:grpSpPr>
          <a:xfrm>
            <a:off x="1008652" y="4156964"/>
            <a:ext cx="907489" cy="554305"/>
            <a:chOff x="1008652" y="4156964"/>
            <a:chExt cx="907489" cy="554305"/>
          </a:xfrm>
        </p:grpSpPr>
        <p:sp>
          <p:nvSpPr>
            <p:cNvPr id="23" name="矩形 22">
              <a:extLst>
                <a:ext uri="{FF2B5EF4-FFF2-40B4-BE49-F238E27FC236}">
                  <a16:creationId xmlns:a16="http://schemas.microsoft.com/office/drawing/2014/main" id="{2DB0E6AD-7250-2347-9982-5065BB07940A}"/>
                </a:ext>
              </a:extLst>
            </p:cNvPr>
            <p:cNvSpPr/>
            <p:nvPr/>
          </p:nvSpPr>
          <p:spPr>
            <a:xfrm>
              <a:off x="1336076" y="4156964"/>
              <a:ext cx="568924" cy="533400"/>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B8C2E7E3-3643-574A-94F7-32552B931A9B}"/>
                </a:ext>
              </a:extLst>
            </p:cNvPr>
            <p:cNvSpPr txBox="1"/>
            <p:nvPr/>
          </p:nvSpPr>
          <p:spPr>
            <a:xfrm>
              <a:off x="1008652" y="4511214"/>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sp>
        <p:nvSpPr>
          <p:cNvPr id="26" name="文本框 25">
            <a:extLst>
              <a:ext uri="{FF2B5EF4-FFF2-40B4-BE49-F238E27FC236}">
                <a16:creationId xmlns:a16="http://schemas.microsoft.com/office/drawing/2014/main" id="{9BD56D7A-50CC-F444-90E3-441E55AC320E}"/>
              </a:ext>
            </a:extLst>
          </p:cNvPr>
          <p:cNvSpPr txBox="1"/>
          <p:nvPr/>
        </p:nvSpPr>
        <p:spPr>
          <a:xfrm>
            <a:off x="4378992" y="9341510"/>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sp>
        <p:nvSpPr>
          <p:cNvPr id="17" name="文本框 16">
            <a:extLst>
              <a:ext uri="{FF2B5EF4-FFF2-40B4-BE49-F238E27FC236}">
                <a16:creationId xmlns:a16="http://schemas.microsoft.com/office/drawing/2014/main" id="{C3F5ED3E-4EC8-C744-A57D-C6A10AC58906}"/>
              </a:ext>
            </a:extLst>
          </p:cNvPr>
          <p:cNvSpPr txBox="1"/>
          <p:nvPr/>
        </p:nvSpPr>
        <p:spPr>
          <a:xfrm>
            <a:off x="932759" y="634331"/>
            <a:ext cx="4979310" cy="646331"/>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4.</a:t>
            </a:r>
            <a:r>
              <a:rPr lang="zh-CN" altLang="en-US" sz="1800" dirty="0">
                <a:latin typeface="Microsoft YaHei" panose="020B0503020204020204" pitchFamily="34" charset="-122"/>
                <a:ea typeface="Microsoft YaHei" panose="020B0503020204020204" pitchFamily="34" charset="-122"/>
              </a:rPr>
              <a:t> 时尚包袋及配饰设计</a:t>
            </a:r>
            <a:endParaRPr lang="en-US" altLang="zh-CN" sz="1800" dirty="0">
              <a:latin typeface="Microsoft YaHei" panose="020B0503020204020204" pitchFamily="34" charset="-122"/>
              <a:ea typeface="Microsoft YaHei" panose="020B0503020204020204" pitchFamily="34" charset="-122"/>
            </a:endParaRPr>
          </a:p>
          <a:p>
            <a:r>
              <a:rPr lang="en-US" altLang="zh-CN" sz="1800" dirty="0">
                <a:latin typeface="Microsoft YaHei" panose="020B0503020204020204" pitchFamily="34" charset="-122"/>
                <a:ea typeface="Microsoft YaHei" panose="020B0503020204020204" pitchFamily="34" charset="-122"/>
              </a:rPr>
              <a:t>STYLISH BAG AND ACCESSORY DESIGN</a:t>
            </a:r>
          </a:p>
        </p:txBody>
      </p:sp>
      <p:sp>
        <p:nvSpPr>
          <p:cNvPr id="20" name="文本框 19">
            <a:extLst>
              <a:ext uri="{FF2B5EF4-FFF2-40B4-BE49-F238E27FC236}">
                <a16:creationId xmlns:a16="http://schemas.microsoft.com/office/drawing/2014/main" id="{913E8A14-812D-5648-9C5F-1CA40A71B919}"/>
              </a:ext>
            </a:extLst>
          </p:cNvPr>
          <p:cNvSpPr txBox="1"/>
          <p:nvPr/>
        </p:nvSpPr>
        <p:spPr>
          <a:xfrm>
            <a:off x="8533870" y="2125193"/>
            <a:ext cx="5058015" cy="338554"/>
          </a:xfrm>
          <a:prstGeom prst="rect">
            <a:avLst/>
          </a:prstGeom>
          <a:noFill/>
        </p:spPr>
        <p:txBody>
          <a:bodyPr wrap="square" rtlCol="0">
            <a:spAutoFit/>
          </a:bodyPr>
          <a:lstStyle/>
          <a:p>
            <a:pPr algn="r"/>
            <a:r>
              <a:rPr lang="zh-CN" altLang="en-US" sz="1600" dirty="0">
                <a:latin typeface="Microsoft YaHei" panose="020B0503020204020204" pitchFamily="34" charset="-122"/>
                <a:ea typeface="Microsoft YaHei" panose="020B0503020204020204" pitchFamily="34" charset="-122"/>
              </a:rPr>
              <a:t>工艺尺寸图</a:t>
            </a:r>
            <a:r>
              <a:rPr lang="en" altLang="zh-CN" sz="1600" dirty="0">
                <a:latin typeface="Microsoft YaHei" panose="020B0503020204020204" pitchFamily="34" charset="-122"/>
                <a:ea typeface="Microsoft YaHei" panose="020B0503020204020204" pitchFamily="34" charset="-122"/>
              </a:rPr>
              <a:t>Size Process Drawings </a:t>
            </a:r>
            <a:r>
              <a:rPr lang="zh-CN" altLang="en-US" sz="1600" dirty="0">
                <a:latin typeface="Microsoft YaHei" panose="020B0503020204020204" pitchFamily="34" charset="-122"/>
                <a:ea typeface="Microsoft YaHei" panose="020B0503020204020204" pitchFamily="34" charset="-122"/>
              </a:rPr>
              <a:t>：</a:t>
            </a:r>
          </a:p>
        </p:txBody>
      </p:sp>
      <p:sp>
        <p:nvSpPr>
          <p:cNvPr id="24" name="文本框 23">
            <a:extLst>
              <a:ext uri="{FF2B5EF4-FFF2-40B4-BE49-F238E27FC236}">
                <a16:creationId xmlns:a16="http://schemas.microsoft.com/office/drawing/2014/main" id="{E6B83823-02F3-B34C-B21D-C3CA904CF0D5}"/>
              </a:ext>
            </a:extLst>
          </p:cNvPr>
          <p:cNvSpPr txBox="1"/>
          <p:nvPr/>
        </p:nvSpPr>
        <p:spPr>
          <a:xfrm>
            <a:off x="10426121" y="6493743"/>
            <a:ext cx="3034862" cy="523220"/>
          </a:xfrm>
          <a:prstGeom prst="rect">
            <a:avLst/>
          </a:prstGeom>
          <a:noFill/>
        </p:spPr>
        <p:txBody>
          <a:bodyPr wrap="square">
            <a:spAutoFit/>
          </a:bodyPr>
          <a:lstStyle/>
          <a:p>
            <a:r>
              <a:rPr lang="zh-CN" altLang="en-US" sz="1400" b="0" i="0" u="none" strike="noStrike" dirty="0">
                <a:solidFill>
                  <a:srgbClr val="11192D"/>
                </a:solidFill>
                <a:effectLst/>
                <a:latin typeface="Microsoft YaHei" panose="020B0503020204020204" pitchFamily="34" charset="-122"/>
                <a:ea typeface="Microsoft YaHei" panose="020B0503020204020204" pitchFamily="34" charset="-122"/>
              </a:rPr>
              <a:t>内径：</a:t>
            </a:r>
            <a:r>
              <a:rPr lang="en-US" altLang="zh-CN" sz="1400" b="0" i="0" u="none" strike="noStrike" dirty="0">
                <a:solidFill>
                  <a:srgbClr val="11192D"/>
                </a:solidFill>
                <a:effectLst/>
                <a:latin typeface="Microsoft YaHei" panose="020B0503020204020204" pitchFamily="34" charset="-122"/>
                <a:ea typeface="Microsoft YaHei" panose="020B0503020204020204" pitchFamily="34" charset="-122"/>
              </a:rPr>
              <a:t>5.5-6.0</a:t>
            </a:r>
            <a:r>
              <a:rPr lang="en" altLang="zh-CN" sz="1400" b="0" i="0" u="none" strike="noStrike" dirty="0">
                <a:solidFill>
                  <a:srgbClr val="11192D"/>
                </a:solidFill>
                <a:effectLst/>
                <a:latin typeface="Microsoft YaHei" panose="020B0503020204020204" pitchFamily="34" charset="-122"/>
                <a:ea typeface="Microsoft YaHei" panose="020B0503020204020204" pitchFamily="34" charset="-122"/>
              </a:rPr>
              <a:t>cm</a:t>
            </a:r>
          </a:p>
          <a:p>
            <a:r>
              <a:rPr lang="zh-CN" altLang="en" sz="1400" dirty="0">
                <a:solidFill>
                  <a:srgbClr val="11192D"/>
                </a:solidFill>
                <a:latin typeface="Microsoft YaHei" panose="020B0503020204020204" pitchFamily="34" charset="-122"/>
                <a:ea typeface="Microsoft YaHei" panose="020B0503020204020204" pitchFamily="34" charset="-122"/>
              </a:rPr>
              <a:t>直径</a:t>
            </a:r>
            <a:r>
              <a:rPr lang="zh-CN" altLang="en-US" sz="1400" dirty="0">
                <a:solidFill>
                  <a:srgbClr val="11192D"/>
                </a:solidFill>
                <a:latin typeface="Microsoft YaHei" panose="020B0503020204020204" pitchFamily="34" charset="-122"/>
                <a:ea typeface="Microsoft YaHei" panose="020B0503020204020204" pitchFamily="34" charset="-122"/>
              </a:rPr>
              <a:t>：</a:t>
            </a:r>
            <a:r>
              <a:rPr lang="en-US" altLang="zh-CN" sz="1400" dirty="0">
                <a:solidFill>
                  <a:srgbClr val="11192D"/>
                </a:solidFill>
                <a:latin typeface="Microsoft YaHei" panose="020B0503020204020204" pitchFamily="34" charset="-122"/>
                <a:ea typeface="Microsoft YaHei" panose="020B0503020204020204" pitchFamily="34" charset="-122"/>
              </a:rPr>
              <a:t>0.8cm</a:t>
            </a:r>
            <a:endParaRPr lang="zh-CN" altLang="en-US" sz="1400" dirty="0">
              <a:latin typeface="Microsoft YaHei" panose="020B0503020204020204" pitchFamily="34" charset="-122"/>
              <a:ea typeface="Microsoft YaHei" panose="020B0503020204020204" pitchFamily="34" charset="-122"/>
            </a:endParaRPr>
          </a:p>
        </p:txBody>
      </p:sp>
      <p:pic>
        <p:nvPicPr>
          <p:cNvPr id="26626" name="Picture 2">
            <a:extLst>
              <a:ext uri="{FF2B5EF4-FFF2-40B4-BE49-F238E27FC236}">
                <a16:creationId xmlns:a16="http://schemas.microsoft.com/office/drawing/2014/main" id="{0B93AAC5-498F-6148-A99D-0C9EA58C43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05" t="9584" r="18663" b="43378"/>
          <a:stretch/>
        </p:blipFill>
        <p:spPr bwMode="auto">
          <a:xfrm>
            <a:off x="9816516" y="3006738"/>
            <a:ext cx="3644467" cy="329075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滚动 Pin 图图片 1">
            <a:extLst>
              <a:ext uri="{FF2B5EF4-FFF2-40B4-BE49-F238E27FC236}">
                <a16:creationId xmlns:a16="http://schemas.microsoft.com/office/drawing/2014/main" id="{D4D4BF2E-6602-3E4F-B455-542E29A7C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3230" y="3116354"/>
            <a:ext cx="4351147" cy="4351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442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6095850" y="289828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095850" y="289828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95624F82-0EA2-8541-B4E0-053E7DD3821A}"/>
              </a:ext>
            </a:extLst>
          </p:cNvPr>
          <p:cNvSpPr txBox="1"/>
          <p:nvPr>
            <p:custDataLst>
              <p:tags r:id="rId1"/>
            </p:custDataLst>
          </p:nvPr>
        </p:nvSpPr>
        <p:spPr>
          <a:xfrm>
            <a:off x="928370" y="577123"/>
            <a:ext cx="4383859" cy="646331"/>
          </a:xfrm>
          <a:prstGeom prst="rect">
            <a:avLst/>
          </a:prstGeom>
          <a:noFill/>
        </p:spPr>
        <p:txBody>
          <a:bodyPr wrap="square" rtlCol="0">
            <a:spAutoFit/>
          </a:bodyPr>
          <a:lstStyle/>
          <a:p>
            <a:r>
              <a:rPr lang="zh-CN" altLang="en-US" sz="1800" dirty="0">
                <a:latin typeface="Microsoft YaHei" panose="020B0503020204020204" pitchFamily="34" charset="-122"/>
                <a:ea typeface="Microsoft YaHei" panose="020B0503020204020204" pitchFamily="34" charset="-122"/>
                <a:cs typeface="MiSans Normal" panose="00000500000000000000" charset="-122"/>
              </a:rPr>
              <a:t>设计汇总     </a:t>
            </a:r>
          </a:p>
          <a:p>
            <a:r>
              <a:rPr lang="en" altLang="zh-CN" sz="1800" dirty="0">
                <a:latin typeface="Microsoft YaHei" panose="020B0503020204020204" pitchFamily="34" charset="-122"/>
                <a:ea typeface="Microsoft YaHei" panose="020B0503020204020204" pitchFamily="34" charset="-122"/>
                <a:cs typeface="MiSans Normal" panose="00000500000000000000" charset="-122"/>
              </a:rPr>
              <a:t>D</a:t>
            </a:r>
            <a:r>
              <a:rPr lang="en" sz="1800" dirty="0">
                <a:latin typeface="Microsoft YaHei" panose="020B0503020204020204" pitchFamily="34" charset="-122"/>
                <a:ea typeface="Microsoft YaHei" panose="020B0503020204020204" pitchFamily="34" charset="-122"/>
                <a:cs typeface="MiSans Normal" panose="00000500000000000000" charset="-122"/>
                <a:sym typeface="+mn-ea"/>
              </a:rPr>
              <a:t>ESIGN </a:t>
            </a:r>
            <a:r>
              <a:rPr lang="en" altLang="zh-CN" sz="1800" dirty="0">
                <a:latin typeface="Microsoft YaHei" panose="020B0503020204020204" pitchFamily="34" charset="-122"/>
                <a:ea typeface="Microsoft YaHei" panose="020B0503020204020204" pitchFamily="34" charset="-122"/>
                <a:cs typeface="MiSans Normal" panose="00000500000000000000" charset="-122"/>
                <a:sym typeface="+mn-ea"/>
              </a:rPr>
              <a:t>SUMMARY</a:t>
            </a:r>
            <a:r>
              <a:rPr lang="en" sz="1800" dirty="0">
                <a:latin typeface="Microsoft YaHei" panose="020B0503020204020204" pitchFamily="34" charset="-122"/>
                <a:ea typeface="Microsoft YaHei" panose="020B0503020204020204" pitchFamily="34" charset="-122"/>
                <a:cs typeface="MiSans Normal" panose="00000500000000000000" charset="-122"/>
                <a:sym typeface="+mn-ea"/>
              </a:rPr>
              <a:t>     </a:t>
            </a:r>
            <a:endParaRPr lang="en" sz="1800" dirty="0">
              <a:latin typeface="Microsoft YaHei" panose="020B0503020204020204" pitchFamily="34" charset="-122"/>
              <a:ea typeface="Microsoft YaHei" panose="020B0503020204020204" pitchFamily="34" charset="-122"/>
              <a:cs typeface="MiSans Normal" panose="00000500000000000000" charset="-122"/>
            </a:endParaRPr>
          </a:p>
        </p:txBody>
      </p:sp>
      <p:sp>
        <p:nvSpPr>
          <p:cNvPr id="3" name="文本框 2">
            <a:extLst>
              <a:ext uri="{FF2B5EF4-FFF2-40B4-BE49-F238E27FC236}">
                <a16:creationId xmlns:a16="http://schemas.microsoft.com/office/drawing/2014/main" id="{60A8F9CB-68EE-3A21-85B3-3F85211FE9AE}"/>
              </a:ext>
            </a:extLst>
          </p:cNvPr>
          <p:cNvSpPr txBox="1"/>
          <p:nvPr/>
        </p:nvSpPr>
        <p:spPr>
          <a:xfrm>
            <a:off x="1454494" y="3359515"/>
            <a:ext cx="3927869" cy="646331"/>
          </a:xfrm>
          <a:prstGeom prst="rect">
            <a:avLst/>
          </a:prstGeom>
          <a:noFill/>
        </p:spPr>
        <p:txBody>
          <a:bodyPr wrap="square">
            <a:spAutoFit/>
          </a:bodyPr>
          <a:lstStyle/>
          <a:p>
            <a:r>
              <a:rPr lang="zh-CN" altLang="en-US" sz="1800" dirty="0">
                <a:latin typeface="Microsoft YaHei" panose="020B0503020204020204" pitchFamily="34" charset="-122"/>
                <a:ea typeface="Microsoft YaHei" panose="020B0503020204020204" pitchFamily="34" charset="-122"/>
              </a:rPr>
              <a:t>包袋 </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Bags</a:t>
            </a:r>
            <a:endParaRPr lang="zh-CN" altLang="en-US" sz="18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09C792C1-B032-583F-16F6-FC7640A86CF2}"/>
              </a:ext>
            </a:extLst>
          </p:cNvPr>
          <p:cNvSpPr txBox="1"/>
          <p:nvPr/>
        </p:nvSpPr>
        <p:spPr>
          <a:xfrm>
            <a:off x="1426784" y="7375583"/>
            <a:ext cx="3927869" cy="923330"/>
          </a:xfrm>
          <a:prstGeom prst="rect">
            <a:avLst/>
          </a:prstGeom>
          <a:noFill/>
        </p:spPr>
        <p:txBody>
          <a:bodyPr wrap="square">
            <a:spAutoFit/>
          </a:bodyPr>
          <a:lstStyle/>
          <a:p>
            <a:r>
              <a:rPr lang="zh-CN" altLang="en-US" sz="1800" dirty="0">
                <a:latin typeface="Microsoft YaHei" panose="020B0503020204020204" pitchFamily="34" charset="-122"/>
                <a:ea typeface="Microsoft YaHei" panose="020B0503020204020204" pitchFamily="34" charset="-122"/>
              </a:rPr>
              <a:t>包的配饰设计 </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Accessory design of the bag</a:t>
            </a:r>
            <a:endParaRPr lang="zh-CN" altLang="en-US" sz="1800" dirty="0">
              <a:latin typeface="Microsoft YaHei" panose="020B0503020204020204" pitchFamily="34" charset="-122"/>
              <a:ea typeface="Microsoft YaHei" panose="020B0503020204020204" pitchFamily="34" charset="-122"/>
            </a:endParaRPr>
          </a:p>
          <a:p>
            <a:endParaRPr lang="zh-CN" altLang="en-US" sz="18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E7BB6BB5-C2C1-B012-5E0E-F58DEF7E369E}"/>
              </a:ext>
            </a:extLst>
          </p:cNvPr>
          <p:cNvSpPr txBox="1"/>
          <p:nvPr/>
        </p:nvSpPr>
        <p:spPr>
          <a:xfrm>
            <a:off x="7622857" y="3371086"/>
            <a:ext cx="3927869" cy="646331"/>
          </a:xfrm>
          <a:prstGeom prst="rect">
            <a:avLst/>
          </a:prstGeom>
          <a:noFill/>
        </p:spPr>
        <p:txBody>
          <a:bodyPr wrap="square">
            <a:spAutoFit/>
          </a:bodyPr>
          <a:lstStyle/>
          <a:p>
            <a:r>
              <a:rPr lang="zh-CN" altLang="en-US" sz="1800" dirty="0">
                <a:latin typeface="Microsoft YaHei" panose="020B0503020204020204" pitchFamily="34" charset="-122"/>
                <a:ea typeface="Microsoft YaHei" panose="020B0503020204020204" pitchFamily="34" charset="-122"/>
              </a:rPr>
              <a:t>手镯 </a:t>
            </a:r>
            <a:endParaRPr lang="en-US" altLang="zh-CN" sz="1800" dirty="0">
              <a:latin typeface="Microsoft YaHei" panose="020B0503020204020204" pitchFamily="34" charset="-122"/>
              <a:ea typeface="Microsoft YaHei" panose="020B0503020204020204" pitchFamily="34" charset="-122"/>
            </a:endParaRPr>
          </a:p>
          <a:p>
            <a:r>
              <a:rPr lang="en" altLang="zh-CN" sz="1800" dirty="0">
                <a:latin typeface="Microsoft YaHei" panose="020B0503020204020204" pitchFamily="34" charset="-122"/>
                <a:ea typeface="Microsoft YaHei" panose="020B0503020204020204" pitchFamily="34" charset="-122"/>
              </a:rPr>
              <a:t>Cuff bracelet</a:t>
            </a:r>
            <a:endParaRPr lang="zh-CN" altLang="en-US" sz="1800" dirty="0">
              <a:latin typeface="Microsoft YaHei" panose="020B0503020204020204" pitchFamily="34" charset="-122"/>
              <a:ea typeface="Microsoft YaHei" panose="020B0503020204020204" pitchFamily="34" charset="-122"/>
            </a:endParaRPr>
          </a:p>
        </p:txBody>
      </p:sp>
      <p:pic>
        <p:nvPicPr>
          <p:cNvPr id="17" name="图片 16">
            <a:extLst>
              <a:ext uri="{FF2B5EF4-FFF2-40B4-BE49-F238E27FC236}">
                <a16:creationId xmlns:a16="http://schemas.microsoft.com/office/drawing/2014/main" id="{9850094A-6F17-A14B-AB1E-EB14C7F270A7}"/>
              </a:ext>
            </a:extLst>
          </p:cNvPr>
          <p:cNvPicPr>
            <a:picLocks noChangeAspect="1"/>
          </p:cNvPicPr>
          <p:nvPr/>
        </p:nvPicPr>
        <p:blipFill>
          <a:blip r:embed="rId4"/>
          <a:stretch>
            <a:fillRect/>
          </a:stretch>
        </p:blipFill>
        <p:spPr>
          <a:xfrm>
            <a:off x="2580884" y="2110061"/>
            <a:ext cx="4431738" cy="3928132"/>
          </a:xfrm>
          <a:prstGeom prst="rect">
            <a:avLst/>
          </a:prstGeom>
        </p:spPr>
      </p:pic>
      <p:pic>
        <p:nvPicPr>
          <p:cNvPr id="12" name="Picture 4" descr="滚动 Pin 图图片 1">
            <a:extLst>
              <a:ext uri="{FF2B5EF4-FFF2-40B4-BE49-F238E27FC236}">
                <a16:creationId xmlns:a16="http://schemas.microsoft.com/office/drawing/2014/main" id="{CC142EF2-5AAA-CE41-84A7-CB417CE1D9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5153" y="2110062"/>
            <a:ext cx="3928132" cy="39281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pricot">
            <a:extLst>
              <a:ext uri="{FF2B5EF4-FFF2-40B4-BE49-F238E27FC236}">
                <a16:creationId xmlns:a16="http://schemas.microsoft.com/office/drawing/2014/main" id="{3CC2D62D-30E2-5D45-B505-681F9A3BFA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3213" y="6244107"/>
            <a:ext cx="2665449" cy="3550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981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F7C3BEAE-6D28-1F4E-914E-648FF1ABDAFC}"/>
              </a:ext>
            </a:extLst>
          </p:cNvPr>
          <p:cNvSpPr txBox="1"/>
          <p:nvPr>
            <p:custDataLst>
              <p:tags r:id="rId1"/>
            </p:custDataLst>
          </p:nvPr>
        </p:nvSpPr>
        <p:spPr>
          <a:xfrm>
            <a:off x="928370" y="577123"/>
            <a:ext cx="4383859" cy="646331"/>
          </a:xfrm>
          <a:prstGeom prst="rect">
            <a:avLst/>
          </a:prstGeom>
          <a:noFill/>
        </p:spPr>
        <p:txBody>
          <a:bodyPr wrap="square" rtlCol="0">
            <a:spAutoFit/>
          </a:bodyPr>
          <a:lstStyle/>
          <a:p>
            <a:pPr algn="l"/>
            <a:r>
              <a:rPr lang="zh-CN" altLang="en-US" sz="1800" dirty="0">
                <a:latin typeface="Microsoft YaHei" panose="020B0503020204020204" pitchFamily="34" charset="-122"/>
                <a:ea typeface="Microsoft YaHei" panose="020B0503020204020204" pitchFamily="34" charset="-122"/>
                <a:cs typeface="MiSans Normal" panose="00000500000000000000" charset="-122"/>
              </a:rPr>
              <a:t>设计草图</a:t>
            </a:r>
            <a:endParaRPr lang="en-US" altLang="zh-CN" sz="1800" dirty="0">
              <a:latin typeface="Microsoft YaHei" panose="020B0503020204020204" pitchFamily="34" charset="-122"/>
              <a:ea typeface="Microsoft YaHei" panose="020B0503020204020204" pitchFamily="34" charset="-122"/>
              <a:cs typeface="MiSans Normal" panose="00000500000000000000" charset="-122"/>
            </a:endParaRPr>
          </a:p>
          <a:p>
            <a:pPr algn="l"/>
            <a:r>
              <a:rPr lang="zh-CN" altLang="en-US" sz="1800" dirty="0">
                <a:latin typeface="Microsoft YaHei" panose="020B0503020204020204" pitchFamily="34" charset="-122"/>
                <a:ea typeface="Microsoft YaHei" panose="020B0503020204020204" pitchFamily="34" charset="-122"/>
                <a:cs typeface="MiSans Normal" panose="00000500000000000000" charset="-122"/>
                <a:sym typeface="+mn-ea"/>
              </a:rPr>
              <a:t>D</a:t>
            </a:r>
            <a:r>
              <a:rPr lang="en-US" altLang="zh-CN" sz="1800" dirty="0">
                <a:latin typeface="Microsoft YaHei" panose="020B0503020204020204" pitchFamily="34" charset="-122"/>
                <a:ea typeface="Microsoft YaHei" panose="020B0503020204020204" pitchFamily="34" charset="-122"/>
                <a:cs typeface="MiSans Normal" panose="00000500000000000000" charset="-122"/>
                <a:sym typeface="+mn-ea"/>
              </a:rPr>
              <a:t>ESIGN DRAFT</a:t>
            </a:r>
            <a:endParaRPr lang="zh-CN" altLang="en-US" sz="1800" dirty="0">
              <a:latin typeface="Microsoft YaHei" panose="020B0503020204020204" pitchFamily="34" charset="-122"/>
              <a:ea typeface="Microsoft YaHei" panose="020B0503020204020204" pitchFamily="34" charset="-122"/>
              <a:cs typeface="MiSans Normal" panose="00000500000000000000" charset="-122"/>
            </a:endParaRPr>
          </a:p>
        </p:txBody>
      </p:sp>
      <p:sp>
        <p:nvSpPr>
          <p:cNvPr id="44" name="文本框 43">
            <a:extLst>
              <a:ext uri="{FF2B5EF4-FFF2-40B4-BE49-F238E27FC236}">
                <a16:creationId xmlns:a16="http://schemas.microsoft.com/office/drawing/2014/main" id="{24850267-086D-2F43-B606-156C6D3C4BBF}"/>
              </a:ext>
            </a:extLst>
          </p:cNvPr>
          <p:cNvSpPr txBox="1"/>
          <p:nvPr/>
        </p:nvSpPr>
        <p:spPr>
          <a:xfrm>
            <a:off x="2502292" y="9348427"/>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4F8AE7EF-68A7-3F47-B571-4263FB00DFC2}"/>
              </a:ext>
            </a:extLst>
          </p:cNvPr>
          <p:cNvSpPr txBox="1"/>
          <p:nvPr/>
        </p:nvSpPr>
        <p:spPr>
          <a:xfrm>
            <a:off x="580845" y="1567157"/>
            <a:ext cx="2908738" cy="584775"/>
          </a:xfrm>
          <a:prstGeom prst="rect">
            <a:avLst/>
          </a:prstGeom>
          <a:noFill/>
        </p:spPr>
        <p:txBody>
          <a:bodyPr wrap="square">
            <a:spAutoFit/>
          </a:bodyPr>
          <a:lstStyle/>
          <a:p>
            <a:pPr algn="ctr"/>
            <a:r>
              <a:rPr lang="zh-CN" altLang="en-US" sz="1600" dirty="0">
                <a:solidFill>
                  <a:srgbClr val="FF0000"/>
                </a:solidFill>
                <a:latin typeface="Microsoft YaHei" panose="020B0503020204020204" pitchFamily="34" charset="-122"/>
                <a:ea typeface="Microsoft YaHei" panose="020B0503020204020204" pitchFamily="34" charset="-122"/>
              </a:rPr>
              <a:t>不少于四张</a:t>
            </a:r>
            <a:endParaRPr lang="en-US" altLang="zh-CN" sz="1600" dirty="0">
              <a:solidFill>
                <a:srgbClr val="FF0000"/>
              </a:solidFill>
              <a:latin typeface="Microsoft YaHei" panose="020B0503020204020204" pitchFamily="34" charset="-122"/>
              <a:ea typeface="Microsoft YaHei" panose="020B0503020204020204" pitchFamily="34" charset="-122"/>
            </a:endParaRPr>
          </a:p>
          <a:p>
            <a:pPr algn="ctr"/>
            <a:r>
              <a:rPr lang="en" altLang="zh-CN" sz="1600" dirty="0">
                <a:solidFill>
                  <a:srgbClr val="FF0000"/>
                </a:solidFill>
                <a:latin typeface="Microsoft YaHei" panose="020B0503020204020204" pitchFamily="34" charset="-122"/>
                <a:ea typeface="Microsoft YaHei" panose="020B0503020204020204" pitchFamily="34" charset="-122"/>
              </a:rPr>
              <a:t>(no less than four)</a:t>
            </a:r>
            <a:endParaRPr lang="zh-CN" altLang="en-US" sz="1600" dirty="0">
              <a:solidFill>
                <a:srgbClr val="FF0000"/>
              </a:solidFill>
            </a:endParaRPr>
          </a:p>
        </p:txBody>
      </p:sp>
      <p:pic>
        <p:nvPicPr>
          <p:cNvPr id="3" name="图片 2">
            <a:extLst>
              <a:ext uri="{FF2B5EF4-FFF2-40B4-BE49-F238E27FC236}">
                <a16:creationId xmlns:a16="http://schemas.microsoft.com/office/drawing/2014/main" id="{0F00BB83-C471-B547-8418-106571057FF0}"/>
              </a:ext>
            </a:extLst>
          </p:cNvPr>
          <p:cNvPicPr>
            <a:picLocks noChangeAspect="1"/>
          </p:cNvPicPr>
          <p:nvPr/>
        </p:nvPicPr>
        <p:blipFill>
          <a:blip r:embed="rId3"/>
          <a:stretch>
            <a:fillRect/>
          </a:stretch>
        </p:blipFill>
        <p:spPr>
          <a:xfrm>
            <a:off x="5570827" y="1586613"/>
            <a:ext cx="3021380" cy="4141192"/>
          </a:xfrm>
          <a:prstGeom prst="rect">
            <a:avLst/>
          </a:prstGeom>
        </p:spPr>
      </p:pic>
      <p:pic>
        <p:nvPicPr>
          <p:cNvPr id="8" name="图片 7">
            <a:extLst>
              <a:ext uri="{FF2B5EF4-FFF2-40B4-BE49-F238E27FC236}">
                <a16:creationId xmlns:a16="http://schemas.microsoft.com/office/drawing/2014/main" id="{F8B3DC61-130A-F548-A0A7-04564CEC091B}"/>
              </a:ext>
            </a:extLst>
          </p:cNvPr>
          <p:cNvPicPr>
            <a:picLocks noChangeAspect="1"/>
          </p:cNvPicPr>
          <p:nvPr/>
        </p:nvPicPr>
        <p:blipFill>
          <a:blip r:embed="rId3"/>
          <a:stretch>
            <a:fillRect/>
          </a:stretch>
        </p:blipFill>
        <p:spPr>
          <a:xfrm>
            <a:off x="8772354" y="1631362"/>
            <a:ext cx="3021380" cy="4141192"/>
          </a:xfrm>
          <a:prstGeom prst="rect">
            <a:avLst/>
          </a:prstGeom>
        </p:spPr>
      </p:pic>
      <p:pic>
        <p:nvPicPr>
          <p:cNvPr id="11" name="Picture 2">
            <a:extLst>
              <a:ext uri="{FF2B5EF4-FFF2-40B4-BE49-F238E27FC236}">
                <a16:creationId xmlns:a16="http://schemas.microsoft.com/office/drawing/2014/main" id="{C7557EA1-EB1D-9340-A8E0-F6F7C3DCF3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05" t="9584" r="18663" b="43378"/>
          <a:stretch/>
        </p:blipFill>
        <p:spPr bwMode="auto">
          <a:xfrm>
            <a:off x="5127887" y="5879920"/>
            <a:ext cx="3644467" cy="3290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8F9C33E5-B3A4-D244-996A-90C8D60835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05" t="9584" r="18663" b="43378"/>
          <a:stretch/>
        </p:blipFill>
        <p:spPr bwMode="auto">
          <a:xfrm>
            <a:off x="8596134" y="5769701"/>
            <a:ext cx="3644467" cy="32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434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C6E0D0A-28FE-11BA-A8ED-CC6E872A9C05}"/>
              </a:ext>
            </a:extLst>
          </p:cNvPr>
          <p:cNvSpPr txBox="1"/>
          <p:nvPr/>
        </p:nvSpPr>
        <p:spPr>
          <a:xfrm>
            <a:off x="1335203" y="4357717"/>
            <a:ext cx="12529051" cy="4998612"/>
          </a:xfrm>
          <a:prstGeom prst="rect">
            <a:avLst/>
          </a:prstGeom>
          <a:noFill/>
        </p:spPr>
        <p:txBody>
          <a:bodyPr wrap="square">
            <a:spAutoFit/>
          </a:bodyPr>
          <a:lstStyle/>
          <a:p>
            <a:pPr defTabSz="914400">
              <a:lnSpc>
                <a:spcPct val="150000"/>
              </a:lnSpc>
              <a:spcBef>
                <a:spcPts val="1000"/>
              </a:spcBef>
            </a:pPr>
            <a:r>
              <a:rPr lang="zh-CN" altLang="en-US" sz="1800" dirty="0">
                <a:latin typeface="Microsoft YaHei" panose="020B0503020204020204" pitchFamily="34" charset="-122"/>
                <a:ea typeface="Microsoft YaHei" panose="020B0503020204020204" pitchFamily="34" charset="-122"/>
                <a:cs typeface="MiSans Normal" panose="00000500000000000000" charset="-122"/>
                <a:sym typeface="+mn-ea"/>
              </a:rPr>
              <a:t>作品内容包含产品</a:t>
            </a:r>
            <a:r>
              <a:rPr lang="en-US" altLang="zh-CN" sz="1800" dirty="0">
                <a:latin typeface="Microsoft YaHei" panose="020B0503020204020204" pitchFamily="34" charset="-122"/>
                <a:ea typeface="Microsoft YaHei" panose="020B0503020204020204" pitchFamily="34" charset="-122"/>
                <a:cs typeface="MiSans Normal" panose="00000500000000000000" charset="-122"/>
                <a:sym typeface="+mn-ea"/>
              </a:rPr>
              <a:t>&amp;</a:t>
            </a:r>
            <a:r>
              <a:rPr lang="zh-CN" altLang="en-US" sz="1800" dirty="0">
                <a:latin typeface="Microsoft YaHei" panose="020B0503020204020204" pitchFamily="34" charset="-122"/>
                <a:ea typeface="Microsoft YaHei" panose="020B0503020204020204" pitchFamily="34" charset="-122"/>
                <a:cs typeface="MiSans Normal" panose="00000500000000000000" charset="-122"/>
                <a:sym typeface="+mn-ea"/>
              </a:rPr>
              <a:t>品牌调研和设计作品两部分，调研占评分</a:t>
            </a:r>
            <a:r>
              <a:rPr lang="en-US" altLang="zh-CN" sz="1800" dirty="0">
                <a:latin typeface="Microsoft YaHei" panose="020B0503020204020204" pitchFamily="34" charset="-122"/>
                <a:ea typeface="Microsoft YaHei" panose="020B0503020204020204" pitchFamily="34" charset="-122"/>
                <a:cs typeface="MiSans Normal" panose="00000500000000000000" charset="-122"/>
                <a:sym typeface="+mn-ea"/>
              </a:rPr>
              <a:t>10% </a:t>
            </a:r>
            <a:r>
              <a:rPr lang="zh-CN" altLang="en-US" sz="1800" dirty="0">
                <a:latin typeface="Microsoft YaHei" panose="020B0503020204020204" pitchFamily="34" charset="-122"/>
                <a:ea typeface="Microsoft YaHei" panose="020B0503020204020204" pitchFamily="34" charset="-122"/>
                <a:cs typeface="MiSans Normal" panose="00000500000000000000" charset="-122"/>
                <a:sym typeface="+mn-ea"/>
              </a:rPr>
              <a:t>，设计占评分</a:t>
            </a:r>
            <a:r>
              <a:rPr lang="en-US" altLang="zh-CN" sz="1800" dirty="0">
                <a:latin typeface="Microsoft YaHei" panose="020B0503020204020204" pitchFamily="34" charset="-122"/>
                <a:ea typeface="Microsoft YaHei" panose="020B0503020204020204" pitchFamily="34" charset="-122"/>
                <a:cs typeface="MiSans Normal" panose="00000500000000000000" charset="-122"/>
                <a:sym typeface="+mn-ea"/>
              </a:rPr>
              <a:t>90%</a:t>
            </a:r>
            <a:r>
              <a:rPr lang="zh-CN" altLang="en-US" sz="1800" dirty="0">
                <a:latin typeface="Microsoft YaHei" panose="020B0503020204020204" pitchFamily="34" charset="-122"/>
                <a:ea typeface="Microsoft YaHei" panose="020B0503020204020204" pitchFamily="34" charset="-122"/>
                <a:cs typeface="MiSans Normal" panose="00000500000000000000" charset="-122"/>
                <a:sym typeface="+mn-ea"/>
              </a:rPr>
              <a:t>。</a:t>
            </a:r>
          </a:p>
          <a:p>
            <a:pPr defTabSz="914400">
              <a:lnSpc>
                <a:spcPct val="150000"/>
              </a:lnSpc>
              <a:spcBef>
                <a:spcPts val="1000"/>
              </a:spcBef>
            </a:pPr>
            <a:r>
              <a:rPr lang="zh-CN" altLang="en-US" sz="1800" dirty="0">
                <a:latin typeface="Microsoft YaHei" panose="020B0503020204020204" pitchFamily="34" charset="-122"/>
                <a:ea typeface="Microsoft YaHei" panose="020B0503020204020204" pitchFamily="34" charset="-122"/>
                <a:cs typeface="MiSans Normal" panose="00000500000000000000" charset="-122"/>
                <a:sym typeface="+mn-ea"/>
              </a:rPr>
              <a:t>参赛作品须为本人原创设计且未公开发表的作品，不得一稿多投，不得侵犯他人知识产权及其他权利。用于生成式人工智能产品的预训练、优化训练数据，也不可含有侵犯知识产权的内容。如有违反，将取消参赛资格，由此引起的一切法律后果由参赛者自行负责。</a:t>
            </a:r>
            <a:endParaRPr lang="en" altLang="zh-CN" sz="1800" dirty="0">
              <a:latin typeface="Microsoft YaHei" panose="020B0503020204020204" pitchFamily="34" charset="-122"/>
              <a:ea typeface="Microsoft YaHei" panose="020B0503020204020204" pitchFamily="34" charset="-122"/>
            </a:endParaRPr>
          </a:p>
          <a:p>
            <a:pPr algn="l" defTabSz="914400">
              <a:lnSpc>
                <a:spcPct val="150000"/>
              </a:lnSpc>
              <a:spcBef>
                <a:spcPts val="1000"/>
              </a:spcBef>
              <a:buClrTx/>
              <a:buSzTx/>
            </a:pPr>
            <a:r>
              <a:rPr lang="en" altLang="zh-CN" sz="1800" dirty="0">
                <a:latin typeface="Microsoft YaHei" panose="020B0503020204020204" pitchFamily="34" charset="-122"/>
                <a:ea typeface="Microsoft YaHei" panose="020B0503020204020204" pitchFamily="34" charset="-122"/>
              </a:rPr>
              <a:t>Submissions must comprise two key elements: product &amp; brand research and design works</a:t>
            </a:r>
            <a:r>
              <a:rPr lang="zh-CN" altLang="en" sz="1800" dirty="0">
                <a:latin typeface="Microsoft YaHei" panose="020B0503020204020204" pitchFamily="34" charset="-122"/>
                <a:ea typeface="Microsoft YaHei" panose="020B0503020204020204" pitchFamily="34" charset="-122"/>
              </a:rPr>
              <a:t>，</a:t>
            </a:r>
            <a:r>
              <a:rPr lang="en" altLang="zh-CN" sz="1800" dirty="0">
                <a:latin typeface="Microsoft YaHei" panose="020B0503020204020204" pitchFamily="34" charset="-122"/>
                <a:ea typeface="Microsoft YaHei" panose="020B0503020204020204" pitchFamily="34" charset="-122"/>
              </a:rPr>
              <a:t>with the research component contributing 10% to the overall score and the design component accounting for 90%.</a:t>
            </a:r>
          </a:p>
          <a:p>
            <a:pPr algn="l" defTabSz="914400">
              <a:lnSpc>
                <a:spcPct val="150000"/>
              </a:lnSpc>
              <a:spcBef>
                <a:spcPts val="1000"/>
              </a:spcBef>
              <a:buClrTx/>
              <a:buSzTx/>
            </a:pPr>
            <a:r>
              <a:rPr lang="en" altLang="zh-CN" sz="1800" dirty="0">
                <a:latin typeface="Microsoft YaHei" panose="020B0503020204020204" pitchFamily="34" charset="-122"/>
                <a:ea typeface="Microsoft YaHei" panose="020B0503020204020204" pitchFamily="34" charset="-122"/>
              </a:rPr>
              <a:t>All entries must be original, unpublished works created solely for this competition, and must not infringe upon any third-party intellectual property rights or other legal rights. Additionally, any data used for pre-training or optimization of generative artificial intelligence products must be free from intellectual property violations. Any violation of these terms will result in disqualification, and the participant shall bear full legal responsibility for any consequences arising therefrom.</a:t>
            </a:r>
            <a:endParaRPr lang="en" altLang="zh-CN" sz="1800" dirty="0">
              <a:latin typeface="Microsoft YaHei" panose="020B0503020204020204" pitchFamily="34" charset="-122"/>
              <a:ea typeface="Microsoft YaHei" panose="020B0503020204020204" pitchFamily="34" charset="-122"/>
              <a:sym typeface="+mn-ea"/>
            </a:endParaRPr>
          </a:p>
        </p:txBody>
      </p:sp>
      <p:sp>
        <p:nvSpPr>
          <p:cNvPr id="3" name="文本框 2">
            <a:extLst>
              <a:ext uri="{FF2B5EF4-FFF2-40B4-BE49-F238E27FC236}">
                <a16:creationId xmlns:a16="http://schemas.microsoft.com/office/drawing/2014/main" id="{7ABFAD19-FE06-B3B2-C0E1-948A47A28A2E}"/>
              </a:ext>
            </a:extLst>
          </p:cNvPr>
          <p:cNvSpPr txBox="1"/>
          <p:nvPr/>
        </p:nvSpPr>
        <p:spPr>
          <a:xfrm>
            <a:off x="265532" y="1283923"/>
            <a:ext cx="4998356" cy="1200329"/>
          </a:xfrm>
          <a:prstGeom prst="rect">
            <a:avLst/>
          </a:prstGeom>
          <a:noFill/>
        </p:spPr>
        <p:txBody>
          <a:bodyPr wrap="none" rtlCol="0">
            <a:spAutoFit/>
          </a:bodyPr>
          <a:lstStyle/>
          <a:p>
            <a:r>
              <a:rPr kumimoji="1" lang="zh-CN" altLang="en-US" sz="3600" dirty="0">
                <a:latin typeface="Microsoft YaHei" panose="020B0503020204020204" pitchFamily="34" charset="-122"/>
                <a:ea typeface="Microsoft YaHei" panose="020B0503020204020204" pitchFamily="34" charset="-122"/>
              </a:rPr>
              <a:t>作品内容</a:t>
            </a:r>
            <a:endParaRPr kumimoji="1" lang="en-US" altLang="zh-CN" sz="3600" dirty="0">
              <a:latin typeface="Microsoft YaHei" panose="020B0503020204020204" pitchFamily="34" charset="-122"/>
              <a:ea typeface="Microsoft YaHei" panose="020B0503020204020204" pitchFamily="34" charset="-122"/>
            </a:endParaRPr>
          </a:p>
          <a:p>
            <a:pPr algn="dist"/>
            <a:r>
              <a:rPr kumimoji="1" lang="en-US" altLang="zh-CN" sz="3600" dirty="0">
                <a:latin typeface="Microsoft YaHei" panose="020B0503020204020204" pitchFamily="34" charset="-122"/>
                <a:ea typeface="Microsoft YaHei" panose="020B0503020204020204" pitchFamily="34" charset="-122"/>
              </a:rPr>
              <a:t>CONTENTS OF WORK</a:t>
            </a:r>
          </a:p>
        </p:txBody>
      </p:sp>
    </p:spTree>
    <p:extLst>
      <p:ext uri="{BB962C8B-B14F-4D97-AF65-F5344CB8AC3E}">
        <p14:creationId xmlns:p14="http://schemas.microsoft.com/office/powerpoint/2010/main" val="3852050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370" y="1419225"/>
            <a:ext cx="13388975" cy="8581390"/>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F7C3BEAE-6D28-1F4E-914E-648FF1ABDAFC}"/>
              </a:ext>
            </a:extLst>
          </p:cNvPr>
          <p:cNvSpPr txBox="1"/>
          <p:nvPr>
            <p:custDataLst>
              <p:tags r:id="rId1"/>
            </p:custDataLst>
          </p:nvPr>
        </p:nvSpPr>
        <p:spPr>
          <a:xfrm>
            <a:off x="928370" y="577123"/>
            <a:ext cx="4383859" cy="646331"/>
          </a:xfrm>
          <a:prstGeom prst="rect">
            <a:avLst/>
          </a:prstGeom>
          <a:noFill/>
        </p:spPr>
        <p:txBody>
          <a:bodyPr wrap="square" rtlCol="0">
            <a:spAutoFit/>
          </a:bodyPr>
          <a:lstStyle/>
          <a:p>
            <a:pPr algn="l"/>
            <a:r>
              <a:rPr lang="en-US" altLang="zh-CN" sz="1800" dirty="0">
                <a:latin typeface="Microsoft YaHei" panose="020B0503020204020204" pitchFamily="34" charset="-122"/>
                <a:ea typeface="Microsoft YaHei" panose="020B0503020204020204" pitchFamily="34" charset="-122"/>
              </a:rPr>
              <a:t>AIGC</a:t>
            </a:r>
            <a:r>
              <a:rPr lang="zh-CN" altLang="en-US" sz="1800" dirty="0">
                <a:latin typeface="Microsoft YaHei" panose="020B0503020204020204" pitchFamily="34" charset="-122"/>
                <a:ea typeface="Microsoft YaHei" panose="020B0503020204020204" pitchFamily="34" charset="-122"/>
              </a:rPr>
              <a:t>的生成过程</a:t>
            </a:r>
            <a:endParaRPr lang="en-US" altLang="zh-CN" sz="1800" dirty="0">
              <a:latin typeface="Microsoft YaHei" panose="020B0503020204020204" pitchFamily="34" charset="-122"/>
              <a:ea typeface="Microsoft YaHei" panose="020B0503020204020204" pitchFamily="34" charset="-122"/>
            </a:endParaRPr>
          </a:p>
          <a:p>
            <a:pPr algn="l"/>
            <a:r>
              <a:rPr lang="en-US" altLang="zh-CN" sz="1800" dirty="0">
                <a:latin typeface="Microsoft YaHei" panose="020B0503020204020204" pitchFamily="34" charset="-122"/>
                <a:ea typeface="Microsoft YaHei" panose="020B0503020204020204" pitchFamily="34" charset="-122"/>
                <a:cs typeface="MiSans Normal" panose="00000500000000000000" charset="-122"/>
              </a:rPr>
              <a:t>THE AIGC GENERATION PROCESS</a:t>
            </a:r>
          </a:p>
        </p:txBody>
      </p:sp>
      <p:sp>
        <p:nvSpPr>
          <p:cNvPr id="4" name="文本框 3">
            <a:extLst>
              <a:ext uri="{FF2B5EF4-FFF2-40B4-BE49-F238E27FC236}">
                <a16:creationId xmlns:a16="http://schemas.microsoft.com/office/drawing/2014/main" id="{7568E27A-FFE4-4A4C-B21D-3E286F52C150}"/>
              </a:ext>
            </a:extLst>
          </p:cNvPr>
          <p:cNvSpPr txBox="1"/>
          <p:nvPr/>
        </p:nvSpPr>
        <p:spPr>
          <a:xfrm>
            <a:off x="2502292" y="9348427"/>
            <a:ext cx="9488438" cy="738664"/>
          </a:xfrm>
          <a:prstGeom prst="rect">
            <a:avLst/>
          </a:prstGeom>
          <a:noFill/>
        </p:spPr>
        <p:txBody>
          <a:bodyPr wrap="square" rtlCol="0">
            <a:spAutoFit/>
          </a:bodyPr>
          <a:lstStyle/>
          <a:p>
            <a:pPr algn="ctr"/>
            <a:r>
              <a:rPr lang="zh-CN" altLang="en-US" sz="1400" dirty="0">
                <a:solidFill>
                  <a:srgbClr val="FF0000"/>
                </a:solidFill>
                <a:latin typeface="Microsoft YaHei" panose="020B0503020204020204" pitchFamily="34" charset="-122"/>
                <a:ea typeface="Microsoft YaHei" panose="020B0503020204020204" pitchFamily="34" charset="-122"/>
              </a:rPr>
              <a:t>页面内的文字和图示仅为示例，自行设计并撰写说明</a:t>
            </a:r>
            <a:endParaRPr lang="en-US" altLang="zh-CN" sz="1400" dirty="0">
              <a:solidFill>
                <a:srgbClr val="FF0000"/>
              </a:solidFill>
              <a:latin typeface="Microsoft YaHei" panose="020B0503020204020204" pitchFamily="34" charset="-122"/>
              <a:ea typeface="Microsoft YaHei" panose="020B0503020204020204" pitchFamily="34" charset="-122"/>
            </a:endParaRPr>
          </a:p>
          <a:p>
            <a:pPr algn="ctr"/>
            <a:r>
              <a:rPr lang="en" altLang="zh-CN" sz="1400" dirty="0">
                <a:solidFill>
                  <a:srgbClr val="FF0000"/>
                </a:solidFill>
                <a:latin typeface="Microsoft YaHei" panose="020B0503020204020204" pitchFamily="34" charset="-122"/>
                <a:ea typeface="Microsoft YaHei" panose="020B0503020204020204" pitchFamily="34" charset="-122"/>
              </a:rPr>
              <a:t>The text and illustrations in the page are only examples, design and write your own instructions </a:t>
            </a:r>
            <a:br>
              <a:rPr lang="en" altLang="zh-CN" sz="1400" dirty="0">
                <a:solidFill>
                  <a:srgbClr val="FF0000"/>
                </a:solidFill>
                <a:latin typeface="Microsoft YaHei" panose="020B0503020204020204" pitchFamily="34" charset="-122"/>
                <a:ea typeface="Microsoft YaHei" panose="020B0503020204020204" pitchFamily="34" charset="-122"/>
              </a:rPr>
            </a:br>
            <a:endParaRPr lang="zh-CN" altLang="en-US" sz="1400" dirty="0">
              <a:solidFill>
                <a:srgbClr val="FF0000"/>
              </a:solidFill>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AE763A61-6A5C-1443-B3EA-138774209933}"/>
              </a:ext>
            </a:extLst>
          </p:cNvPr>
          <p:cNvPicPr>
            <a:picLocks noChangeAspect="1"/>
          </p:cNvPicPr>
          <p:nvPr/>
        </p:nvPicPr>
        <p:blipFill>
          <a:blip r:embed="rId3"/>
          <a:stretch>
            <a:fillRect/>
          </a:stretch>
        </p:blipFill>
        <p:spPr>
          <a:xfrm>
            <a:off x="8347540" y="3079460"/>
            <a:ext cx="3194921" cy="2099078"/>
          </a:xfrm>
          <a:prstGeom prst="rect">
            <a:avLst/>
          </a:prstGeom>
        </p:spPr>
      </p:pic>
      <p:pic>
        <p:nvPicPr>
          <p:cNvPr id="6" name="图片 5">
            <a:extLst>
              <a:ext uri="{FF2B5EF4-FFF2-40B4-BE49-F238E27FC236}">
                <a16:creationId xmlns:a16="http://schemas.microsoft.com/office/drawing/2014/main" id="{F6E37330-7922-E44E-B61E-4B4FDF7E3381}"/>
              </a:ext>
            </a:extLst>
          </p:cNvPr>
          <p:cNvPicPr>
            <a:picLocks noChangeAspect="1"/>
          </p:cNvPicPr>
          <p:nvPr/>
        </p:nvPicPr>
        <p:blipFill>
          <a:blip r:embed="rId3"/>
          <a:stretch>
            <a:fillRect/>
          </a:stretch>
        </p:blipFill>
        <p:spPr>
          <a:xfrm>
            <a:off x="4878865" y="2029921"/>
            <a:ext cx="3194921" cy="2099078"/>
          </a:xfrm>
          <a:prstGeom prst="rect">
            <a:avLst/>
          </a:prstGeom>
        </p:spPr>
      </p:pic>
      <p:pic>
        <p:nvPicPr>
          <p:cNvPr id="7" name="图片 6">
            <a:extLst>
              <a:ext uri="{FF2B5EF4-FFF2-40B4-BE49-F238E27FC236}">
                <a16:creationId xmlns:a16="http://schemas.microsoft.com/office/drawing/2014/main" id="{63672407-6A30-6C4B-AF68-AE56F24F9BCE}"/>
              </a:ext>
            </a:extLst>
          </p:cNvPr>
          <p:cNvPicPr>
            <a:picLocks noChangeAspect="1"/>
          </p:cNvPicPr>
          <p:nvPr/>
        </p:nvPicPr>
        <p:blipFill>
          <a:blip r:embed="rId3"/>
          <a:stretch>
            <a:fillRect/>
          </a:stretch>
        </p:blipFill>
        <p:spPr>
          <a:xfrm>
            <a:off x="4878865" y="4324770"/>
            <a:ext cx="3194921" cy="2099078"/>
          </a:xfrm>
          <a:prstGeom prst="rect">
            <a:avLst/>
          </a:prstGeom>
        </p:spPr>
      </p:pic>
      <p:pic>
        <p:nvPicPr>
          <p:cNvPr id="8" name="Picture 2" descr="Chocolate Gift Set - student project">
            <a:extLst>
              <a:ext uri="{FF2B5EF4-FFF2-40B4-BE49-F238E27FC236}">
                <a16:creationId xmlns:a16="http://schemas.microsoft.com/office/drawing/2014/main" id="{AD948C5A-F001-2641-AC28-7BA66BD03E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2811" y="2869867"/>
            <a:ext cx="3231971" cy="181891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5EBB3A1E-DD65-DD42-A2A6-2DDE80ACA932}"/>
              </a:ext>
            </a:extLst>
          </p:cNvPr>
          <p:cNvPicPr>
            <a:picLocks noChangeAspect="1"/>
          </p:cNvPicPr>
          <p:nvPr/>
        </p:nvPicPr>
        <p:blipFill rotWithShape="1">
          <a:blip r:embed="rId5"/>
          <a:srcRect b="18418"/>
          <a:stretch/>
        </p:blipFill>
        <p:spPr>
          <a:xfrm>
            <a:off x="10233826" y="6169024"/>
            <a:ext cx="3932425" cy="2710599"/>
          </a:xfrm>
          <a:prstGeom prst="rect">
            <a:avLst/>
          </a:prstGeom>
        </p:spPr>
      </p:pic>
      <p:pic>
        <p:nvPicPr>
          <p:cNvPr id="10" name="Picture 2" descr="图片">
            <a:extLst>
              <a:ext uri="{FF2B5EF4-FFF2-40B4-BE49-F238E27FC236}">
                <a16:creationId xmlns:a16="http://schemas.microsoft.com/office/drawing/2014/main" id="{CB216249-4CA8-B147-84C2-1AB413D354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0323" y="3079460"/>
            <a:ext cx="2146934" cy="2146934"/>
          </a:xfrm>
          <a:prstGeom prst="rect">
            <a:avLst/>
          </a:prstGeom>
          <a:noFill/>
          <a:extLst>
            <a:ext uri="{909E8E84-426E-40DD-AFC4-6F175D3DCCD1}">
              <a14:hiddenFill xmlns:a14="http://schemas.microsoft.com/office/drawing/2010/main">
                <a:solidFill>
                  <a:srgbClr val="FFFFFF"/>
                </a:solidFill>
              </a14:hiddenFill>
            </a:ext>
          </a:extLst>
        </p:spPr>
      </p:pic>
      <p:sp>
        <p:nvSpPr>
          <p:cNvPr id="11" name="右箭头 10">
            <a:extLst>
              <a:ext uri="{FF2B5EF4-FFF2-40B4-BE49-F238E27FC236}">
                <a16:creationId xmlns:a16="http://schemas.microsoft.com/office/drawing/2014/main" id="{3BF48B24-D28C-A042-83A6-8DEA8DE29B66}"/>
              </a:ext>
            </a:extLst>
          </p:cNvPr>
          <p:cNvSpPr/>
          <p:nvPr/>
        </p:nvSpPr>
        <p:spPr>
          <a:xfrm>
            <a:off x="4212175" y="4065358"/>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右箭头 11">
            <a:extLst>
              <a:ext uri="{FF2B5EF4-FFF2-40B4-BE49-F238E27FC236}">
                <a16:creationId xmlns:a16="http://schemas.microsoft.com/office/drawing/2014/main" id="{472A1115-1AA1-0644-9FD4-8F79241E4434}"/>
              </a:ext>
            </a:extLst>
          </p:cNvPr>
          <p:cNvSpPr/>
          <p:nvPr/>
        </p:nvSpPr>
        <p:spPr>
          <a:xfrm>
            <a:off x="8119730" y="4087524"/>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右箭头 12">
            <a:extLst>
              <a:ext uri="{FF2B5EF4-FFF2-40B4-BE49-F238E27FC236}">
                <a16:creationId xmlns:a16="http://schemas.microsoft.com/office/drawing/2014/main" id="{A7D64A49-B1EB-BA41-8EEC-DA87AD676265}"/>
              </a:ext>
            </a:extLst>
          </p:cNvPr>
          <p:cNvSpPr/>
          <p:nvPr/>
        </p:nvSpPr>
        <p:spPr>
          <a:xfrm>
            <a:off x="11303571" y="4087524"/>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右箭头 13">
            <a:extLst>
              <a:ext uri="{FF2B5EF4-FFF2-40B4-BE49-F238E27FC236}">
                <a16:creationId xmlns:a16="http://schemas.microsoft.com/office/drawing/2014/main" id="{6B51F88A-2600-DE46-BE31-72206F78C414}"/>
              </a:ext>
            </a:extLst>
          </p:cNvPr>
          <p:cNvSpPr/>
          <p:nvPr/>
        </p:nvSpPr>
        <p:spPr>
          <a:xfrm rot="5400000">
            <a:off x="11944446" y="5661432"/>
            <a:ext cx="637940" cy="323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 name="Picture 2" descr="Chocolate Gift Set - student project">
            <a:extLst>
              <a:ext uri="{FF2B5EF4-FFF2-40B4-BE49-F238E27FC236}">
                <a16:creationId xmlns:a16="http://schemas.microsoft.com/office/drawing/2014/main" id="{52A5972B-FF36-AE4B-A8FA-B5939BB13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815" y="6562814"/>
            <a:ext cx="3231971" cy="1818917"/>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a:extLst>
              <a:ext uri="{FF2B5EF4-FFF2-40B4-BE49-F238E27FC236}">
                <a16:creationId xmlns:a16="http://schemas.microsoft.com/office/drawing/2014/main" id="{C2B688DE-7BF8-0F47-99EB-AFCF7AFDD091}"/>
              </a:ext>
            </a:extLst>
          </p:cNvPr>
          <p:cNvSpPr txBox="1"/>
          <p:nvPr/>
        </p:nvSpPr>
        <p:spPr>
          <a:xfrm>
            <a:off x="1206960" y="4868852"/>
            <a:ext cx="3535028" cy="1508105"/>
          </a:xfrm>
          <a:prstGeom prst="rect">
            <a:avLst/>
          </a:prstGeom>
          <a:noFill/>
        </p:spPr>
        <p:txBody>
          <a:bodyPr wrap="square">
            <a:spAutoFit/>
          </a:bodyPr>
          <a:lstStyle/>
          <a:p>
            <a:r>
              <a:rPr lang="en" altLang="zh-CN" sz="1400" i="0" dirty="0">
                <a:effectLst/>
                <a:latin typeface="inherit"/>
              </a:rPr>
              <a:t>Prompt</a:t>
            </a:r>
            <a:r>
              <a:rPr lang="zh-CN" altLang="en-US" sz="1400" i="0" dirty="0">
                <a:effectLst/>
                <a:latin typeface="inherit"/>
              </a:rPr>
              <a:t>：</a:t>
            </a:r>
            <a:r>
              <a:rPr lang="en" altLang="zh-CN" sz="1400" i="0" dirty="0">
                <a:effectLst/>
                <a:latin typeface="inherit"/>
              </a:rPr>
              <a:t>one or two bamboo leaves patten</a:t>
            </a:r>
            <a:r>
              <a:rPr lang="zh-CN" altLang="en" sz="1400" i="0" dirty="0">
                <a:effectLst/>
                <a:latin typeface="inherit"/>
              </a:rPr>
              <a:t>， </a:t>
            </a:r>
            <a:r>
              <a:rPr lang="en" altLang="zh-CN" sz="1400" i="0" dirty="0">
                <a:effectLst/>
                <a:latin typeface="inherit"/>
              </a:rPr>
              <a:t>light gray green patten</a:t>
            </a:r>
            <a:r>
              <a:rPr lang="zh-CN" altLang="en" sz="1400" i="0" dirty="0">
                <a:effectLst/>
                <a:latin typeface="inherit"/>
              </a:rPr>
              <a:t>，</a:t>
            </a:r>
            <a:r>
              <a:rPr lang="en" altLang="zh-CN" sz="1400" i="0" dirty="0">
                <a:effectLst/>
                <a:latin typeface="inherit"/>
              </a:rPr>
              <a:t>Flat vector illustration</a:t>
            </a:r>
            <a:r>
              <a:rPr lang="zh-CN" altLang="en" sz="1400" i="0" dirty="0">
                <a:effectLst/>
                <a:latin typeface="inherit"/>
              </a:rPr>
              <a:t>，</a:t>
            </a:r>
            <a:r>
              <a:rPr lang="en" altLang="zh-CN" sz="1400" i="0" dirty="0">
                <a:effectLst/>
                <a:latin typeface="inherit"/>
              </a:rPr>
              <a:t>white background tile --s 250 --v 6.1</a:t>
            </a:r>
            <a:r>
              <a:rPr lang="en" altLang="zh-CN" sz="1400" i="0" dirty="0">
                <a:effectLst/>
                <a:latin typeface="gg sans"/>
              </a:rPr>
              <a:t> - Image #2</a:t>
            </a:r>
          </a:p>
          <a:p>
            <a:endParaRPr lang="en" altLang="zh-CN" sz="1200" dirty="0">
              <a:latin typeface="Microsoft YaHei" panose="020B0503020204020204" pitchFamily="34" charset="-122"/>
              <a:ea typeface="Microsoft YaHei" panose="020B0503020204020204" pitchFamily="34" charset="-122"/>
            </a:endParaRPr>
          </a:p>
          <a:p>
            <a:r>
              <a:rPr lang="en" altLang="zh-CN" sz="1200" dirty="0">
                <a:latin typeface="Microsoft YaHei" panose="020B0503020204020204" pitchFamily="34" charset="-122"/>
                <a:ea typeface="Microsoft YaHei" panose="020B0503020204020204" pitchFamily="34" charset="-122"/>
              </a:rPr>
              <a:t>AI</a:t>
            </a:r>
            <a:r>
              <a:rPr lang="zh-CN" altLang="en" sz="1200" dirty="0">
                <a:latin typeface="Microsoft YaHei" panose="020B0503020204020204" pitchFamily="34" charset="-122"/>
                <a:ea typeface="Microsoft YaHei" panose="020B0503020204020204" pitchFamily="34" charset="-122"/>
              </a:rPr>
              <a:t>工具</a:t>
            </a:r>
            <a:r>
              <a:rPr lang="zh-CN" altLang="en-US" sz="1200" dirty="0">
                <a:latin typeface="Microsoft YaHei" panose="020B0503020204020204" pitchFamily="34" charset="-122"/>
                <a:ea typeface="Microsoft YaHei" panose="020B0503020204020204" pitchFamily="34" charset="-122"/>
              </a:rPr>
              <a:t>：</a:t>
            </a:r>
            <a:r>
              <a:rPr lang="en-US" altLang="zh-CN" sz="1200" dirty="0" err="1">
                <a:latin typeface="Microsoft YaHei" panose="020B0503020204020204" pitchFamily="34" charset="-122"/>
                <a:ea typeface="Microsoft YaHei" panose="020B0503020204020204" pitchFamily="34" charset="-122"/>
              </a:rPr>
              <a:t>deepseek</a:t>
            </a:r>
            <a:r>
              <a:rPr lang="en-US" altLang="zh-CN" sz="1200" dirty="0">
                <a:latin typeface="Microsoft YaHei" panose="020B0503020204020204" pitchFamily="34" charset="-122"/>
                <a:ea typeface="Microsoft YaHei" panose="020B0503020204020204" pitchFamily="34" charset="-122"/>
              </a:rPr>
              <a:t>+</a:t>
            </a:r>
            <a:r>
              <a:rPr lang="zh-CN" altLang="en-US" sz="1200" dirty="0">
                <a:latin typeface="Microsoft YaHei" panose="020B0503020204020204" pitchFamily="34" charset="-122"/>
                <a:ea typeface="Microsoft YaHei" panose="020B0503020204020204" pitchFamily="34" charset="-122"/>
              </a:rPr>
              <a:t>豆包</a:t>
            </a:r>
            <a:endParaRPr lang="en-US" altLang="zh-CN" sz="1200" dirty="0">
              <a:latin typeface="Microsoft YaHei" panose="020B0503020204020204" pitchFamily="34" charset="-122"/>
              <a:ea typeface="Microsoft YaHei" panose="020B0503020204020204" pitchFamily="34" charset="-122"/>
            </a:endParaRPr>
          </a:p>
          <a:p>
            <a:r>
              <a:rPr lang="en" altLang="zh-CN" sz="1200" dirty="0">
                <a:latin typeface="Microsoft YaHei" panose="020B0503020204020204" pitchFamily="34" charset="-122"/>
                <a:ea typeface="Microsoft YaHei" panose="020B0503020204020204" pitchFamily="34" charset="-122"/>
              </a:rPr>
              <a:t>AI tool: </a:t>
            </a:r>
            <a:r>
              <a:rPr lang="en" altLang="zh-CN" sz="1200" dirty="0" err="1">
                <a:latin typeface="Microsoft YaHei" panose="020B0503020204020204" pitchFamily="34" charset="-122"/>
                <a:ea typeface="Microsoft YaHei" panose="020B0503020204020204" pitchFamily="34" charset="-122"/>
              </a:rPr>
              <a:t>deepseek</a:t>
            </a:r>
            <a:r>
              <a:rPr lang="en" altLang="zh-CN" sz="1200" dirty="0">
                <a:latin typeface="Microsoft YaHei" panose="020B0503020204020204" pitchFamily="34" charset="-122"/>
                <a:ea typeface="Microsoft YaHei" panose="020B0503020204020204" pitchFamily="34" charset="-122"/>
              </a:rPr>
              <a:t>+ </a:t>
            </a:r>
            <a:r>
              <a:rPr lang="en" altLang="zh-CN" sz="1200" dirty="0" err="1">
                <a:latin typeface="Microsoft YaHei" panose="020B0503020204020204" pitchFamily="34" charset="-122"/>
                <a:ea typeface="Microsoft YaHei" panose="020B0503020204020204" pitchFamily="34" charset="-122"/>
              </a:rPr>
              <a:t>doubao</a:t>
            </a:r>
            <a:endParaRPr lang="zh-CN" altLang="en-US" sz="1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23328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标题 2">
            <a:extLst>
              <a:ext uri="{FF2B5EF4-FFF2-40B4-BE49-F238E27FC236}">
                <a16:creationId xmlns:a16="http://schemas.microsoft.com/office/drawing/2014/main" id="{3BD0D8E3-1F68-4793-946D-FAB4B88B3728}"/>
              </a:ext>
            </a:extLst>
          </p:cNvPr>
          <p:cNvSpPr txBox="1">
            <a:spLocks/>
          </p:cNvSpPr>
          <p:nvPr/>
        </p:nvSpPr>
        <p:spPr>
          <a:xfrm>
            <a:off x="928692" y="2694228"/>
            <a:ext cx="13515976" cy="691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30000"/>
              </a:lnSpc>
              <a:buNone/>
            </a:pPr>
            <a:r>
              <a:rPr lang="en-US" altLang="zh-CN" sz="1600" dirty="0">
                <a:latin typeface="Microsoft YaHei" panose="020B0503020204020204" pitchFamily="34" charset="-122"/>
                <a:ea typeface="Microsoft YaHei" panose="020B0503020204020204" pitchFamily="34" charset="-122"/>
                <a:cs typeface="MiSans Normal" panose="00000500000000000000" charset="-122"/>
              </a:rPr>
              <a:t>1.</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 参赛者所填写的资料必须真实有效。如提供虚假材料，将取消其比赛资格。</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marL="0" lvl="1" indent="0">
              <a:lnSpc>
                <a:spcPct val="130000"/>
              </a:lnSpc>
              <a:buNone/>
            </a:pPr>
            <a:r>
              <a:rPr lang="en-US" altLang="zh-CN" sz="1800" kern="100" dirty="0">
                <a:effectLst/>
                <a:latin typeface="Calibri" panose="020F0502020204030204" pitchFamily="34" charset="0"/>
                <a:ea typeface="仿宋" panose="02010609060101010101" pitchFamily="49" charset="-122"/>
              </a:rPr>
              <a:t>Participants must provide accurate and valid information. If false materials are provided, the participant's eligibility will be revoked. </a:t>
            </a:r>
          </a:p>
          <a:p>
            <a:pPr marL="0" lvl="1" indent="0">
              <a:lnSpc>
                <a:spcPct val="130000"/>
              </a:lnSpc>
              <a:buNone/>
            </a:pPr>
            <a:r>
              <a:rPr lang="en-US" altLang="zh-CN" sz="1600" dirty="0">
                <a:latin typeface="Microsoft YaHei" panose="020B0503020204020204" pitchFamily="34" charset="-122"/>
                <a:ea typeface="Microsoft YaHei" panose="020B0503020204020204" pitchFamily="34" charset="-122"/>
                <a:cs typeface="MiSans Normal" panose="00000500000000000000" charset="-122"/>
              </a:rPr>
              <a:t>2.</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参赛作品须为本人原创设计且未公开发表的作品，不得一稿多投，不得侵犯他人知识产权及其他权利。用于生成式人工智能产品的预训练、优化训练数据，也不可含有侵犯知识产权的内容。如有违反，将取消参赛资格，由此引起的一切法律后果由参赛者自行负责。</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endParaRPr>
          </a:p>
          <a:p>
            <a:pPr marL="0" lvl="1" indent="0">
              <a:lnSpc>
                <a:spcPct val="130000"/>
              </a:lnSpc>
              <a:buNone/>
            </a:pPr>
            <a:r>
              <a:rPr lang="en" altLang="zh-CN" sz="1600" dirty="0">
                <a:latin typeface="Microsoft YaHei" panose="020B0503020204020204" pitchFamily="34" charset="-122"/>
                <a:ea typeface="Microsoft YaHei" panose="020B0503020204020204" pitchFamily="34" charset="-122"/>
              </a:rPr>
              <a:t>All entries must be original, unpublished works created solely for this contest, and must not infringe upon any third-party intellectual property rights or other legal rights. Additionally, any data used for pre-training or optimization of generative artificial intelligence products must be free from intellectual property violations. Any violation of these terms will result in disqualification, and the participant shall bear full legal responsibility for any consequences arising therefrom.</a:t>
            </a:r>
            <a:endParaRPr lang="en" altLang="zh-CN" sz="1600" dirty="0">
              <a:latin typeface="Microsoft YaHei" panose="020B0503020204020204" pitchFamily="34" charset="-122"/>
              <a:ea typeface="Microsoft YaHei" panose="020B0503020204020204" pitchFamily="34" charset="-122"/>
              <a:sym typeface="+mn-ea"/>
            </a:endParaRPr>
          </a:p>
          <a:p>
            <a:pPr marL="0" lvl="1" indent="0">
              <a:lnSpc>
                <a:spcPct val="130000"/>
              </a:lnSpc>
              <a:buNone/>
            </a:pPr>
            <a:r>
              <a:rPr lang="en-US" altLang="zh-CN" sz="1600" dirty="0">
                <a:latin typeface="Microsoft YaHei" panose="020B0503020204020204" pitchFamily="34" charset="-122"/>
                <a:ea typeface="Microsoft YaHei" panose="020B0503020204020204" pitchFamily="34" charset="-122"/>
                <a:cs typeface="MiSans Normal" panose="00000500000000000000" charset="-122"/>
              </a:rPr>
              <a:t>3.</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 大赛主办方及相关单位有权无偿使用所有参赛作品及参赛者肖像作为活动宣传或商业推广用途。对于获奖作品（包括时尚大奖、最佳创意奖、最佳设计奖和文化交流奖），大赛主办方及相关单位向参赛者支付对应奖金，同时大赛主办方及相关单位拥有获奖作品的全部知识产权，参赛者仅享有署名权并不得将该作品以任何方式提供给其他任何第三方使用或者自行使用。</a:t>
            </a:r>
          </a:p>
          <a:p>
            <a:pPr marL="0" lvl="1" indent="0">
              <a:lnSpc>
                <a:spcPct val="130000"/>
              </a:lnSpc>
              <a:buNone/>
            </a:pPr>
            <a:r>
              <a:rPr lang="en-US" altLang="zh-CN" sz="1800" kern="100" dirty="0">
                <a:effectLst/>
                <a:latin typeface="Calibri" panose="020F0502020204030204" pitchFamily="34" charset="0"/>
                <a:ea typeface="仿宋" panose="02010609060101010101" pitchFamily="49" charset="-122"/>
              </a:rPr>
              <a:t>The organizers and the associated organizations reserve the right to use all submitted works and participants' images for promotional or commercial purposes for free. For awarded-winning works (including Fashion Grand Award, Best Creative Award, Best Design Award, and Cultural Exchange Award), the organizers and the associated organizations will pay the corresponding prizes and meanwhile retain all intellectual property rights.</a:t>
            </a:r>
            <a:r>
              <a:rPr lang="en-US" altLang="zh-CN" sz="1800" kern="100" dirty="0">
                <a:effectLst/>
                <a:latin typeface="Calibri" panose="020F0502020204030204" pitchFamily="34" charset="0"/>
                <a:ea typeface="等线" panose="02010600030101010101" pitchFamily="2" charset="-122"/>
              </a:rPr>
              <a:t> </a:t>
            </a:r>
            <a:r>
              <a:rPr lang="en-US" altLang="zh-CN" sz="1800" kern="100" dirty="0">
                <a:effectLst/>
                <a:latin typeface="Calibri" panose="020F0502020204030204" pitchFamily="34" charset="0"/>
                <a:ea typeface="仿宋" panose="02010609060101010101" pitchFamily="49" charset="-122"/>
              </a:rPr>
              <a:t>Participants only have the right of authorship and not allowed to provide the submitted work to any other third party or use it on their own in any way.</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marL="0" lvl="1" indent="0">
              <a:lnSpc>
                <a:spcPct val="130000"/>
              </a:lnSpc>
              <a:buNone/>
            </a:pPr>
            <a:r>
              <a:rPr lang="en-US" altLang="zh-CN" sz="1600" dirty="0">
                <a:latin typeface="Microsoft YaHei" panose="020B0503020204020204" pitchFamily="34" charset="-122"/>
                <a:ea typeface="Microsoft YaHei" panose="020B0503020204020204" pitchFamily="34" charset="-122"/>
                <a:cs typeface="MiSans Normal" panose="00000500000000000000" charset="-122"/>
              </a:rPr>
              <a:t>      </a:t>
            </a:r>
          </a:p>
        </p:txBody>
      </p:sp>
      <p:sp>
        <p:nvSpPr>
          <p:cNvPr id="8" name="标题 1">
            <a:extLst>
              <a:ext uri="{FF2B5EF4-FFF2-40B4-BE49-F238E27FC236}">
                <a16:creationId xmlns:a16="http://schemas.microsoft.com/office/drawing/2014/main" id="{A1CA02E4-C96F-4B00-A613-7653D2140321}"/>
              </a:ext>
            </a:extLst>
          </p:cNvPr>
          <p:cNvSpPr txBox="1"/>
          <p:nvPr/>
        </p:nvSpPr>
        <p:spPr>
          <a:xfrm>
            <a:off x="1366760" y="512595"/>
            <a:ext cx="12385829" cy="19820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zh-CN" altLang="en-US" sz="2400" b="1" dirty="0">
                <a:latin typeface="Microsoft YaHei" panose="020B0503020204020204" pitchFamily="34" charset="-122"/>
                <a:ea typeface="Microsoft YaHei" panose="020B0503020204020204" pitchFamily="34" charset="-122"/>
                <a:cs typeface="MiSans Normal" panose="00000500000000000000" charset="-122"/>
              </a:rPr>
              <a:t>安吉</a:t>
            </a:r>
            <a:r>
              <a:rPr lang="en-US" altLang="zh-CN" sz="2400" b="1" dirty="0">
                <a:latin typeface="Microsoft YaHei" panose="020B0503020204020204" pitchFamily="34" charset="-122"/>
                <a:ea typeface="Microsoft YaHei" panose="020B0503020204020204" pitchFamily="34" charset="-122"/>
                <a:cs typeface="MiSans Normal" panose="00000500000000000000" charset="-122"/>
              </a:rPr>
              <a:t>·</a:t>
            </a:r>
            <a:r>
              <a:rPr lang="zh-CN" altLang="en-US" sz="2400" b="1" dirty="0">
                <a:latin typeface="Microsoft YaHei" panose="020B0503020204020204" pitchFamily="34" charset="-122"/>
                <a:ea typeface="Microsoft YaHei" panose="020B0503020204020204" pitchFamily="34" charset="-122"/>
                <a:cs typeface="MiSans Normal" panose="00000500000000000000" charset="-122"/>
              </a:rPr>
              <a:t>余村 </a:t>
            </a:r>
            <a:r>
              <a:rPr lang="en-US" altLang="zh-CN" sz="2400" b="1" dirty="0">
                <a:latin typeface="Microsoft YaHei" panose="020B0503020204020204" pitchFamily="34" charset="-122"/>
                <a:ea typeface="Microsoft YaHei" panose="020B0503020204020204" pitchFamily="34" charset="-122"/>
                <a:cs typeface="MiSans Normal" panose="00000500000000000000" charset="-122"/>
              </a:rPr>
              <a:t>2025 </a:t>
            </a:r>
            <a:r>
              <a:rPr lang="en" altLang="zh-CN" sz="2400" b="1" dirty="0">
                <a:latin typeface="Microsoft YaHei" panose="020B0503020204020204" pitchFamily="34" charset="-122"/>
                <a:ea typeface="Microsoft YaHei" panose="020B0503020204020204" pitchFamily="34" charset="-122"/>
                <a:cs typeface="MiSans Normal" panose="00000500000000000000" charset="-122"/>
              </a:rPr>
              <a:t>ISFS Award</a:t>
            </a:r>
            <a:r>
              <a:rPr lang="zh-CN" altLang="en-US" sz="2400" b="1" dirty="0">
                <a:latin typeface="Microsoft YaHei" panose="020B0503020204020204" pitchFamily="34" charset="-122"/>
                <a:ea typeface="Microsoft YaHei" panose="020B0503020204020204" pitchFamily="34" charset="-122"/>
                <a:cs typeface="MiSans Normal" panose="00000500000000000000" charset="-122"/>
              </a:rPr>
              <a:t>第三届国际民俗礼品时尚创新大赛</a:t>
            </a:r>
          </a:p>
          <a:p>
            <a:pPr algn="ctr">
              <a:lnSpc>
                <a:spcPct val="130000"/>
              </a:lnSpc>
            </a:pPr>
            <a:r>
              <a:rPr lang="zh-CN" altLang="en-US" sz="2400" b="1" dirty="0">
                <a:latin typeface="Microsoft YaHei" panose="020B0503020204020204" pitchFamily="34" charset="-122"/>
                <a:ea typeface="Microsoft YaHei" panose="020B0503020204020204" pitchFamily="34" charset="-122"/>
                <a:cs typeface="MiSans Normal" panose="00000500000000000000" charset="-122"/>
              </a:rPr>
              <a:t>参赛作品知识产权协议</a:t>
            </a:r>
            <a:endParaRPr lang="en-US" altLang="zh-CN" sz="2400" b="1" dirty="0">
              <a:latin typeface="Microsoft YaHei" panose="020B0503020204020204" pitchFamily="34" charset="-122"/>
              <a:ea typeface="Microsoft YaHei" panose="020B0503020204020204" pitchFamily="34" charset="-122"/>
              <a:cs typeface="MiSans Normal" panose="00000500000000000000" charset="-122"/>
            </a:endParaRPr>
          </a:p>
          <a:p>
            <a:pPr algn="ctr">
              <a:lnSpc>
                <a:spcPct val="130000"/>
              </a:lnSpc>
            </a:pPr>
            <a:r>
              <a:rPr lang="en-US" altLang="zh-CN" sz="2400" b="1" dirty="0">
                <a:latin typeface="Microsoft YaHei" panose="020B0503020204020204" pitchFamily="34" charset="-122"/>
                <a:ea typeface="Microsoft YaHei" panose="020B0503020204020204" pitchFamily="34" charset="-122"/>
              </a:rPr>
              <a:t>2025 ISFS AWARD · The 3</a:t>
            </a:r>
            <a:r>
              <a:rPr lang="en-US" altLang="zh-CN" sz="2400" b="1" baseline="30000" dirty="0">
                <a:latin typeface="Microsoft YaHei" panose="020B0503020204020204" pitchFamily="34" charset="-122"/>
                <a:ea typeface="Microsoft YaHei" panose="020B0503020204020204" pitchFamily="34" charset="-122"/>
              </a:rPr>
              <a:t>rd</a:t>
            </a:r>
            <a:r>
              <a:rPr lang="en-US" altLang="zh-CN" sz="2400" b="1" dirty="0">
                <a:latin typeface="Microsoft YaHei" panose="020B0503020204020204" pitchFamily="34" charset="-122"/>
                <a:ea typeface="Microsoft YaHei" panose="020B0503020204020204" pitchFamily="34" charset="-122"/>
              </a:rPr>
              <a:t> International Folk Gifts Innovative Design Contest </a:t>
            </a:r>
            <a:r>
              <a:rPr lang="zh-CN" altLang="en-US" sz="2400" b="1" dirty="0">
                <a:latin typeface="Microsoft YaHei" panose="020B0503020204020204" pitchFamily="34" charset="-122"/>
                <a:ea typeface="Microsoft YaHei" panose="020B0503020204020204" pitchFamily="34" charset="-122"/>
                <a:sym typeface="+mn-ea"/>
              </a:rPr>
              <a:t>INTELLECTUAL PROPERTY AGREEMENT</a:t>
            </a:r>
            <a:endParaRPr lang="zh-CN" altLang="en-US" sz="2400" b="1" dirty="0">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id="{38BF8254-B7CE-4AD1-A27F-58F56FD1F0BA}"/>
              </a:ext>
            </a:extLst>
          </p:cNvPr>
          <p:cNvSpPr txBox="1"/>
          <p:nvPr/>
        </p:nvSpPr>
        <p:spPr>
          <a:xfrm>
            <a:off x="928692" y="8653095"/>
            <a:ext cx="7559564" cy="1526123"/>
          </a:xfrm>
          <a:prstGeom prst="rect">
            <a:avLst/>
          </a:prstGeom>
          <a:noFill/>
        </p:spPr>
        <p:txBody>
          <a:bodyPr wrap="square">
            <a:spAutoFit/>
          </a:bodyPr>
          <a:lstStyle/>
          <a:p>
            <a:pPr marL="0" lvl="1" indent="0">
              <a:lnSpc>
                <a:spcPct val="150000"/>
              </a:lnSpc>
              <a:buNone/>
            </a:pPr>
            <a:r>
              <a:rPr lang="zh-CN" altLang="en-US" sz="1600" dirty="0">
                <a:latin typeface="Microsoft YaHei" panose="020B0503020204020204" pitchFamily="34" charset="-122"/>
                <a:ea typeface="Microsoft YaHei" panose="020B0503020204020204" pitchFamily="34" charset="-122"/>
                <a:cs typeface="MiSans Normal" panose="00000500000000000000" charset="-122"/>
              </a:rPr>
              <a:t>参赛者学校</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Name of your University</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 </a:t>
            </a:r>
          </a:p>
          <a:p>
            <a:pPr marL="0" lvl="1" indent="0">
              <a:lnSpc>
                <a:spcPct val="150000"/>
              </a:lnSpc>
              <a:buNone/>
            </a:pPr>
            <a:r>
              <a:rPr lang="zh-CN" altLang="en-US" sz="1600" dirty="0">
                <a:latin typeface="Microsoft YaHei" panose="020B0503020204020204" pitchFamily="34" charset="-122"/>
                <a:ea typeface="Microsoft YaHei" panose="020B0503020204020204" pitchFamily="34" charset="-122"/>
                <a:cs typeface="MiSans Normal" panose="00000500000000000000" charset="-122"/>
              </a:rPr>
              <a:t>参赛作品名称</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Name of </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your </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Work</a:t>
            </a:r>
            <a:r>
              <a:rPr lang="en-US" altLang="zh-CN" sz="1600" dirty="0">
                <a:latin typeface="Microsoft YaHei" panose="020B0503020204020204" pitchFamily="34" charset="-122"/>
                <a:ea typeface="Microsoft YaHei" panose="020B0503020204020204" pitchFamily="34" charset="-122"/>
                <a:cs typeface="MiSans Normal" panose="00000500000000000000" charset="-122"/>
                <a:sym typeface="+mn-ea"/>
              </a:rPr>
              <a:t>s</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marL="0" lvl="1" indent="0">
              <a:lnSpc>
                <a:spcPct val="150000"/>
              </a:lnSpc>
              <a:buNone/>
            </a:pPr>
            <a:r>
              <a:rPr lang="zh-CN" altLang="en-US" sz="1600" dirty="0">
                <a:latin typeface="Microsoft YaHei" panose="020B0503020204020204" pitchFamily="34" charset="-122"/>
                <a:ea typeface="Microsoft YaHei" panose="020B0503020204020204" pitchFamily="34" charset="-122"/>
                <a:cs typeface="MiSans Normal" panose="00000500000000000000" charset="-122"/>
              </a:rPr>
              <a:t>参赛者签名</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Signature</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a:p>
            <a:pPr marL="0" lvl="1" indent="0">
              <a:lnSpc>
                <a:spcPct val="150000"/>
              </a:lnSpc>
              <a:buNone/>
            </a:pPr>
            <a:r>
              <a:rPr lang="zh-CN" altLang="en-US" sz="1600" dirty="0">
                <a:latin typeface="Microsoft YaHei" panose="020B0503020204020204" pitchFamily="34" charset="-122"/>
                <a:ea typeface="Microsoft YaHei" panose="020B0503020204020204" pitchFamily="34" charset="-122"/>
                <a:cs typeface="MiSans Normal" panose="00000500000000000000" charset="-122"/>
              </a:rPr>
              <a:t>日期</a:t>
            </a:r>
            <a:r>
              <a:rPr lang="en-US" altLang="zh-CN" sz="1600" dirty="0">
                <a:latin typeface="Microsoft YaHei" panose="020B0503020204020204" pitchFamily="34" charset="-122"/>
                <a:ea typeface="Microsoft YaHei" panose="020B0503020204020204" pitchFamily="34" charset="-122"/>
                <a:cs typeface="MiSans Normal" panose="00000500000000000000" charset="-122"/>
              </a:rPr>
              <a:t>/</a:t>
            </a:r>
            <a:r>
              <a:rPr lang="zh-CN" altLang="en-US" sz="1600" dirty="0">
                <a:latin typeface="Microsoft YaHei" panose="020B0503020204020204" pitchFamily="34" charset="-122"/>
                <a:ea typeface="Microsoft YaHei" panose="020B0503020204020204" pitchFamily="34" charset="-122"/>
                <a:cs typeface="MiSans Normal" panose="00000500000000000000" charset="-122"/>
                <a:sym typeface="+mn-ea"/>
              </a:rPr>
              <a:t>Date</a:t>
            </a:r>
            <a:r>
              <a:rPr lang="zh-CN" altLang="en-US" sz="1600" dirty="0">
                <a:latin typeface="Microsoft YaHei" panose="020B0503020204020204" pitchFamily="34" charset="-122"/>
                <a:ea typeface="Microsoft YaHei" panose="020B0503020204020204" pitchFamily="34" charset="-122"/>
                <a:cs typeface="MiSans Normal" panose="00000500000000000000" charset="-122"/>
              </a:rPr>
              <a:t>：</a:t>
            </a:r>
            <a:endParaRPr lang="en-US" altLang="zh-CN" sz="1600" dirty="0">
              <a:latin typeface="Microsoft YaHei" panose="020B0503020204020204" pitchFamily="34" charset="-122"/>
              <a:ea typeface="Microsoft YaHei" panose="020B0503020204020204" pitchFamily="34" charset="-122"/>
              <a:cs typeface="MiSans Normal" panose="00000500000000000000"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B4E33F-2412-7BB6-F634-7032E562B9E0}"/>
              </a:ext>
            </a:extLst>
          </p:cNvPr>
          <p:cNvSpPr txBox="1"/>
          <p:nvPr/>
        </p:nvSpPr>
        <p:spPr>
          <a:xfrm>
            <a:off x="1142654" y="3123628"/>
            <a:ext cx="12299873" cy="6552884"/>
          </a:xfrm>
          <a:prstGeom prst="rect">
            <a:avLst/>
          </a:prstGeom>
          <a:solidFill>
            <a:schemeClr val="bg1">
              <a:alpha val="70000"/>
            </a:schemeClr>
          </a:solidFill>
          <a:ln>
            <a:noFill/>
          </a:ln>
        </p:spPr>
        <p:txBody>
          <a:bodyPr wrap="square" rtlCol="0">
            <a:spAutoFit/>
          </a:bodyPr>
          <a:lstStyle/>
          <a:p>
            <a:pPr>
              <a:lnSpc>
                <a:spcPct val="150000"/>
              </a:lnSpc>
            </a:pPr>
            <a:r>
              <a:rPr lang="zh-CN" altLang="en-US" sz="2400" b="1" dirty="0">
                <a:latin typeface="Microsoft YaHei" panose="020B0503020204020204" pitchFamily="34" charset="-122"/>
                <a:ea typeface="Microsoft YaHei" panose="020B0503020204020204" pitchFamily="34" charset="-122"/>
              </a:rPr>
              <a:t>调研说明及要求 </a:t>
            </a:r>
            <a:endParaRPr lang="en-US" altLang="zh-CN" sz="2400" b="1" dirty="0">
              <a:latin typeface="Microsoft YaHei" panose="020B0503020204020204" pitchFamily="34" charset="-122"/>
              <a:ea typeface="Microsoft YaHei" panose="020B0503020204020204" pitchFamily="34" charset="-122"/>
            </a:endParaRPr>
          </a:p>
          <a:p>
            <a:pPr>
              <a:lnSpc>
                <a:spcPct val="150000"/>
              </a:lnSpc>
            </a:pPr>
            <a:r>
              <a:rPr lang="en" altLang="zh-CN" sz="2400" b="1" dirty="0">
                <a:latin typeface="Microsoft YaHei" panose="020B0503020204020204" pitchFamily="34" charset="-122"/>
                <a:ea typeface="Microsoft YaHei" panose="020B0503020204020204" pitchFamily="34" charset="-122"/>
              </a:rPr>
              <a:t>RESEARCH DESCRIPTION AND REQUIREMENTS</a:t>
            </a:r>
            <a:endParaRPr lang="en-US" altLang="zh-CN" sz="2400" b="1" dirty="0">
              <a:latin typeface="Microsoft YaHei" panose="020B0503020204020204" pitchFamily="34" charset="-122"/>
              <a:ea typeface="Microsoft YaHei" panose="020B0503020204020204" pitchFamily="34" charset="-122"/>
            </a:endParaRPr>
          </a:p>
          <a:p>
            <a:pPr>
              <a:lnSpc>
                <a:spcPct val="150000"/>
              </a:lnSpc>
            </a:pPr>
            <a:endParaRPr lang="en-US" altLang="zh-CN" sz="1800" dirty="0">
              <a:latin typeface="Microsoft YaHei" panose="020B0503020204020204" pitchFamily="34" charset="-122"/>
              <a:ea typeface="Microsoft YaHei" panose="020B0503020204020204" pitchFamily="34" charset="-122"/>
            </a:endParaRPr>
          </a:p>
          <a:p>
            <a:pPr>
              <a:lnSpc>
                <a:spcPct val="150000"/>
              </a:lnSpc>
            </a:pPr>
            <a:r>
              <a:rPr lang="en-US" altLang="zh-CN" sz="1800" dirty="0">
                <a:latin typeface="Microsoft YaHei" panose="020B0503020204020204" pitchFamily="34" charset="-122"/>
                <a:ea typeface="Microsoft YaHei" panose="020B0503020204020204" pitchFamily="34" charset="-122"/>
              </a:rPr>
              <a:t>1.</a:t>
            </a:r>
            <a:r>
              <a:rPr lang="zh-CN" altLang="en-US" sz="1800" dirty="0">
                <a:latin typeface="Microsoft YaHei" panose="020B0503020204020204" pitchFamily="34" charset="-122"/>
                <a:ea typeface="Microsoft YaHei" panose="020B0503020204020204" pitchFamily="34" charset="-122"/>
              </a:rPr>
              <a:t> 请在设计方案开始之前做一份有关竹子材料产品的调研，包括但不限于茶叶的包装礼盒、时尚日用品、台灯、时尚包袋及配饰等；</a:t>
            </a:r>
            <a:endParaRPr lang="en-US" altLang="zh-CN" sz="1800" dirty="0">
              <a:latin typeface="Microsoft YaHei" panose="020B0503020204020204" pitchFamily="34" charset="-122"/>
              <a:ea typeface="Microsoft YaHei" panose="020B0503020204020204" pitchFamily="34" charset="-122"/>
            </a:endParaRPr>
          </a:p>
          <a:p>
            <a:pPr>
              <a:lnSpc>
                <a:spcPct val="150000"/>
              </a:lnSpc>
            </a:pPr>
            <a:r>
              <a:rPr lang="en" altLang="zh-CN" sz="1800" dirty="0">
                <a:latin typeface="Microsoft YaHei" panose="020B0503020204020204" pitchFamily="34" charset="-122"/>
                <a:ea typeface="Microsoft YaHei" panose="020B0503020204020204" pitchFamily="34" charset="-122"/>
              </a:rPr>
              <a:t>Please do a research on bamboo material products before the start of the design plan, including but not limited to tea packaging gift boxes, fashion daily necessities, table lamps, fashion bags and accessories, etc.</a:t>
            </a:r>
            <a:r>
              <a:rPr lang="zh-CN" altLang="en" sz="1800" dirty="0">
                <a:latin typeface="Microsoft YaHei" panose="020B0503020204020204" pitchFamily="34" charset="-122"/>
                <a:ea typeface="Microsoft YaHei" panose="020B0503020204020204" pitchFamily="34" charset="-122"/>
              </a:rPr>
              <a:t>；</a:t>
            </a:r>
            <a:endParaRPr lang="en-US" altLang="zh-CN" sz="1800" dirty="0">
              <a:latin typeface="Microsoft YaHei" panose="020B0503020204020204" pitchFamily="34" charset="-122"/>
              <a:ea typeface="Microsoft YaHei" panose="020B0503020204020204" pitchFamily="34" charset="-122"/>
            </a:endParaRPr>
          </a:p>
          <a:p>
            <a:pPr>
              <a:lnSpc>
                <a:spcPct val="150000"/>
              </a:lnSpc>
            </a:pPr>
            <a:endParaRPr lang="en-US" altLang="zh-CN" sz="1800" dirty="0">
              <a:latin typeface="Microsoft YaHei" panose="020B0503020204020204" pitchFamily="34" charset="-122"/>
              <a:ea typeface="Microsoft YaHei" panose="020B0503020204020204" pitchFamily="34" charset="-122"/>
            </a:endParaRPr>
          </a:p>
          <a:p>
            <a:pPr>
              <a:lnSpc>
                <a:spcPct val="150000"/>
              </a:lnSpc>
            </a:pPr>
            <a:r>
              <a:rPr lang="en-US" altLang="zh-CN" sz="1800" dirty="0">
                <a:latin typeface="Microsoft YaHei" panose="020B0503020204020204" pitchFamily="34" charset="-122"/>
                <a:ea typeface="Microsoft YaHei" panose="020B0503020204020204" pitchFamily="34" charset="-122"/>
              </a:rPr>
              <a:t>2.</a:t>
            </a:r>
            <a:r>
              <a:rPr lang="zh-CN" altLang="en-US" sz="1800" dirty="0">
                <a:latin typeface="Microsoft YaHei" panose="020B0503020204020204" pitchFamily="34" charset="-122"/>
                <a:ea typeface="Microsoft YaHei" panose="020B0503020204020204" pitchFamily="34" charset="-122"/>
              </a:rPr>
              <a:t> 你可以挑选任意国家地区的竹子材料产品和品牌进行调研；</a:t>
            </a:r>
            <a:endParaRPr lang="en-US" altLang="zh-CN" sz="1800" dirty="0">
              <a:latin typeface="Microsoft YaHei" panose="020B0503020204020204" pitchFamily="34" charset="-122"/>
              <a:ea typeface="Microsoft YaHei" panose="020B0503020204020204" pitchFamily="34" charset="-122"/>
            </a:endParaRPr>
          </a:p>
          <a:p>
            <a:pPr>
              <a:lnSpc>
                <a:spcPct val="150000"/>
              </a:lnSpc>
            </a:pPr>
            <a:r>
              <a:rPr lang="en" altLang="zh-CN" sz="1800" dirty="0">
                <a:latin typeface="Microsoft YaHei" panose="020B0503020204020204" pitchFamily="34" charset="-122"/>
                <a:ea typeface="Microsoft YaHei" panose="020B0503020204020204" pitchFamily="34" charset="-122"/>
              </a:rPr>
              <a:t>You can choose bamboo material products </a:t>
            </a:r>
            <a:r>
              <a:rPr lang="en-US" altLang="zh-CN" sz="1800" dirty="0">
                <a:latin typeface="Microsoft YaHei" panose="020B0503020204020204" pitchFamily="34" charset="-122"/>
                <a:ea typeface="Microsoft YaHei" panose="020B0503020204020204" pitchFamily="34" charset="-122"/>
              </a:rPr>
              <a:t>&amp;</a:t>
            </a:r>
            <a:r>
              <a:rPr lang="zh-CN" altLang="en-US" sz="1800" dirty="0">
                <a:latin typeface="Microsoft YaHei" panose="020B0503020204020204" pitchFamily="34" charset="-122"/>
                <a:ea typeface="Microsoft YaHei" panose="020B0503020204020204" pitchFamily="34" charset="-122"/>
              </a:rPr>
              <a:t> </a:t>
            </a:r>
            <a:r>
              <a:rPr lang="en-US" altLang="zh-CN" sz="1800" dirty="0">
                <a:latin typeface="Microsoft YaHei" panose="020B0503020204020204" pitchFamily="34" charset="-122"/>
                <a:ea typeface="Microsoft YaHei" panose="020B0503020204020204" pitchFamily="34" charset="-122"/>
              </a:rPr>
              <a:t>brands</a:t>
            </a:r>
            <a:r>
              <a:rPr lang="zh-CN" altLang="en-US" sz="1800" dirty="0">
                <a:latin typeface="Microsoft YaHei" panose="020B0503020204020204" pitchFamily="34" charset="-122"/>
                <a:ea typeface="Microsoft YaHei" panose="020B0503020204020204" pitchFamily="34" charset="-122"/>
              </a:rPr>
              <a:t> </a:t>
            </a:r>
            <a:r>
              <a:rPr lang="en" altLang="zh-CN" sz="1800" dirty="0">
                <a:latin typeface="Microsoft YaHei" panose="020B0503020204020204" pitchFamily="34" charset="-122"/>
                <a:ea typeface="Microsoft YaHei" panose="020B0503020204020204" pitchFamily="34" charset="-122"/>
              </a:rPr>
              <a:t>from any country and region for research</a:t>
            </a:r>
            <a:r>
              <a:rPr lang="zh-CN" altLang="en" sz="1800" dirty="0">
                <a:latin typeface="Microsoft YaHei" panose="020B0503020204020204" pitchFamily="34" charset="-122"/>
                <a:ea typeface="Microsoft YaHei" panose="020B0503020204020204" pitchFamily="34" charset="-122"/>
              </a:rPr>
              <a:t>；</a:t>
            </a:r>
            <a:endParaRPr lang="en-US" altLang="zh-CN" sz="1800" dirty="0">
              <a:latin typeface="Microsoft YaHei" panose="020B0503020204020204" pitchFamily="34" charset="-122"/>
              <a:ea typeface="Microsoft YaHei" panose="020B0503020204020204" pitchFamily="34" charset="-122"/>
            </a:endParaRPr>
          </a:p>
          <a:p>
            <a:pPr>
              <a:lnSpc>
                <a:spcPct val="150000"/>
              </a:lnSpc>
            </a:pPr>
            <a:endParaRPr lang="en-US" altLang="zh-CN" sz="1800" dirty="0">
              <a:latin typeface="Microsoft YaHei" panose="020B0503020204020204" pitchFamily="34" charset="-122"/>
              <a:ea typeface="Microsoft YaHei" panose="020B0503020204020204" pitchFamily="34" charset="-122"/>
            </a:endParaRPr>
          </a:p>
          <a:p>
            <a:pPr>
              <a:lnSpc>
                <a:spcPct val="150000"/>
              </a:lnSpc>
            </a:pPr>
            <a:r>
              <a:rPr lang="en-US" altLang="zh-CN" sz="1800" dirty="0">
                <a:latin typeface="Microsoft YaHei" panose="020B0503020204020204" pitchFamily="34" charset="-122"/>
                <a:ea typeface="Microsoft YaHei" panose="020B0503020204020204" pitchFamily="34" charset="-122"/>
              </a:rPr>
              <a:t>3.</a:t>
            </a:r>
            <a:r>
              <a:rPr lang="zh-CN" altLang="en-US" sz="1800" dirty="0">
                <a:latin typeface="Microsoft YaHei" panose="020B0503020204020204" pitchFamily="34" charset="-122"/>
                <a:ea typeface="Microsoft YaHei" panose="020B0503020204020204" pitchFamily="34" charset="-122"/>
              </a:rPr>
              <a:t> 调研包括：品牌介绍、竹制品品类、产品特色说明、以及店内产品照片，若无法拍摄店铺照片也可以网上找典型图片代替。</a:t>
            </a:r>
            <a:endParaRPr lang="en-US" altLang="zh-CN" sz="1800" dirty="0">
              <a:latin typeface="Microsoft YaHei" panose="020B0503020204020204" pitchFamily="34" charset="-122"/>
              <a:ea typeface="Microsoft YaHei" panose="020B0503020204020204" pitchFamily="34" charset="-122"/>
            </a:endParaRPr>
          </a:p>
          <a:p>
            <a:pPr>
              <a:lnSpc>
                <a:spcPct val="150000"/>
              </a:lnSpc>
            </a:pPr>
            <a:r>
              <a:rPr lang="en" altLang="zh-CN" sz="1800" dirty="0">
                <a:latin typeface="Microsoft YaHei" panose="020B0503020204020204" pitchFamily="34" charset="-122"/>
                <a:ea typeface="Microsoft YaHei" panose="020B0503020204020204" pitchFamily="34" charset="-122"/>
              </a:rPr>
              <a:t>The research includes: Brand</a:t>
            </a:r>
            <a:r>
              <a:rPr lang="zh-CN" altLang="en-US" sz="1800" dirty="0">
                <a:latin typeface="Microsoft YaHei" panose="020B0503020204020204" pitchFamily="34" charset="-122"/>
                <a:ea typeface="Microsoft YaHei" panose="020B0503020204020204" pitchFamily="34" charset="-122"/>
              </a:rPr>
              <a:t> </a:t>
            </a:r>
            <a:r>
              <a:rPr lang="en-US" altLang="zh-CN" sz="1800" dirty="0">
                <a:latin typeface="Microsoft YaHei" panose="020B0503020204020204" pitchFamily="34" charset="-122"/>
                <a:ea typeface="Microsoft YaHei" panose="020B0503020204020204" pitchFamily="34" charset="-122"/>
              </a:rPr>
              <a:t>introduction, </a:t>
            </a:r>
            <a:r>
              <a:rPr lang="en" altLang="zh-CN" sz="1800" dirty="0">
                <a:latin typeface="Microsoft YaHei" panose="020B0503020204020204" pitchFamily="34" charset="-122"/>
                <a:ea typeface="Microsoft YaHei" panose="020B0503020204020204" pitchFamily="34" charset="-122"/>
              </a:rPr>
              <a:t>bamboo product categories, product feature descriptions, and in-store product photos. If you can't take store photos, you can also find typical pictures online instead</a:t>
            </a:r>
            <a:endParaRPr lang="zh-CN" altLang="en-US" sz="18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C572B056-9803-C8CE-D1D1-19F9B2484DA3}"/>
              </a:ext>
            </a:extLst>
          </p:cNvPr>
          <p:cNvSpPr txBox="1"/>
          <p:nvPr/>
        </p:nvSpPr>
        <p:spPr>
          <a:xfrm>
            <a:off x="272623" y="1386204"/>
            <a:ext cx="1300996" cy="1015663"/>
          </a:xfrm>
          <a:prstGeom prst="rect">
            <a:avLst/>
          </a:prstGeom>
          <a:noFill/>
        </p:spPr>
        <p:txBody>
          <a:bodyPr wrap="square" rtlCol="0">
            <a:spAutoFit/>
          </a:bodyPr>
          <a:lstStyle/>
          <a:p>
            <a:r>
              <a:rPr lang="en-US" altLang="zh-CN" sz="6000" i="1" dirty="0">
                <a:latin typeface="Microsoft YaHei" panose="020B0503020204020204" pitchFamily="34" charset="-122"/>
                <a:ea typeface="Microsoft YaHei" panose="020B0503020204020204" pitchFamily="34" charset="-122"/>
              </a:rPr>
              <a:t>1.</a:t>
            </a:r>
            <a:endParaRPr lang="zh-CN" altLang="en-US" sz="6000" i="1"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46774FA4-3447-5F4C-8D7D-A1A0D870A77B}"/>
              </a:ext>
            </a:extLst>
          </p:cNvPr>
          <p:cNvSpPr txBox="1"/>
          <p:nvPr/>
        </p:nvSpPr>
        <p:spPr>
          <a:xfrm>
            <a:off x="1142654" y="1463526"/>
            <a:ext cx="5962684" cy="954107"/>
          </a:xfrm>
          <a:prstGeom prst="rect">
            <a:avLst/>
          </a:prstGeom>
          <a:noFill/>
        </p:spPr>
        <p:txBody>
          <a:bodyPr wrap="square" rtlCol="0">
            <a:spAutoFit/>
          </a:bodyPr>
          <a:lstStyle/>
          <a:p>
            <a:r>
              <a:rPr lang="zh-CN" altLang="en-US" sz="2800" dirty="0">
                <a:latin typeface="Microsoft YaHei" panose="020B0503020204020204" pitchFamily="34" charset="-122"/>
                <a:ea typeface="Microsoft YaHei" panose="020B0503020204020204" pitchFamily="34" charset="-122"/>
              </a:rPr>
              <a:t>产品</a:t>
            </a:r>
            <a:r>
              <a:rPr lang="en-US" altLang="zh-CN" sz="2800" dirty="0">
                <a:latin typeface="Microsoft YaHei" panose="020B0503020204020204" pitchFamily="34" charset="-122"/>
                <a:ea typeface="Microsoft YaHei" panose="020B0503020204020204" pitchFamily="34" charset="-122"/>
              </a:rPr>
              <a:t>&amp;</a:t>
            </a:r>
            <a:r>
              <a:rPr lang="zh-CN" altLang="en-US" sz="2800" dirty="0">
                <a:latin typeface="Microsoft YaHei" panose="020B0503020204020204" pitchFamily="34" charset="-122"/>
                <a:ea typeface="Microsoft YaHei" panose="020B0503020204020204" pitchFamily="34" charset="-122"/>
              </a:rPr>
              <a:t>品牌调研</a:t>
            </a:r>
            <a:endParaRPr lang="en-US" altLang="zh-CN" sz="2800" dirty="0">
              <a:latin typeface="Microsoft YaHei" panose="020B0503020204020204" pitchFamily="34" charset="-122"/>
              <a:ea typeface="Microsoft YaHei" panose="020B0503020204020204" pitchFamily="34" charset="-122"/>
            </a:endParaRPr>
          </a:p>
          <a:p>
            <a:r>
              <a:rPr lang="en" altLang="zh-CN" sz="2800" dirty="0">
                <a:latin typeface="Microsoft YaHei" panose="020B0503020204020204" pitchFamily="34" charset="-122"/>
                <a:ea typeface="Microsoft YaHei" panose="020B0503020204020204" pitchFamily="34" charset="-122"/>
              </a:rPr>
              <a:t>PRODUCT </a:t>
            </a:r>
            <a:r>
              <a:rPr lang="en-US" altLang="zh-CN" sz="2800" dirty="0">
                <a:latin typeface="Microsoft YaHei" panose="020B0503020204020204" pitchFamily="34" charset="-122"/>
                <a:ea typeface="Microsoft YaHei" panose="020B0503020204020204" pitchFamily="34" charset="-122"/>
              </a:rPr>
              <a:t>&amp;</a:t>
            </a:r>
            <a:r>
              <a:rPr lang="zh-CN" altLang="en-US" sz="2800" dirty="0">
                <a:latin typeface="Microsoft YaHei" panose="020B0503020204020204" pitchFamily="34" charset="-122"/>
                <a:ea typeface="Microsoft YaHei" panose="020B0503020204020204" pitchFamily="34" charset="-122"/>
              </a:rPr>
              <a:t> </a:t>
            </a:r>
            <a:r>
              <a:rPr lang="en-US" altLang="zh-CN" sz="2800" dirty="0">
                <a:latin typeface="Microsoft YaHei" panose="020B0503020204020204" pitchFamily="34" charset="-122"/>
                <a:ea typeface="Microsoft YaHei" panose="020B0503020204020204" pitchFamily="34" charset="-122"/>
              </a:rPr>
              <a:t>BRAND</a:t>
            </a:r>
            <a:r>
              <a:rPr lang="zh-CN" altLang="en-US" sz="2800" dirty="0">
                <a:latin typeface="Microsoft YaHei" panose="020B0503020204020204" pitchFamily="34" charset="-122"/>
                <a:ea typeface="Microsoft YaHei" panose="020B0503020204020204" pitchFamily="34" charset="-122"/>
              </a:rPr>
              <a:t> </a:t>
            </a:r>
            <a:r>
              <a:rPr lang="en" altLang="zh-CN" sz="2800" dirty="0">
                <a:latin typeface="Microsoft YaHei" panose="020B0503020204020204" pitchFamily="34" charset="-122"/>
                <a:ea typeface="Microsoft YaHei" panose="020B0503020204020204" pitchFamily="34" charset="-122"/>
              </a:rPr>
              <a:t>RESEARCH</a:t>
            </a:r>
            <a:endParaRPr lang="zh-CN" alt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84408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AFA670ED-C0EC-624D-AFF3-349E57887DBF}"/>
              </a:ext>
            </a:extLst>
          </p:cNvPr>
          <p:cNvSpPr txBox="1"/>
          <p:nvPr/>
        </p:nvSpPr>
        <p:spPr>
          <a:xfrm>
            <a:off x="545704" y="3182668"/>
            <a:ext cx="5425316" cy="2554545"/>
          </a:xfrm>
          <a:prstGeom prst="rect">
            <a:avLst/>
          </a:prstGeom>
          <a:noFill/>
          <a:ln>
            <a:noFill/>
          </a:ln>
        </p:spPr>
        <p:txBody>
          <a:bodyPr wrap="square" rtlCol="0">
            <a:spAutoFit/>
          </a:bodyPr>
          <a:lstStyle/>
          <a:p>
            <a:r>
              <a:rPr lang="zh-CN" altLang="en-US" sz="1600" dirty="0">
                <a:latin typeface="Microsoft YaHei" panose="020B0503020204020204" pitchFamily="34" charset="-122"/>
                <a:ea typeface="Microsoft YaHei" panose="020B0503020204020204" pitchFamily="34" charset="-122"/>
              </a:rPr>
              <a:t>品牌介绍 </a:t>
            </a:r>
            <a:r>
              <a:rPr lang="en" altLang="zh-CN" sz="1600" dirty="0">
                <a:latin typeface="Microsoft YaHei" panose="020B0503020204020204" pitchFamily="34" charset="-122"/>
                <a:ea typeface="Microsoft YaHei" panose="020B0503020204020204" pitchFamily="34" charset="-122"/>
              </a:rPr>
              <a:t>BRAND</a:t>
            </a:r>
            <a:r>
              <a:rPr lang="zh-CN" altLang="en-US" sz="1600" dirty="0">
                <a:latin typeface="Microsoft YaHei" panose="020B0503020204020204" pitchFamily="34" charset="-122"/>
                <a:ea typeface="Microsoft YaHei" panose="020B0503020204020204" pitchFamily="34" charset="-122"/>
              </a:rPr>
              <a:t> </a:t>
            </a:r>
            <a:r>
              <a:rPr lang="en-US" altLang="zh-CN" sz="1600" dirty="0">
                <a:latin typeface="Microsoft YaHei" panose="020B0503020204020204" pitchFamily="34" charset="-122"/>
                <a:ea typeface="Microsoft YaHei" panose="020B0503020204020204" pitchFamily="34" charset="-122"/>
              </a:rPr>
              <a:t>INTRODUCTION</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endParaRPr lang="en-US" altLang="zh-CN" sz="1600" dirty="0">
              <a:latin typeface="Microsoft YaHei" panose="020B0503020204020204" pitchFamily="34" charset="-122"/>
              <a:ea typeface="Microsoft YaHei" panose="020B0503020204020204" pitchFamily="34" charset="-122"/>
            </a:endParaRPr>
          </a:p>
          <a:p>
            <a:endParaRPr lang="en-US" altLang="zh-CN" sz="1600"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产品品类 </a:t>
            </a:r>
            <a:r>
              <a:rPr lang="en" altLang="zh-CN" sz="1600" dirty="0">
                <a:latin typeface="Microsoft YaHei" panose="020B0503020204020204" pitchFamily="34" charset="-122"/>
                <a:ea typeface="Microsoft YaHei" panose="020B0503020204020204" pitchFamily="34" charset="-122"/>
              </a:rPr>
              <a:t>PRODUCT CATEGORY </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endParaRPr lang="en-US" altLang="zh-CN" sz="1600" dirty="0">
              <a:latin typeface="Microsoft YaHei" panose="020B0503020204020204" pitchFamily="34" charset="-122"/>
              <a:ea typeface="Microsoft YaHei" panose="020B0503020204020204" pitchFamily="34" charset="-122"/>
            </a:endParaRPr>
          </a:p>
          <a:p>
            <a:endParaRPr lang="en-US" altLang="zh-CN" sz="1600"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产品特色说明 </a:t>
            </a:r>
            <a:r>
              <a:rPr lang="en" altLang="zh-CN" sz="1600" dirty="0">
                <a:latin typeface="Microsoft YaHei" panose="020B0503020204020204" pitchFamily="34" charset="-122"/>
                <a:ea typeface="Microsoft YaHei" panose="020B0503020204020204" pitchFamily="34" charset="-122"/>
              </a:rPr>
              <a:t>PRODUCT FEATURE DESCRIPTION </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endParaRPr lang="en-US" altLang="zh-CN" sz="1600" dirty="0">
              <a:latin typeface="Microsoft YaHei" panose="020B0503020204020204" pitchFamily="34" charset="-122"/>
              <a:ea typeface="Microsoft YaHei" panose="020B0503020204020204" pitchFamily="34" charset="-122"/>
            </a:endParaRPr>
          </a:p>
          <a:p>
            <a:pPr algn="ctr"/>
            <a:endParaRPr lang="en-US" altLang="zh-CN" sz="1600" dirty="0">
              <a:latin typeface="Microsoft YaHei" panose="020B0503020204020204" pitchFamily="34" charset="-122"/>
              <a:ea typeface="Microsoft YaHei" panose="020B0503020204020204" pitchFamily="34" charset="-122"/>
            </a:endParaRPr>
          </a:p>
          <a:p>
            <a:pPr algn="ctr"/>
            <a:endParaRPr lang="zh-CN" altLang="en-US" sz="1600" dirty="0">
              <a:latin typeface="Microsoft YaHei" panose="020B0503020204020204" pitchFamily="34" charset="-122"/>
              <a:ea typeface="Microsoft YaHei" panose="020B0503020204020204" pitchFamily="34" charset="-122"/>
            </a:endParaRPr>
          </a:p>
        </p:txBody>
      </p:sp>
      <p:sp>
        <p:nvSpPr>
          <p:cNvPr id="24" name="文本框 23">
            <a:extLst>
              <a:ext uri="{FF2B5EF4-FFF2-40B4-BE49-F238E27FC236}">
                <a16:creationId xmlns:a16="http://schemas.microsoft.com/office/drawing/2014/main" id="{F7C7A3B8-D3AF-0F43-83ED-767C797D970D}"/>
              </a:ext>
            </a:extLst>
          </p:cNvPr>
          <p:cNvSpPr txBox="1"/>
          <p:nvPr/>
        </p:nvSpPr>
        <p:spPr>
          <a:xfrm>
            <a:off x="8108749" y="9686281"/>
            <a:ext cx="4288655" cy="523220"/>
          </a:xfrm>
          <a:prstGeom prst="rect">
            <a:avLst/>
          </a:prstGeom>
          <a:no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产品照片  </a:t>
            </a:r>
            <a:endParaRPr lang="en-US" altLang="zh-CN" sz="1400" dirty="0">
              <a:latin typeface="微软雅黑" panose="020B0503020204020204" pitchFamily="34" charset="-122"/>
              <a:ea typeface="微软雅黑" panose="020B0503020204020204" pitchFamily="34" charset="-122"/>
            </a:endParaRPr>
          </a:p>
          <a:p>
            <a:pPr algn="ctr"/>
            <a:r>
              <a:rPr lang="en-US" altLang="zh-CN" sz="1400" dirty="0">
                <a:latin typeface="微软雅黑" panose="020B0503020204020204" pitchFamily="34" charset="-122"/>
                <a:ea typeface="微软雅黑" panose="020B0503020204020204" pitchFamily="34" charset="-122"/>
              </a:rPr>
              <a:t>PRODUCT PICTURES</a:t>
            </a:r>
            <a:endParaRPr lang="zh-CN" altLang="en-US" sz="1400" dirty="0"/>
          </a:p>
        </p:txBody>
      </p:sp>
      <p:grpSp>
        <p:nvGrpSpPr>
          <p:cNvPr id="4" name="组合 3">
            <a:extLst>
              <a:ext uri="{FF2B5EF4-FFF2-40B4-BE49-F238E27FC236}">
                <a16:creationId xmlns:a16="http://schemas.microsoft.com/office/drawing/2014/main" id="{11590738-FA2B-5C48-B594-363999DFBD62}"/>
              </a:ext>
            </a:extLst>
          </p:cNvPr>
          <p:cNvGrpSpPr/>
          <p:nvPr/>
        </p:nvGrpSpPr>
        <p:grpSpPr>
          <a:xfrm>
            <a:off x="6959810" y="2067344"/>
            <a:ext cx="6677360" cy="7507203"/>
            <a:chOff x="6959810" y="2067344"/>
            <a:chExt cx="6677360" cy="7507203"/>
          </a:xfrm>
        </p:grpSpPr>
        <p:pic>
          <p:nvPicPr>
            <p:cNvPr id="17414" name="Picture 6">
              <a:extLst>
                <a:ext uri="{FF2B5EF4-FFF2-40B4-BE49-F238E27FC236}">
                  <a16:creationId xmlns:a16="http://schemas.microsoft.com/office/drawing/2014/main" id="{F35213A8-69F0-6842-AF1A-9E28B22B6D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65" b="12822"/>
            <a:stretch/>
          </p:blipFill>
          <p:spPr bwMode="auto">
            <a:xfrm>
              <a:off x="10356184" y="5473315"/>
              <a:ext cx="3280986" cy="4101232"/>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a:extLst>
                <a:ext uri="{FF2B5EF4-FFF2-40B4-BE49-F238E27FC236}">
                  <a16:creationId xmlns:a16="http://schemas.microsoft.com/office/drawing/2014/main" id="{6E2AFE44-5991-F848-B29B-38E920F92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810" y="2067345"/>
              <a:ext cx="3280986" cy="328098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856B0A0C-B8B7-794E-A390-8C586E50521F}"/>
                </a:ext>
              </a:extLst>
            </p:cNvPr>
            <p:cNvGrpSpPr/>
            <p:nvPr/>
          </p:nvGrpSpPr>
          <p:grpSpPr>
            <a:xfrm>
              <a:off x="6972090" y="2067344"/>
              <a:ext cx="6665080" cy="7507203"/>
              <a:chOff x="6971422" y="2193472"/>
              <a:chExt cx="6302225" cy="7098501"/>
            </a:xfrm>
          </p:grpSpPr>
          <p:pic>
            <p:nvPicPr>
              <p:cNvPr id="1026" name="Picture 2" descr="故事 Pin 图图片">
                <a:extLst>
                  <a:ext uri="{FF2B5EF4-FFF2-40B4-BE49-F238E27FC236}">
                    <a16:creationId xmlns:a16="http://schemas.microsoft.com/office/drawing/2014/main" id="{D91E5822-A092-8D47-856C-0D7FD6056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1282" y="2193472"/>
                <a:ext cx="3102365" cy="31023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80AF332-DED4-3E4C-A02E-503CB21125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54" b="3260"/>
              <a:stretch/>
            </p:blipFill>
            <p:spPr bwMode="auto">
              <a:xfrm>
                <a:off x="6971422" y="5401488"/>
                <a:ext cx="3102365" cy="389048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文本框 6">
            <a:extLst>
              <a:ext uri="{FF2B5EF4-FFF2-40B4-BE49-F238E27FC236}">
                <a16:creationId xmlns:a16="http://schemas.microsoft.com/office/drawing/2014/main" id="{1DE3A07C-2D8C-FBEE-E5EF-ED812020C9EB}"/>
              </a:ext>
            </a:extLst>
          </p:cNvPr>
          <p:cNvSpPr txBox="1"/>
          <p:nvPr/>
        </p:nvSpPr>
        <p:spPr>
          <a:xfrm>
            <a:off x="1142654" y="1463526"/>
            <a:ext cx="5829436" cy="954107"/>
          </a:xfrm>
          <a:prstGeom prst="rect">
            <a:avLst/>
          </a:prstGeom>
          <a:noFill/>
        </p:spPr>
        <p:txBody>
          <a:bodyPr wrap="square" rtlCol="0">
            <a:spAutoFit/>
          </a:bodyPr>
          <a:lstStyle/>
          <a:p>
            <a:r>
              <a:rPr lang="zh-CN" altLang="en-US" sz="2800" dirty="0">
                <a:latin typeface="Microsoft YaHei" panose="020B0503020204020204" pitchFamily="34" charset="-122"/>
                <a:ea typeface="Microsoft YaHei" panose="020B0503020204020204" pitchFamily="34" charset="-122"/>
              </a:rPr>
              <a:t>产品与品牌调研</a:t>
            </a:r>
            <a:endParaRPr lang="en-US" altLang="zh-CN" sz="2800" dirty="0">
              <a:latin typeface="Microsoft YaHei" panose="020B0503020204020204" pitchFamily="34" charset="-122"/>
              <a:ea typeface="Microsoft YaHei" panose="020B0503020204020204" pitchFamily="34" charset="-122"/>
            </a:endParaRPr>
          </a:p>
          <a:p>
            <a:r>
              <a:rPr lang="en" altLang="zh-CN" sz="2800" dirty="0">
                <a:latin typeface="Microsoft YaHei" panose="020B0503020204020204" pitchFamily="34" charset="-122"/>
                <a:ea typeface="Microsoft YaHei" panose="020B0503020204020204" pitchFamily="34" charset="-122"/>
              </a:rPr>
              <a:t>PRODUCT &amp; BRAND RESEARCH</a:t>
            </a:r>
            <a:endParaRPr lang="zh-CN" altLang="en-US" sz="2800" dirty="0">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2F17E52A-8C37-EB77-F4E6-12356251F288}"/>
              </a:ext>
            </a:extLst>
          </p:cNvPr>
          <p:cNvSpPr txBox="1"/>
          <p:nvPr/>
        </p:nvSpPr>
        <p:spPr>
          <a:xfrm>
            <a:off x="272623" y="1386204"/>
            <a:ext cx="1300996" cy="1015663"/>
          </a:xfrm>
          <a:prstGeom prst="rect">
            <a:avLst/>
          </a:prstGeom>
          <a:noFill/>
        </p:spPr>
        <p:txBody>
          <a:bodyPr wrap="square" rtlCol="0">
            <a:spAutoFit/>
          </a:bodyPr>
          <a:lstStyle/>
          <a:p>
            <a:r>
              <a:rPr lang="en-US" altLang="zh-CN" sz="6000" i="1" dirty="0">
                <a:latin typeface="Microsoft YaHei" panose="020B0503020204020204" pitchFamily="34" charset="-122"/>
                <a:ea typeface="Microsoft YaHei" panose="020B0503020204020204" pitchFamily="34" charset="-122"/>
              </a:rPr>
              <a:t>1.</a:t>
            </a:r>
            <a:endParaRPr lang="zh-CN" altLang="en-US" sz="6000" i="1" dirty="0">
              <a:latin typeface="Microsoft YaHei" panose="020B0503020204020204" pitchFamily="34" charset="-122"/>
              <a:ea typeface="Microsoft YaHei"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91704" y="1371449"/>
            <a:ext cx="4231416" cy="954107"/>
          </a:xfrm>
          <a:prstGeom prst="rect">
            <a:avLst/>
          </a:prstGeom>
          <a:noFill/>
        </p:spPr>
        <p:txBody>
          <a:bodyPr wrap="square" rtlCol="0">
            <a:spAutoFit/>
          </a:bodyPr>
          <a:lstStyle>
            <a:defPPr>
              <a:defRPr lang="en-US"/>
            </a:defPPr>
            <a:lvl1pPr>
              <a:defRPr sz="2800">
                <a:latin typeface="Microsoft YaHei" panose="020B0503020204020204" pitchFamily="34" charset="-122"/>
                <a:ea typeface="Microsoft YaHei" panose="020B0503020204020204" pitchFamily="34" charset="-122"/>
              </a:defRPr>
            </a:lvl1pPr>
          </a:lstStyle>
          <a:p>
            <a:r>
              <a:rPr lang="zh-CN" altLang="en-US" dirty="0"/>
              <a:t>设计作品</a:t>
            </a:r>
            <a:endParaRPr lang="en-US" altLang="zh-CN" dirty="0"/>
          </a:p>
          <a:p>
            <a:r>
              <a:rPr lang="en" altLang="zh-CN" dirty="0"/>
              <a:t>DESIGN WORKS</a:t>
            </a:r>
            <a:endParaRPr lang="zh-CN" altLang="en-US" dirty="0"/>
          </a:p>
        </p:txBody>
      </p:sp>
      <p:sp>
        <p:nvSpPr>
          <p:cNvPr id="12" name="文本框 11"/>
          <p:cNvSpPr txBox="1"/>
          <p:nvPr/>
        </p:nvSpPr>
        <p:spPr>
          <a:xfrm>
            <a:off x="1181975" y="2794715"/>
            <a:ext cx="12978009" cy="7527766"/>
          </a:xfrm>
          <a:prstGeom prst="rect">
            <a:avLst/>
          </a:prstGeom>
          <a:noFill/>
        </p:spPr>
        <p:txBody>
          <a:bodyPr wrap="square">
            <a:spAutoFit/>
          </a:bodyPr>
          <a:lstStyle/>
          <a:p>
            <a:pPr>
              <a:lnSpc>
                <a:spcPct val="160000"/>
              </a:lnSpc>
            </a:pPr>
            <a:r>
              <a:rPr lang="en-US" altLang="zh-CN" sz="1600" dirty="0">
                <a:latin typeface="微软雅黑" panose="020B0503020204020204" pitchFamily="34" charset="-122"/>
                <a:ea typeface="微软雅黑" panose="020B0503020204020204" pitchFamily="34" charset="-122"/>
              </a:rPr>
              <a:t>1. </a:t>
            </a:r>
            <a:r>
              <a:rPr lang="zh-CN" altLang="en-US" sz="1600" dirty="0">
                <a:latin typeface="微软雅黑" panose="020B0503020204020204" pitchFamily="34" charset="-122"/>
                <a:ea typeface="微软雅黑" panose="020B0503020204020204" pitchFamily="34" charset="-122"/>
              </a:rPr>
              <a:t>请结合竹文化为设计元素，从以下四类设计方向中挑选一类，</a:t>
            </a:r>
            <a:r>
              <a:rPr lang="zh-CN" altLang="en-US" sz="1600" dirty="0">
                <a:latin typeface="Microsoft YaHei" panose="020B0503020204020204" pitchFamily="34" charset="-122"/>
                <a:ea typeface="Microsoft YaHei" panose="020B0503020204020204" pitchFamily="34" charset="-122"/>
              </a:rPr>
              <a:t>完成一个系列的民俗礼品设计：</a:t>
            </a:r>
            <a:endParaRPr lang="en-US" altLang="zh-CN" sz="1600" dirty="0">
              <a:latin typeface="Microsoft YaHei" panose="020B0503020204020204" pitchFamily="34" charset="-122"/>
              <a:ea typeface="Microsoft YaHei" panose="020B0503020204020204" pitchFamily="34" charset="-122"/>
            </a:endParaRPr>
          </a:p>
          <a:p>
            <a:pPr>
              <a:lnSpc>
                <a:spcPct val="160000"/>
              </a:lnSpc>
            </a:pPr>
            <a:r>
              <a:rPr lang="en-US" altLang="zh-CN" sz="1600" dirty="0">
                <a:latin typeface="微软雅黑" panose="020B0503020204020204" pitchFamily="34" charset="-122"/>
                <a:ea typeface="微软雅黑" panose="020B0503020204020204" pitchFamily="34" charset="-122"/>
              </a:rPr>
              <a:t>1. </a:t>
            </a:r>
            <a:r>
              <a:rPr lang="en" altLang="zh-CN" sz="1600" dirty="0">
                <a:latin typeface="微软雅黑" panose="020B0503020204020204" pitchFamily="34" charset="-122"/>
                <a:ea typeface="微软雅黑" panose="020B0503020204020204" pitchFamily="34" charset="-122"/>
              </a:rPr>
              <a:t>Please combine bamboo culture as the design element, choose one of the following four design directions, and complete a series of folk gift designs </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pPr marL="869950" lvl="1" indent="-342900">
              <a:lnSpc>
                <a:spcPct val="160000"/>
              </a:lnSpc>
              <a:buFont typeface="+mj-ea"/>
              <a:buAutoNum type="circleNumDbPlain"/>
            </a:pPr>
            <a:r>
              <a:rPr lang="zh-CN" altLang="en-US" sz="1600" dirty="0">
                <a:latin typeface="Microsoft YaHei" panose="020B0503020204020204" pitchFamily="34" charset="-122"/>
                <a:ea typeface="Microsoft YaHei" panose="020B0503020204020204" pitchFamily="34" charset="-122"/>
              </a:rPr>
              <a:t>设计两组安吉白茶包装设计，材料以竹板材为主，原竹、竹帘为辅。</a:t>
            </a:r>
            <a:endParaRPr lang="en-US" altLang="zh-CN" sz="1600" dirty="0">
              <a:latin typeface="Microsoft YaHei" panose="020B0503020204020204" pitchFamily="34" charset="-122"/>
              <a:ea typeface="Microsoft YaHei" panose="020B0503020204020204" pitchFamily="34" charset="-122"/>
            </a:endParaRPr>
          </a:p>
          <a:p>
            <a:pPr marL="812800" lvl="1" indent="-285750">
              <a:lnSpc>
                <a:spcPct val="16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二两装</a:t>
            </a:r>
            <a:r>
              <a:rPr lang="en-US" altLang="zh-CN" sz="1600" dirty="0">
                <a:latin typeface="Microsoft YaHei" panose="020B0503020204020204" pitchFamily="34" charset="-122"/>
                <a:ea typeface="Microsoft YaHei" panose="020B0503020204020204" pitchFamily="34" charset="-122"/>
              </a:rPr>
              <a:t>/100g</a:t>
            </a:r>
            <a:r>
              <a:rPr lang="zh-CN" altLang="en-US" sz="1600" dirty="0">
                <a:latin typeface="Microsoft YaHei" panose="020B0503020204020204" pitchFamily="34" charset="-122"/>
                <a:ea typeface="Microsoft YaHei" panose="020B0503020204020204" pitchFamily="34" charset="-122"/>
              </a:rPr>
              <a:t>茶叶包装设计（含</a:t>
            </a:r>
            <a:r>
              <a:rPr lang="en-US" altLang="zh-CN" sz="1600" dirty="0">
                <a:latin typeface="Microsoft YaHei" panose="020B0503020204020204" pitchFamily="34" charset="-122"/>
                <a:ea typeface="Microsoft YaHei" panose="020B0503020204020204" pitchFamily="34" charset="-122"/>
              </a:rPr>
              <a:t>50g</a:t>
            </a:r>
            <a:r>
              <a:rPr lang="zh-CN" altLang="en-US" sz="1600" dirty="0">
                <a:latin typeface="Microsoft YaHei" panose="020B0503020204020204" pitchFamily="34" charset="-122"/>
                <a:ea typeface="Microsoft YaHei" panose="020B0503020204020204" pitchFamily="34" charset="-122"/>
              </a:rPr>
              <a:t>内包装设计，外包装盒设计）</a:t>
            </a:r>
            <a:endParaRPr lang="en-US" altLang="zh-CN" sz="1600" dirty="0">
              <a:latin typeface="Microsoft YaHei" panose="020B0503020204020204" pitchFamily="34" charset="-122"/>
              <a:ea typeface="Microsoft YaHei" panose="020B0503020204020204" pitchFamily="34" charset="-122"/>
            </a:endParaRPr>
          </a:p>
          <a:p>
            <a:pPr marL="812800" lvl="1" indent="-285750">
              <a:lnSpc>
                <a:spcPct val="16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半斤装</a:t>
            </a:r>
            <a:r>
              <a:rPr lang="en-US" altLang="zh-CN" sz="1600" dirty="0">
                <a:latin typeface="Microsoft YaHei" panose="020B0503020204020204" pitchFamily="34" charset="-122"/>
                <a:ea typeface="Microsoft YaHei" panose="020B0503020204020204" pitchFamily="34" charset="-122"/>
              </a:rPr>
              <a:t>/250g</a:t>
            </a:r>
            <a:r>
              <a:rPr lang="zh-CN" altLang="en-US" sz="1600" dirty="0">
                <a:latin typeface="Microsoft YaHei" panose="020B0503020204020204" pitchFamily="34" charset="-122"/>
                <a:ea typeface="Microsoft YaHei" panose="020B0503020204020204" pitchFamily="34" charset="-122"/>
              </a:rPr>
              <a:t>茶叶包装设计（含</a:t>
            </a:r>
            <a:r>
              <a:rPr lang="en-US" altLang="zh-CN" sz="1600" dirty="0">
                <a:latin typeface="Microsoft YaHei" panose="020B0503020204020204" pitchFamily="34" charset="-122"/>
                <a:ea typeface="Microsoft YaHei" panose="020B0503020204020204" pitchFamily="34" charset="-122"/>
              </a:rPr>
              <a:t>50g</a:t>
            </a:r>
            <a:r>
              <a:rPr lang="zh-CN" altLang="en-US" sz="1600" dirty="0">
                <a:latin typeface="Microsoft YaHei" panose="020B0503020204020204" pitchFamily="34" charset="-122"/>
                <a:ea typeface="Microsoft YaHei" panose="020B0503020204020204" pitchFamily="34" charset="-122"/>
              </a:rPr>
              <a:t>内包装设计，外包装盒设计）</a:t>
            </a:r>
            <a:endParaRPr lang="en-US" altLang="zh-CN" sz="1600" dirty="0">
              <a:latin typeface="Microsoft YaHei" panose="020B0503020204020204" pitchFamily="34" charset="-122"/>
              <a:ea typeface="Microsoft YaHei" panose="020B0503020204020204" pitchFamily="34" charset="-122"/>
            </a:endParaRPr>
          </a:p>
          <a:p>
            <a:pPr marL="869950" lvl="1" indent="-342900">
              <a:lnSpc>
                <a:spcPct val="160000"/>
              </a:lnSpc>
              <a:buFont typeface="+mj-ea"/>
              <a:buAutoNum type="circleNumDbPlain"/>
            </a:pPr>
            <a:r>
              <a:rPr lang="en" altLang="zh-CN" sz="1600" dirty="0">
                <a:latin typeface="Microsoft YaHei" panose="020B0503020204020204" pitchFamily="34" charset="-122"/>
                <a:ea typeface="Microsoft YaHei" panose="020B0503020204020204" pitchFamily="34" charset="-122"/>
              </a:rPr>
              <a:t>Design two sets of Anji white tea packaging design, the material is mainly bamboo </a:t>
            </a:r>
            <a:r>
              <a:rPr lang="en" altLang="zh-CN" sz="1600" kern="1200" dirty="0">
                <a:solidFill>
                  <a:schemeClr val="tx1"/>
                </a:solidFill>
                <a:latin typeface="Microsoft YaHei" panose="020B0503020204020204" pitchFamily="34" charset="-122"/>
                <a:ea typeface="Microsoft YaHei" panose="020B0503020204020204" pitchFamily="34" charset="-122"/>
                <a:cs typeface="+mn-cs"/>
              </a:rPr>
              <a:t>plate</a:t>
            </a:r>
            <a:r>
              <a:rPr lang="en" altLang="zh-CN" sz="1600" dirty="0">
                <a:latin typeface="Microsoft YaHei" panose="020B0503020204020204" pitchFamily="34" charset="-122"/>
                <a:ea typeface="Microsoft YaHei" panose="020B0503020204020204" pitchFamily="34" charset="-122"/>
              </a:rPr>
              <a:t>, supplemented by original bamboo and bamboo curtain</a:t>
            </a:r>
            <a:r>
              <a:rPr lang="en-US" altLang="zh-CN" sz="1600" dirty="0">
                <a:latin typeface="Microsoft YaHei" panose="020B0503020204020204" pitchFamily="34" charset="-122"/>
                <a:ea typeface="Microsoft YaHei" panose="020B0503020204020204" pitchFamily="34" charset="-122"/>
              </a:rPr>
              <a:t>.</a:t>
            </a:r>
            <a:endParaRPr lang="en" altLang="zh-CN" sz="1600" dirty="0">
              <a:latin typeface="Microsoft YaHei" panose="020B0503020204020204" pitchFamily="34" charset="-122"/>
              <a:ea typeface="Microsoft YaHei" panose="020B0503020204020204" pitchFamily="34" charset="-122"/>
            </a:endParaRPr>
          </a:p>
          <a:p>
            <a:pPr marL="812800" lvl="1" indent="-285750">
              <a:lnSpc>
                <a:spcPct val="16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Two packs/100g tea packaging design (including 50g inner packaging design, outer packaging box design)</a:t>
            </a:r>
          </a:p>
          <a:p>
            <a:pPr marL="812800" lvl="1" indent="-285750">
              <a:lnSpc>
                <a:spcPct val="16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Half </a:t>
            </a:r>
            <a:r>
              <a:rPr lang="en" altLang="zh-CN" sz="1600" dirty="0" err="1">
                <a:latin typeface="Microsoft YaHei" panose="020B0503020204020204" pitchFamily="34" charset="-122"/>
                <a:ea typeface="Microsoft YaHei" panose="020B0503020204020204" pitchFamily="34" charset="-122"/>
              </a:rPr>
              <a:t>jin</a:t>
            </a:r>
            <a:r>
              <a:rPr lang="en" altLang="zh-CN" sz="1600" dirty="0">
                <a:latin typeface="Microsoft YaHei" panose="020B0503020204020204" pitchFamily="34" charset="-122"/>
                <a:ea typeface="Microsoft YaHei" panose="020B0503020204020204" pitchFamily="34" charset="-122"/>
              </a:rPr>
              <a:t>/250g tea packaging design (including 50g inner packaging design, outer packaging box design)</a:t>
            </a:r>
          </a:p>
          <a:p>
            <a:pPr marL="869950" lvl="1" indent="-342900">
              <a:lnSpc>
                <a:spcPct val="160000"/>
              </a:lnSpc>
              <a:buFont typeface="+mj-ea"/>
              <a:buAutoNum type="circleNumDbPlain" startAt="2"/>
            </a:pPr>
            <a:r>
              <a:rPr lang="zh-CN" altLang="en-US" sz="1600" dirty="0">
                <a:latin typeface="Microsoft YaHei" panose="020B0503020204020204" pitchFamily="34" charset="-122"/>
                <a:ea typeface="Microsoft YaHei" panose="020B0503020204020204" pitchFamily="34" charset="-122"/>
              </a:rPr>
              <a:t>设计三组时尚日用品， 材料以竹板材为主，原竹为辅。</a:t>
            </a:r>
            <a:endParaRPr lang="en-US" altLang="zh-CN" sz="1600" dirty="0">
              <a:latin typeface="Microsoft YaHei" panose="020B0503020204020204" pitchFamily="34" charset="-122"/>
              <a:ea typeface="Microsoft YaHei" panose="020B0503020204020204" pitchFamily="34" charset="-122"/>
            </a:endParaRPr>
          </a:p>
          <a:p>
            <a:pPr marL="812800" lvl="1" indent="-285750">
              <a:lnSpc>
                <a:spcPct val="16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创意餐具（如勺子叉子、水果签等）</a:t>
            </a:r>
            <a:endParaRPr lang="en-US" altLang="zh-CN" sz="1600" dirty="0">
              <a:latin typeface="Microsoft YaHei" panose="020B0503020204020204" pitchFamily="34" charset="-122"/>
              <a:ea typeface="Microsoft YaHei" panose="020B0503020204020204" pitchFamily="34" charset="-122"/>
            </a:endParaRPr>
          </a:p>
          <a:p>
            <a:pPr marL="812800" lvl="1" indent="-285750">
              <a:lnSpc>
                <a:spcPct val="16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时尚家居（如各类托盘等）</a:t>
            </a:r>
            <a:endParaRPr lang="en-US" altLang="zh-CN" sz="1600" dirty="0">
              <a:latin typeface="Microsoft YaHei" panose="020B0503020204020204" pitchFamily="34" charset="-122"/>
              <a:ea typeface="Microsoft YaHei" panose="020B0503020204020204" pitchFamily="34" charset="-122"/>
            </a:endParaRPr>
          </a:p>
          <a:p>
            <a:pPr marL="812800" lvl="1" indent="-285750">
              <a:lnSpc>
                <a:spcPct val="16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外包装设计</a:t>
            </a:r>
            <a:endParaRPr lang="en-US" altLang="zh-CN" sz="1600" dirty="0">
              <a:latin typeface="Microsoft YaHei" panose="020B0503020204020204" pitchFamily="34" charset="-122"/>
              <a:ea typeface="Microsoft YaHei" panose="020B0503020204020204" pitchFamily="34" charset="-122"/>
            </a:endParaRPr>
          </a:p>
          <a:p>
            <a:pPr marL="869950" lvl="1" indent="-342900">
              <a:lnSpc>
                <a:spcPct val="160000"/>
              </a:lnSpc>
              <a:buFont typeface="+mj-ea"/>
              <a:buAutoNum type="circleNumDbPlain" startAt="2"/>
            </a:pPr>
            <a:r>
              <a:rPr lang="en" altLang="zh-CN" sz="1600" dirty="0">
                <a:latin typeface="Microsoft YaHei" panose="020B0503020204020204" pitchFamily="34" charset="-122"/>
                <a:ea typeface="Microsoft YaHei" panose="020B0503020204020204" pitchFamily="34" charset="-122"/>
              </a:rPr>
              <a:t>Design three groups of fashion daily necessities, the materials are mainly bamboo</a:t>
            </a:r>
            <a:r>
              <a:rPr lang="zh-CN" altLang="en-US" sz="1600" dirty="0">
                <a:latin typeface="Microsoft YaHei" panose="020B0503020204020204" pitchFamily="34" charset="-122"/>
                <a:ea typeface="Microsoft YaHei" panose="020B0503020204020204" pitchFamily="34" charset="-122"/>
              </a:rPr>
              <a:t> </a:t>
            </a:r>
            <a:r>
              <a:rPr lang="en" altLang="zh-CN" sz="1600" kern="1200" dirty="0">
                <a:solidFill>
                  <a:schemeClr val="tx1"/>
                </a:solidFill>
                <a:latin typeface="Microsoft YaHei" panose="020B0503020204020204" pitchFamily="34" charset="-122"/>
                <a:ea typeface="Microsoft YaHei" panose="020B0503020204020204" pitchFamily="34" charset="-122"/>
                <a:cs typeface="+mn-cs"/>
              </a:rPr>
              <a:t>plate</a:t>
            </a:r>
            <a:r>
              <a:rPr lang="en" altLang="zh-CN" sz="1600" dirty="0">
                <a:latin typeface="Microsoft YaHei" panose="020B0503020204020204" pitchFamily="34" charset="-122"/>
                <a:ea typeface="Microsoft YaHei" panose="020B0503020204020204" pitchFamily="34" charset="-122"/>
              </a:rPr>
              <a:t>, supplemented by original bamboo</a:t>
            </a:r>
            <a:r>
              <a:rPr lang="en-US" altLang="zh-CN" sz="1600" dirty="0">
                <a:latin typeface="Microsoft YaHei" panose="020B0503020204020204" pitchFamily="34" charset="-122"/>
                <a:ea typeface="Microsoft YaHei" panose="020B0503020204020204" pitchFamily="34" charset="-122"/>
              </a:rPr>
              <a:t>.</a:t>
            </a:r>
            <a:endParaRPr lang="en" altLang="zh-CN" sz="1600" dirty="0">
              <a:latin typeface="Microsoft YaHei" panose="020B0503020204020204" pitchFamily="34" charset="-122"/>
              <a:ea typeface="Microsoft YaHei" panose="020B0503020204020204" pitchFamily="34" charset="-122"/>
            </a:endParaRPr>
          </a:p>
          <a:p>
            <a:pPr marL="812800" lvl="1" indent="-285750">
              <a:lnSpc>
                <a:spcPct val="16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Creative tableware (such as spoons, forks, fruit sticks, etc.)</a:t>
            </a:r>
          </a:p>
          <a:p>
            <a:pPr marL="812800" lvl="1" indent="-285750">
              <a:lnSpc>
                <a:spcPct val="16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Fashion home furnishing (such as various pallets, etc.)</a:t>
            </a:r>
          </a:p>
          <a:p>
            <a:pPr marL="812800" lvl="1" indent="-285750">
              <a:lnSpc>
                <a:spcPct val="16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Outer packaging design</a:t>
            </a:r>
          </a:p>
        </p:txBody>
      </p:sp>
      <p:sp>
        <p:nvSpPr>
          <p:cNvPr id="11" name="文本框 10">
            <a:extLst>
              <a:ext uri="{FF2B5EF4-FFF2-40B4-BE49-F238E27FC236}">
                <a16:creationId xmlns:a16="http://schemas.microsoft.com/office/drawing/2014/main" id="{83712067-3197-0F41-A036-5A0B049EC70B}"/>
              </a:ext>
            </a:extLst>
          </p:cNvPr>
          <p:cNvSpPr txBox="1"/>
          <p:nvPr/>
        </p:nvSpPr>
        <p:spPr>
          <a:xfrm>
            <a:off x="282351" y="1340672"/>
            <a:ext cx="940347" cy="1015663"/>
          </a:xfrm>
          <a:prstGeom prst="rect">
            <a:avLst/>
          </a:prstGeom>
          <a:noFill/>
        </p:spPr>
        <p:txBody>
          <a:bodyPr wrap="square" rtlCol="0">
            <a:spAutoFit/>
          </a:bodyPr>
          <a:lstStyle>
            <a:defPPr>
              <a:defRPr lang="en-US"/>
            </a:defPPr>
            <a:lvl1pPr>
              <a:defRPr sz="6000" i="1">
                <a:latin typeface="Microsoft YaHei" panose="020B0503020204020204" pitchFamily="34" charset="-122"/>
                <a:ea typeface="Microsoft YaHei" panose="020B0503020204020204" pitchFamily="34" charset="-122"/>
              </a:defRPr>
            </a:lvl1pPr>
          </a:lstStyle>
          <a:p>
            <a:r>
              <a:rPr lang="en-US" altLang="zh-CN" dirty="0"/>
              <a:t>2.</a:t>
            </a:r>
            <a:endParaRPr lang="zh-CN" altLang="en-US" dirty="0"/>
          </a:p>
        </p:txBody>
      </p:sp>
      <p:sp>
        <p:nvSpPr>
          <p:cNvPr id="7" name="文本框 6">
            <a:extLst>
              <a:ext uri="{FF2B5EF4-FFF2-40B4-BE49-F238E27FC236}">
                <a16:creationId xmlns:a16="http://schemas.microsoft.com/office/drawing/2014/main" id="{7AA2F2DE-9BA9-6041-89F3-F6BE97FFB898}"/>
              </a:ext>
            </a:extLst>
          </p:cNvPr>
          <p:cNvSpPr txBox="1"/>
          <p:nvPr/>
        </p:nvSpPr>
        <p:spPr>
          <a:xfrm>
            <a:off x="1191704" y="2376587"/>
            <a:ext cx="7563172" cy="418128"/>
          </a:xfrm>
          <a:prstGeom prst="rect">
            <a:avLst/>
          </a:prstGeom>
          <a:noFill/>
        </p:spPr>
        <p:txBody>
          <a:bodyPr wrap="square">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设计说明及要求 </a:t>
            </a:r>
            <a:r>
              <a:rPr lang="en" altLang="zh-CN" sz="1600" dirty="0">
                <a:latin typeface="Microsoft YaHei" panose="020B0503020204020204" pitchFamily="34" charset="-122"/>
                <a:ea typeface="Microsoft YaHei" panose="020B0503020204020204" pitchFamily="34" charset="-122"/>
              </a:rPr>
              <a:t>DESIGN DESCRIPTION AND REQUIREMENTS </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48973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91704" y="1371449"/>
            <a:ext cx="4231416" cy="954107"/>
          </a:xfrm>
          <a:prstGeom prst="rect">
            <a:avLst/>
          </a:prstGeom>
          <a:noFill/>
        </p:spPr>
        <p:txBody>
          <a:bodyPr wrap="square" rtlCol="0">
            <a:spAutoFit/>
          </a:bodyPr>
          <a:lstStyle>
            <a:defPPr>
              <a:defRPr lang="en-US"/>
            </a:defPPr>
            <a:lvl1pPr>
              <a:defRPr sz="2800">
                <a:latin typeface="Microsoft YaHei" panose="020B0503020204020204" pitchFamily="34" charset="-122"/>
                <a:ea typeface="Microsoft YaHei" panose="020B0503020204020204" pitchFamily="34" charset="-122"/>
              </a:defRPr>
            </a:lvl1pPr>
          </a:lstStyle>
          <a:p>
            <a:r>
              <a:rPr lang="zh-CN" altLang="en-US" dirty="0"/>
              <a:t>设计作品</a:t>
            </a:r>
            <a:endParaRPr lang="en-US" altLang="zh-CN" dirty="0"/>
          </a:p>
          <a:p>
            <a:r>
              <a:rPr lang="en" altLang="zh-CN" dirty="0"/>
              <a:t>DESIGN WORKS</a:t>
            </a:r>
            <a:endParaRPr lang="zh-CN" altLang="en-US" dirty="0"/>
          </a:p>
        </p:txBody>
      </p:sp>
      <p:sp>
        <p:nvSpPr>
          <p:cNvPr id="12" name="文本框 11"/>
          <p:cNvSpPr txBox="1"/>
          <p:nvPr/>
        </p:nvSpPr>
        <p:spPr>
          <a:xfrm>
            <a:off x="1181975" y="2794715"/>
            <a:ext cx="12978009" cy="6419771"/>
          </a:xfrm>
          <a:prstGeom prst="rect">
            <a:avLst/>
          </a:prstGeom>
          <a:noFill/>
        </p:spPr>
        <p:txBody>
          <a:bodyPr wrap="square">
            <a:spAutoFit/>
          </a:bodyPr>
          <a:lstStyle/>
          <a:p>
            <a:pPr marL="869950" lvl="1" indent="-342900">
              <a:lnSpc>
                <a:spcPct val="200000"/>
              </a:lnSpc>
              <a:buFont typeface="+mj-ea"/>
              <a:buAutoNum type="circleNumDbPlain" startAt="3"/>
            </a:pPr>
            <a:r>
              <a:rPr lang="zh-CN" altLang="en-US" sz="1600" dirty="0">
                <a:latin typeface="Microsoft YaHei" panose="020B0503020204020204" pitchFamily="34" charset="-122"/>
                <a:ea typeface="Microsoft YaHei" panose="020B0503020204020204" pitchFamily="34" charset="-122"/>
              </a:rPr>
              <a:t>完成可做伴手礼的竹台灯及其包装设计，材料以竹板材为主、电器元件为辅，辅料自选。</a:t>
            </a:r>
            <a:endParaRPr lang="en-US" altLang="zh-CN" sz="1600" dirty="0">
              <a:latin typeface="Microsoft YaHei" panose="020B0503020204020204" pitchFamily="34" charset="-122"/>
              <a:ea typeface="Microsoft YaHei" panose="020B0503020204020204" pitchFamily="34" charset="-122"/>
            </a:endParaRPr>
          </a:p>
          <a:p>
            <a:pPr lvl="1">
              <a:lnSpc>
                <a:spcPct val="200000"/>
              </a:lnSpc>
            </a:pPr>
            <a:r>
              <a:rPr lang="zh-CN" altLang="en-US" sz="1600" dirty="0">
                <a:latin typeface="Microsoft YaHei" panose="020B0503020204020204" pitchFamily="34" charset="-122"/>
                <a:ea typeface="Microsoft YaHei" panose="020B0503020204020204" pitchFamily="34" charset="-122"/>
              </a:rPr>
              <a:t>③  </a:t>
            </a:r>
            <a:r>
              <a:rPr lang="en" altLang="zh-CN" sz="1600" dirty="0">
                <a:latin typeface="Microsoft YaHei" panose="020B0503020204020204" pitchFamily="34" charset="-122"/>
                <a:ea typeface="Microsoft YaHei" panose="020B0503020204020204" pitchFamily="34" charset="-122"/>
              </a:rPr>
              <a:t>Complete the design of the bamboo table lamp and its packaging that can be used as a souvenir. The material is mainly bamboo plate, supplemented by electrical components, and the accessories are optional.</a:t>
            </a:r>
          </a:p>
          <a:p>
            <a:pPr lvl="1">
              <a:lnSpc>
                <a:spcPct val="200000"/>
              </a:lnSpc>
            </a:pPr>
            <a:endParaRPr lang="en-US" altLang="zh-CN" sz="1600" dirty="0">
              <a:solidFill>
                <a:srgbClr val="FF0000"/>
              </a:solidFill>
              <a:latin typeface="Microsoft YaHei" panose="020B0503020204020204" pitchFamily="34" charset="-122"/>
              <a:ea typeface="Microsoft YaHei" panose="020B0503020204020204" pitchFamily="34" charset="-122"/>
            </a:endParaRPr>
          </a:p>
          <a:p>
            <a:pPr marL="869950" lvl="1" indent="-342900">
              <a:lnSpc>
                <a:spcPct val="200000"/>
              </a:lnSpc>
              <a:buFont typeface="+mj-ea"/>
              <a:buAutoNum type="circleNumDbPlain" startAt="4"/>
            </a:pPr>
            <a:r>
              <a:rPr lang="zh-CN" altLang="en-US" sz="1600" dirty="0">
                <a:latin typeface="Microsoft YaHei" panose="020B0503020204020204" pitchFamily="34" charset="-122"/>
                <a:ea typeface="Microsoft YaHei" panose="020B0503020204020204" pitchFamily="34" charset="-122"/>
              </a:rPr>
              <a:t>设计三组时尚包袋及配饰设计，以竹丝为主，原竹为辅，与布、皮革材料搭配。</a:t>
            </a:r>
            <a:endParaRPr lang="en-US" altLang="zh-CN" sz="1600" dirty="0">
              <a:latin typeface="Microsoft YaHei" panose="020B0503020204020204" pitchFamily="34" charset="-122"/>
              <a:ea typeface="Microsoft YaHei" panose="020B0503020204020204" pitchFamily="34" charset="-122"/>
            </a:endParaRPr>
          </a:p>
          <a:p>
            <a:pPr marL="812800" lvl="1" indent="-285750">
              <a:lnSpc>
                <a:spcPct val="20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包袋设计</a:t>
            </a:r>
            <a:endParaRPr lang="en-US" altLang="zh-CN" sz="1600" dirty="0">
              <a:latin typeface="Microsoft YaHei" panose="020B0503020204020204" pitchFamily="34" charset="-122"/>
              <a:ea typeface="Microsoft YaHei" panose="020B0503020204020204" pitchFamily="34" charset="-122"/>
            </a:endParaRPr>
          </a:p>
          <a:p>
            <a:pPr marL="812800" lvl="1" indent="-285750">
              <a:lnSpc>
                <a:spcPct val="20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包的配饰设计（如卡包、挂件等）</a:t>
            </a:r>
            <a:endParaRPr lang="en-US" altLang="zh-CN" sz="1600" dirty="0">
              <a:latin typeface="Microsoft YaHei" panose="020B0503020204020204" pitchFamily="34" charset="-122"/>
              <a:ea typeface="Microsoft YaHei" panose="020B0503020204020204" pitchFamily="34" charset="-122"/>
            </a:endParaRPr>
          </a:p>
          <a:p>
            <a:pPr marL="812800" lvl="1" indent="-285750">
              <a:lnSpc>
                <a:spcPct val="20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时尚配饰（与包袋相搭配的配饰，如耳环、手镯等）</a:t>
            </a:r>
            <a:endParaRPr lang="en-US" altLang="zh-CN" sz="1600" dirty="0">
              <a:latin typeface="Microsoft YaHei" panose="020B0503020204020204" pitchFamily="34" charset="-122"/>
              <a:ea typeface="Microsoft YaHei" panose="020B0503020204020204" pitchFamily="34" charset="-122"/>
            </a:endParaRPr>
          </a:p>
          <a:p>
            <a:pPr marL="869950" lvl="1" indent="-342900">
              <a:lnSpc>
                <a:spcPct val="160000"/>
              </a:lnSpc>
              <a:buFont typeface="+mj-ea"/>
              <a:buAutoNum type="circleNumDbPlain" startAt="4"/>
            </a:pPr>
            <a:r>
              <a:rPr lang="en" altLang="zh-CN" sz="1600" dirty="0">
                <a:latin typeface="Microsoft YaHei" panose="020B0503020204020204" pitchFamily="34" charset="-122"/>
                <a:ea typeface="Microsoft YaHei" panose="020B0503020204020204" pitchFamily="34" charset="-122"/>
              </a:rPr>
              <a:t>Design three sets of fashion bags and accessories design, mainly bamboo silk, supplemented by original bamboo, and matched with cloth and leather materials</a:t>
            </a:r>
            <a:r>
              <a:rPr lang="en-US" altLang="zh-CN" sz="1600" dirty="0">
                <a:latin typeface="Microsoft YaHei" panose="020B0503020204020204" pitchFamily="34" charset="-122"/>
                <a:ea typeface="Microsoft YaHei" panose="020B0503020204020204" pitchFamily="34" charset="-122"/>
              </a:rPr>
              <a:t>.</a:t>
            </a:r>
            <a:endParaRPr lang="en" altLang="zh-CN" sz="1600" dirty="0">
              <a:latin typeface="Microsoft YaHei" panose="020B0503020204020204" pitchFamily="34" charset="-122"/>
              <a:ea typeface="Microsoft YaHei" panose="020B0503020204020204" pitchFamily="34" charset="-122"/>
            </a:endParaRPr>
          </a:p>
          <a:p>
            <a:pPr marL="812800" lvl="1" indent="-285750">
              <a:lnSpc>
                <a:spcPct val="16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Bag design</a:t>
            </a:r>
          </a:p>
          <a:p>
            <a:pPr marL="812800" lvl="1" indent="-285750">
              <a:lnSpc>
                <a:spcPct val="16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Accessory design of the bag (such as card case, pendant, etc.)</a:t>
            </a:r>
          </a:p>
          <a:p>
            <a:pPr marL="812800" lvl="1" indent="-285750">
              <a:lnSpc>
                <a:spcPct val="16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Fashion accessories (accessories that match bags, such as earrings, bracelets, etc.)</a:t>
            </a:r>
          </a:p>
          <a:p>
            <a:pPr>
              <a:lnSpc>
                <a:spcPct val="200000"/>
              </a:lnSpc>
            </a:pPr>
            <a:endParaRPr lang="en" altLang="zh-CN" sz="1600" dirty="0">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83712067-3197-0F41-A036-5A0B049EC70B}"/>
              </a:ext>
            </a:extLst>
          </p:cNvPr>
          <p:cNvSpPr txBox="1"/>
          <p:nvPr/>
        </p:nvSpPr>
        <p:spPr>
          <a:xfrm>
            <a:off x="282351" y="1340672"/>
            <a:ext cx="940347" cy="1015663"/>
          </a:xfrm>
          <a:prstGeom prst="rect">
            <a:avLst/>
          </a:prstGeom>
          <a:noFill/>
        </p:spPr>
        <p:txBody>
          <a:bodyPr wrap="square" rtlCol="0">
            <a:spAutoFit/>
          </a:bodyPr>
          <a:lstStyle>
            <a:defPPr>
              <a:defRPr lang="en-US"/>
            </a:defPPr>
            <a:lvl1pPr>
              <a:defRPr sz="6000" i="1">
                <a:latin typeface="Microsoft YaHei" panose="020B0503020204020204" pitchFamily="34" charset="-122"/>
                <a:ea typeface="Microsoft YaHei" panose="020B0503020204020204" pitchFamily="34" charset="-122"/>
              </a:defRPr>
            </a:lvl1pPr>
          </a:lstStyle>
          <a:p>
            <a:r>
              <a:rPr lang="en-US" altLang="zh-CN" dirty="0"/>
              <a:t>2.</a:t>
            </a:r>
            <a:endParaRPr lang="zh-CN" altLang="en-US" dirty="0"/>
          </a:p>
        </p:txBody>
      </p:sp>
      <p:sp>
        <p:nvSpPr>
          <p:cNvPr id="7" name="文本框 6">
            <a:extLst>
              <a:ext uri="{FF2B5EF4-FFF2-40B4-BE49-F238E27FC236}">
                <a16:creationId xmlns:a16="http://schemas.microsoft.com/office/drawing/2014/main" id="{7AA2F2DE-9BA9-6041-89F3-F6BE97FFB898}"/>
              </a:ext>
            </a:extLst>
          </p:cNvPr>
          <p:cNvSpPr txBox="1"/>
          <p:nvPr/>
        </p:nvSpPr>
        <p:spPr>
          <a:xfrm>
            <a:off x="1191704" y="2376587"/>
            <a:ext cx="7563172" cy="418128"/>
          </a:xfrm>
          <a:prstGeom prst="rect">
            <a:avLst/>
          </a:prstGeom>
          <a:noFill/>
        </p:spPr>
        <p:txBody>
          <a:bodyPr wrap="square">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设计说明及要求 </a:t>
            </a:r>
            <a:r>
              <a:rPr lang="en" altLang="zh-CN" sz="1600" dirty="0">
                <a:latin typeface="Microsoft YaHei" panose="020B0503020204020204" pitchFamily="34" charset="-122"/>
                <a:ea typeface="Microsoft YaHei" panose="020B0503020204020204" pitchFamily="34" charset="-122"/>
              </a:rPr>
              <a:t>DESIGN DESCRIPTION AND REQUIREMENTS </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0107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4">
            <a:extLst>
              <a:ext uri="{FF2B5EF4-FFF2-40B4-BE49-F238E27FC236}">
                <a16:creationId xmlns:a16="http://schemas.microsoft.com/office/drawing/2014/main" id="{F5D485F9-18DE-4646-99F4-B0E98559626C}"/>
              </a:ext>
            </a:extLst>
          </p:cNvPr>
          <p:cNvGraphicFramePr>
            <a:graphicFrameLocks noGrp="1"/>
          </p:cNvGraphicFramePr>
          <p:nvPr>
            <p:extLst>
              <p:ext uri="{D42A27DB-BD31-4B8C-83A1-F6EECF244321}">
                <p14:modId xmlns:p14="http://schemas.microsoft.com/office/powerpoint/2010/main" val="1519601101"/>
              </p:ext>
            </p:extLst>
          </p:nvPr>
        </p:nvGraphicFramePr>
        <p:xfrm>
          <a:off x="851338" y="3557277"/>
          <a:ext cx="13494747" cy="6835573"/>
        </p:xfrm>
        <a:graphic>
          <a:graphicData uri="http://schemas.openxmlformats.org/drawingml/2006/table">
            <a:tbl>
              <a:tblPr firstRow="1" bandRow="1">
                <a:tableStyleId>{5940675A-B579-460E-94D1-54222C63F5DA}</a:tableStyleId>
              </a:tblPr>
              <a:tblGrid>
                <a:gridCol w="1489526">
                  <a:extLst>
                    <a:ext uri="{9D8B030D-6E8A-4147-A177-3AD203B41FA5}">
                      <a16:colId xmlns:a16="http://schemas.microsoft.com/office/drawing/2014/main" val="628399535"/>
                    </a:ext>
                  </a:extLst>
                </a:gridCol>
                <a:gridCol w="1773936">
                  <a:extLst>
                    <a:ext uri="{9D8B030D-6E8A-4147-A177-3AD203B41FA5}">
                      <a16:colId xmlns:a16="http://schemas.microsoft.com/office/drawing/2014/main" val="3424426396"/>
                    </a:ext>
                  </a:extLst>
                </a:gridCol>
                <a:gridCol w="3529584">
                  <a:extLst>
                    <a:ext uri="{9D8B030D-6E8A-4147-A177-3AD203B41FA5}">
                      <a16:colId xmlns:a16="http://schemas.microsoft.com/office/drawing/2014/main" val="4220658249"/>
                    </a:ext>
                  </a:extLst>
                </a:gridCol>
                <a:gridCol w="4206240">
                  <a:extLst>
                    <a:ext uri="{9D8B030D-6E8A-4147-A177-3AD203B41FA5}">
                      <a16:colId xmlns:a16="http://schemas.microsoft.com/office/drawing/2014/main" val="3678482506"/>
                    </a:ext>
                  </a:extLst>
                </a:gridCol>
                <a:gridCol w="2495461">
                  <a:extLst>
                    <a:ext uri="{9D8B030D-6E8A-4147-A177-3AD203B41FA5}">
                      <a16:colId xmlns:a16="http://schemas.microsoft.com/office/drawing/2014/main" val="2148059913"/>
                    </a:ext>
                  </a:extLst>
                </a:gridCol>
              </a:tblGrid>
              <a:tr h="766262">
                <a:tc>
                  <a:txBody>
                    <a:bodyPr/>
                    <a:lstStyle/>
                    <a:p>
                      <a:pPr algn="ctr">
                        <a:lnSpc>
                          <a:spcPct val="120000"/>
                        </a:lnSpc>
                      </a:pPr>
                      <a:r>
                        <a:rPr lang="zh-CN" altLang="en-US" sz="1600" b="1" dirty="0">
                          <a:latin typeface="Microsoft YaHei" panose="020B0503020204020204" pitchFamily="34" charset="-122"/>
                          <a:ea typeface="Microsoft YaHei" panose="020B0503020204020204" pitchFamily="34" charset="-122"/>
                        </a:rPr>
                        <a:t>类别</a:t>
                      </a:r>
                      <a:r>
                        <a:rPr lang="en" altLang="zh-CN" sz="1600" b="1" dirty="0">
                          <a:latin typeface="Microsoft YaHei" panose="020B0503020204020204" pitchFamily="34" charset="-122"/>
                          <a:ea typeface="Microsoft YaHei" panose="020B0503020204020204" pitchFamily="34" charset="-122"/>
                        </a:rPr>
                        <a:t>CATEGORY</a:t>
                      </a:r>
                      <a:endParaRPr lang="zh-CN" altLang="en-US" sz="1600" b="1"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b="1" dirty="0">
                          <a:latin typeface="Microsoft YaHei" panose="020B0503020204020204" pitchFamily="34" charset="-122"/>
                          <a:ea typeface="Microsoft YaHei" panose="020B0503020204020204" pitchFamily="34" charset="-122"/>
                        </a:rPr>
                        <a:t>参考图</a:t>
                      </a:r>
                      <a:endParaRPr lang="en-US" altLang="zh-CN" sz="1600" b="1" dirty="0">
                        <a:latin typeface="Microsoft YaHei" panose="020B0503020204020204" pitchFamily="34" charset="-122"/>
                        <a:ea typeface="Microsoft YaHei" panose="020B0503020204020204" pitchFamily="34" charset="-122"/>
                      </a:endParaRPr>
                    </a:p>
                    <a:p>
                      <a:pPr algn="ctr">
                        <a:lnSpc>
                          <a:spcPct val="120000"/>
                        </a:lnSpc>
                      </a:pPr>
                      <a:r>
                        <a:rPr lang="en" altLang="zh-CN" sz="1600" b="1" dirty="0">
                          <a:latin typeface="Microsoft YaHei" panose="020B0503020204020204" pitchFamily="34" charset="-122"/>
                          <a:ea typeface="Microsoft YaHei" panose="020B0503020204020204" pitchFamily="34" charset="-122"/>
                        </a:rPr>
                        <a:t>REFERENCE DIAGRAM</a:t>
                      </a:r>
                      <a:endParaRPr lang="zh-CN" altLang="en-US" sz="1600" b="1"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b="1" dirty="0">
                          <a:latin typeface="Microsoft YaHei" panose="020B0503020204020204" pitchFamily="34" charset="-122"/>
                          <a:ea typeface="Microsoft YaHei" panose="020B0503020204020204" pitchFamily="34" charset="-122"/>
                        </a:rPr>
                        <a:t>规格</a:t>
                      </a:r>
                      <a:endParaRPr lang="en-US" altLang="zh-CN" sz="1600" b="1" dirty="0">
                        <a:latin typeface="Microsoft YaHei" panose="020B0503020204020204" pitchFamily="34" charset="-122"/>
                        <a:ea typeface="Microsoft YaHei" panose="020B0503020204020204" pitchFamily="34" charset="-122"/>
                      </a:endParaRPr>
                    </a:p>
                    <a:p>
                      <a:pPr algn="ctr">
                        <a:lnSpc>
                          <a:spcPct val="120000"/>
                        </a:lnSpc>
                      </a:pPr>
                      <a:r>
                        <a:rPr lang="en" altLang="zh-CN" sz="1600" b="1" dirty="0">
                          <a:latin typeface="Microsoft YaHei" panose="020B0503020204020204" pitchFamily="34" charset="-122"/>
                          <a:ea typeface="Microsoft YaHei" panose="020B0503020204020204" pitchFamily="34" charset="-122"/>
                        </a:rPr>
                        <a:t>SPECIFICATION</a:t>
                      </a:r>
                      <a:endParaRPr lang="zh-CN" altLang="en-US" sz="1600" b="1"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b="1" dirty="0">
                          <a:latin typeface="Microsoft YaHei" panose="020B0503020204020204" pitchFamily="34" charset="-122"/>
                          <a:ea typeface="Microsoft YaHei" panose="020B0503020204020204" pitchFamily="34" charset="-122"/>
                        </a:rPr>
                        <a:t>颜色</a:t>
                      </a:r>
                      <a:endParaRPr lang="en-US" altLang="zh-CN" sz="1600" b="1" dirty="0">
                        <a:latin typeface="Microsoft YaHei" panose="020B0503020204020204" pitchFamily="34" charset="-122"/>
                        <a:ea typeface="Microsoft YaHei" panose="020B0503020204020204" pitchFamily="34" charset="-122"/>
                      </a:endParaRPr>
                    </a:p>
                    <a:p>
                      <a:pPr algn="ctr">
                        <a:lnSpc>
                          <a:spcPct val="120000"/>
                        </a:lnSpc>
                      </a:pPr>
                      <a:r>
                        <a:rPr lang="en" altLang="zh-CN" sz="1600" b="1" dirty="0">
                          <a:latin typeface="Microsoft YaHei" panose="020B0503020204020204" pitchFamily="34" charset="-122"/>
                          <a:ea typeface="Microsoft YaHei" panose="020B0503020204020204" pitchFamily="34" charset="-122"/>
                        </a:rPr>
                        <a:t>COLOR</a:t>
                      </a:r>
                      <a:endParaRPr lang="zh-CN" altLang="en-US" sz="1600" b="1"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b="1" dirty="0">
                          <a:latin typeface="Microsoft YaHei" panose="020B0503020204020204" pitchFamily="34" charset="-122"/>
                          <a:ea typeface="Microsoft YaHei" panose="020B0503020204020204" pitchFamily="34" charset="-122"/>
                        </a:rPr>
                        <a:t>可选工艺</a:t>
                      </a:r>
                      <a:endParaRPr lang="en-US" altLang="zh-CN" sz="1600" b="1" dirty="0">
                        <a:latin typeface="Microsoft YaHei" panose="020B0503020204020204" pitchFamily="34" charset="-122"/>
                        <a:ea typeface="Microsoft YaHei" panose="020B0503020204020204" pitchFamily="34" charset="-122"/>
                      </a:endParaRPr>
                    </a:p>
                    <a:p>
                      <a:pPr algn="ctr">
                        <a:lnSpc>
                          <a:spcPct val="120000"/>
                        </a:lnSpc>
                      </a:pPr>
                      <a:r>
                        <a:rPr lang="en" altLang="zh-CN" sz="1600" b="1" dirty="0">
                          <a:latin typeface="Microsoft YaHei" panose="020B0503020204020204" pitchFamily="34" charset="-122"/>
                          <a:ea typeface="Microsoft YaHei" panose="020B0503020204020204" pitchFamily="34" charset="-122"/>
                        </a:rPr>
                        <a:t>CRAFTSMANSHIP</a:t>
                      </a:r>
                      <a:endParaRPr lang="zh-CN" altLang="en-US" sz="1600" b="1"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1385942458"/>
                  </a:ext>
                </a:extLst>
              </a:tr>
              <a:tr h="1269518">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原竹类</a:t>
                      </a:r>
                      <a:endParaRPr lang="en-US" altLang="zh-CN" sz="1600" dirty="0">
                        <a:latin typeface="Microsoft YaHei" panose="020B0503020204020204" pitchFamily="34" charset="-122"/>
                        <a:ea typeface="Microsoft YaHei" panose="020B0503020204020204" pitchFamily="34" charset="-122"/>
                      </a:endParaRPr>
                    </a:p>
                    <a:p>
                      <a:pPr algn="ctr">
                        <a:lnSpc>
                          <a:spcPct val="120000"/>
                        </a:lnSpc>
                      </a:pPr>
                      <a:r>
                        <a:rPr lang="en" altLang="zh-CN" sz="1600" dirty="0">
                          <a:latin typeface="Microsoft YaHei" panose="020B0503020204020204" pitchFamily="34" charset="-122"/>
                          <a:ea typeface="Microsoft YaHei" panose="020B0503020204020204" pitchFamily="34" charset="-122"/>
                        </a:rPr>
                        <a:t>Original bamboo</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dirty="0">
                          <a:solidFill>
                            <a:schemeClr val="tx1"/>
                          </a:solidFill>
                          <a:latin typeface="Microsoft YaHei" panose="020B0503020204020204" pitchFamily="34" charset="-122"/>
                          <a:ea typeface="Microsoft YaHei" panose="020B0503020204020204" pitchFamily="34" charset="-122"/>
                        </a:rPr>
                        <a:t>直径</a:t>
                      </a:r>
                      <a:r>
                        <a:rPr lang="en" altLang="zh-CN" sz="1600" dirty="0">
                          <a:solidFill>
                            <a:schemeClr val="tx1"/>
                          </a:solidFill>
                          <a:latin typeface="Microsoft YaHei" panose="020B0503020204020204" pitchFamily="34" charset="-122"/>
                          <a:ea typeface="Microsoft YaHei" panose="020B0503020204020204" pitchFamily="34" charset="-122"/>
                        </a:rPr>
                        <a:t>5</a:t>
                      </a:r>
                      <a:r>
                        <a:rPr lang="zh-CN" altLang="en" sz="1600" dirty="0">
                          <a:solidFill>
                            <a:schemeClr val="tx1"/>
                          </a:solidFill>
                          <a:latin typeface="Microsoft YaHei" panose="020B0503020204020204" pitchFamily="34" charset="-122"/>
                          <a:ea typeface="Microsoft YaHei" panose="020B0503020204020204" pitchFamily="34" charset="-122"/>
                        </a:rPr>
                        <a:t>～</a:t>
                      </a:r>
                      <a:r>
                        <a:rPr lang="en" altLang="zh-CN" sz="1600" dirty="0">
                          <a:solidFill>
                            <a:schemeClr val="tx1"/>
                          </a:solidFill>
                          <a:latin typeface="Microsoft YaHei" panose="020B0503020204020204" pitchFamily="34" charset="-122"/>
                          <a:ea typeface="Microsoft YaHei" panose="020B0503020204020204" pitchFamily="34" charset="-122"/>
                        </a:rPr>
                        <a:t>10cm</a:t>
                      </a:r>
                    </a:p>
                    <a:p>
                      <a:pPr algn="ctr">
                        <a:lnSpc>
                          <a:spcPct val="120000"/>
                        </a:lnSpc>
                      </a:pPr>
                      <a:r>
                        <a:rPr lang="en" altLang="zh-CN" sz="1600" dirty="0">
                          <a:solidFill>
                            <a:schemeClr val="tx1"/>
                          </a:solidFill>
                          <a:latin typeface="Microsoft YaHei" panose="020B0503020204020204" pitchFamily="34" charset="-122"/>
                          <a:ea typeface="Microsoft YaHei" panose="020B0503020204020204" pitchFamily="34" charset="-122"/>
                        </a:rPr>
                        <a:t>Diameter 5~10cm</a:t>
                      </a:r>
                      <a:endParaRPr lang="zh-CN" altLang="en-US" sz="1600" dirty="0">
                        <a:solidFill>
                          <a:schemeClr val="tx1"/>
                        </a:solidFill>
                        <a:latin typeface="Microsoft YaHei" panose="020B0503020204020204" pitchFamily="34" charset="-122"/>
                        <a:ea typeface="Microsoft YaHei" panose="020B0503020204020204" pitchFamily="34" charset="-122"/>
                      </a:endParaRPr>
                    </a:p>
                  </a:txBody>
                  <a:tcPr anchor="ctr"/>
                </a:tc>
                <a:tc rowSpan="2">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zh-CN" altLang="en-US" sz="1600" dirty="0">
                          <a:latin typeface="Microsoft YaHei" panose="020B0503020204020204" pitchFamily="34" charset="-122"/>
                          <a:ea typeface="Microsoft YaHei" panose="020B0503020204020204" pitchFamily="34" charset="-122"/>
                        </a:rPr>
                        <a:t>颜色分为原色（         ）、碳化（         ）和其余颜色三种类型，其余颜色需要标注潘通色号</a:t>
                      </a:r>
                      <a:endParaRPr lang="en-US" altLang="zh-CN" sz="1600" dirty="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 altLang="zh-CN" sz="1600" dirty="0">
                          <a:latin typeface="Microsoft YaHei" panose="020B0503020204020204" pitchFamily="34" charset="-122"/>
                          <a:ea typeface="Microsoft YaHei" panose="020B0503020204020204" pitchFamily="34" charset="-122"/>
                        </a:rPr>
                        <a:t>Color selection: The color of bamboo is divided into three types: primary color (          </a:t>
                      </a:r>
                      <a:r>
                        <a:rPr lang="zh-CN" altLang="en-US" sz="1600" dirty="0">
                          <a:latin typeface="Microsoft YaHei" panose="020B0503020204020204" pitchFamily="34" charset="-122"/>
                          <a:ea typeface="Microsoft YaHei" panose="020B0503020204020204" pitchFamily="34" charset="-122"/>
                        </a:rPr>
                        <a:t>  </a:t>
                      </a:r>
                      <a:r>
                        <a:rPr lang="en" altLang="zh-CN" sz="1600" dirty="0">
                          <a:latin typeface="Microsoft YaHei" panose="020B0503020204020204" pitchFamily="34" charset="-122"/>
                          <a:ea typeface="Microsoft YaHei" panose="020B0503020204020204" pitchFamily="34" charset="-122"/>
                        </a:rPr>
                        <a:t>), carbonization (            ) and other colors, and the rest of the colors need to be marked with Pantone color number</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CN" altLang="en-US" sz="1600" kern="1200" dirty="0">
                          <a:solidFill>
                            <a:schemeClr val="tx1"/>
                          </a:solidFill>
                          <a:latin typeface="Microsoft YaHei" panose="020B0503020204020204" pitchFamily="34" charset="-122"/>
                          <a:ea typeface="Microsoft YaHei" panose="020B0503020204020204" pitchFamily="34" charset="-122"/>
                          <a:cs typeface="+mn-cs"/>
                        </a:rPr>
                        <a:t>激光雕刻</a:t>
                      </a:r>
                      <a:endParaRPr lang="en-US" altLang="zh-CN" sz="1600" kern="1200" dirty="0">
                        <a:solidFill>
                          <a:schemeClr val="tx1"/>
                        </a:solidFill>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en" altLang="zh-CN" sz="1600" kern="1200" dirty="0">
                          <a:solidFill>
                            <a:schemeClr val="tx1"/>
                          </a:solidFill>
                          <a:latin typeface="Microsoft YaHei" panose="020B0503020204020204" pitchFamily="34" charset="-122"/>
                          <a:ea typeface="Microsoft YaHei" panose="020B0503020204020204" pitchFamily="34" charset="-122"/>
                          <a:cs typeface="+mn-cs"/>
                        </a:rPr>
                        <a:t>Laser engraving</a:t>
                      </a:r>
                    </a:p>
                  </a:txBody>
                  <a:tcPr anchor="ctr"/>
                </a:tc>
                <a:extLst>
                  <a:ext uri="{0D108BD9-81ED-4DB2-BD59-A6C34878D82A}">
                    <a16:rowId xmlns:a16="http://schemas.microsoft.com/office/drawing/2014/main" val="2160242724"/>
                  </a:ext>
                </a:extLst>
              </a:tr>
              <a:tr h="1269518">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竹板材类</a:t>
                      </a:r>
                      <a:endParaRPr lang="en-US" altLang="zh-CN" sz="1600" dirty="0">
                        <a:latin typeface="Microsoft YaHei" panose="020B0503020204020204" pitchFamily="34" charset="-122"/>
                        <a:ea typeface="Microsoft YaHei" panose="020B0503020204020204" pitchFamily="34" charset="-122"/>
                      </a:endParaRPr>
                    </a:p>
                    <a:p>
                      <a:pPr algn="ctr">
                        <a:lnSpc>
                          <a:spcPct val="120000"/>
                        </a:lnSpc>
                      </a:pPr>
                      <a:r>
                        <a:rPr lang="en" altLang="zh-CN" sz="1600" dirty="0">
                          <a:latin typeface="Microsoft YaHei" panose="020B0503020204020204" pitchFamily="34" charset="-122"/>
                          <a:ea typeface="Microsoft YaHei" panose="020B0503020204020204" pitchFamily="34" charset="-122"/>
                        </a:rPr>
                        <a:t>Bamboo </a:t>
                      </a:r>
                      <a:r>
                        <a:rPr lang="en" altLang="zh-CN" sz="1600" kern="1200" dirty="0">
                          <a:solidFill>
                            <a:schemeClr val="tx1"/>
                          </a:solidFill>
                          <a:latin typeface="Microsoft YaHei" panose="020B0503020204020204" pitchFamily="34" charset="-122"/>
                          <a:ea typeface="Microsoft YaHei" panose="020B0503020204020204" pitchFamily="34" charset="-122"/>
                          <a:cs typeface="+mn-cs"/>
                        </a:rPr>
                        <a:t>plate</a:t>
                      </a:r>
                      <a:endParaRPr lang="zh-CN" altLang="en-US" sz="16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pPr algn="ctr">
                        <a:lnSpc>
                          <a:spcPct val="120000"/>
                        </a:lnSpc>
                      </a:pP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白茶包装、日用品：厚度</a:t>
                      </a:r>
                      <a:r>
                        <a:rPr lang="en-US" altLang="zh-CN" sz="1600" dirty="0">
                          <a:latin typeface="Microsoft YaHei" panose="020B0503020204020204" pitchFamily="34" charset="-122"/>
                          <a:ea typeface="Microsoft YaHei" panose="020B0503020204020204" pitchFamily="34" charset="-122"/>
                        </a:rPr>
                        <a:t>3</a:t>
                      </a: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6mm</a:t>
                      </a:r>
                    </a:p>
                    <a:p>
                      <a:pPr algn="ctr">
                        <a:lnSpc>
                          <a:spcPct val="120000"/>
                        </a:lnSpc>
                      </a:pPr>
                      <a:r>
                        <a:rPr lang="en" altLang="zh-CN" sz="1600" dirty="0">
                          <a:latin typeface="Microsoft YaHei" panose="020B0503020204020204" pitchFamily="34" charset="-122"/>
                          <a:ea typeface="Microsoft YaHei" panose="020B0503020204020204" pitchFamily="34" charset="-122"/>
                        </a:rPr>
                        <a:t>White tea packaging, daily necessities: thickness 3~6mm</a:t>
                      </a:r>
                    </a:p>
                    <a:p>
                      <a:pPr algn="ctr">
                        <a:lnSpc>
                          <a:spcPct val="120000"/>
                        </a:lnSpc>
                      </a:pPr>
                      <a:r>
                        <a:rPr lang="zh-CN" altLang="en-US" sz="1600" dirty="0">
                          <a:latin typeface="Microsoft YaHei" panose="020B0503020204020204" pitchFamily="34" charset="-122"/>
                          <a:ea typeface="Microsoft YaHei" panose="020B0503020204020204" pitchFamily="34" charset="-122"/>
                        </a:rPr>
                        <a:t>灯具：度</a:t>
                      </a:r>
                      <a:r>
                        <a:rPr lang="en-US" altLang="zh-CN" sz="1600" dirty="0">
                          <a:latin typeface="Microsoft YaHei" panose="020B0503020204020204" pitchFamily="34" charset="-122"/>
                          <a:ea typeface="Microsoft YaHei" panose="020B0503020204020204" pitchFamily="34" charset="-122"/>
                        </a:rPr>
                        <a:t>2-35</a:t>
                      </a:r>
                      <a:r>
                        <a:rPr lang="en" altLang="zh-CN" sz="1600" dirty="0">
                          <a:latin typeface="Microsoft YaHei" panose="020B0503020204020204" pitchFamily="34" charset="-122"/>
                          <a:ea typeface="Microsoft YaHei" panose="020B0503020204020204" pitchFamily="34" charset="-122"/>
                        </a:rPr>
                        <a:t>mm</a:t>
                      </a:r>
                    </a:p>
                    <a:p>
                      <a:pPr algn="ctr">
                        <a:lnSpc>
                          <a:spcPct val="120000"/>
                        </a:lnSpc>
                      </a:pPr>
                      <a:r>
                        <a:rPr lang="en" altLang="zh-CN" sz="1600" dirty="0">
                          <a:latin typeface="Microsoft YaHei" panose="020B0503020204020204" pitchFamily="34" charset="-122"/>
                          <a:ea typeface="Microsoft YaHei" panose="020B0503020204020204" pitchFamily="34" charset="-122"/>
                        </a:rPr>
                        <a:t>Lamp: degree 2-35mm</a:t>
                      </a:r>
                      <a:endParaRPr lang="zh-CN" altLang="en-US" sz="1600" dirty="0">
                        <a:latin typeface="Microsoft YaHei" panose="020B0503020204020204" pitchFamily="34" charset="-122"/>
                        <a:ea typeface="Microsoft YaHei" panose="020B0503020204020204" pitchFamily="34" charset="-122"/>
                      </a:endParaRPr>
                    </a:p>
                  </a:txBody>
                  <a:tcPr anchor="ctr"/>
                </a:tc>
                <a:tc vMerge="1">
                  <a:txBody>
                    <a:bodyPr/>
                    <a:lstStyle/>
                    <a:p>
                      <a:pPr algn="ctr"/>
                      <a:endParaRPr lang="zh-CN" altLang="en-US"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kern="1200" dirty="0">
                          <a:solidFill>
                            <a:schemeClr val="tx1"/>
                          </a:solidFill>
                          <a:latin typeface="Microsoft YaHei" panose="020B0503020204020204" pitchFamily="34" charset="-122"/>
                          <a:ea typeface="Microsoft YaHei" panose="020B0503020204020204" pitchFamily="34" charset="-122"/>
                          <a:cs typeface="+mn-cs"/>
                        </a:rPr>
                        <a:t>激光雕刻</a:t>
                      </a:r>
                      <a:endParaRPr lang="en-US" altLang="zh-CN" sz="1600" kern="1200" dirty="0">
                        <a:solidFill>
                          <a:schemeClr val="tx1"/>
                        </a:solidFill>
                        <a:latin typeface="Microsoft YaHei" panose="020B0503020204020204" pitchFamily="34" charset="-122"/>
                        <a:ea typeface="Microsoft YaHei" panose="020B0503020204020204" pitchFamily="34" charset="-122"/>
                        <a:cs typeface="+mn-cs"/>
                      </a:endParaRPr>
                    </a:p>
                    <a:p>
                      <a:pPr algn="ctr">
                        <a:lnSpc>
                          <a:spcPct val="120000"/>
                        </a:lnSpc>
                      </a:pPr>
                      <a:r>
                        <a:rPr lang="en" altLang="zh-CN" sz="1600" kern="1200" dirty="0">
                          <a:solidFill>
                            <a:schemeClr val="tx1"/>
                          </a:solidFill>
                          <a:latin typeface="Microsoft YaHei" panose="020B0503020204020204" pitchFamily="34" charset="-122"/>
                          <a:ea typeface="Microsoft YaHei" panose="020B0503020204020204" pitchFamily="34" charset="-122"/>
                          <a:cs typeface="+mn-cs"/>
                        </a:rPr>
                        <a:t>Laser engraving</a:t>
                      </a:r>
                      <a:endParaRPr lang="zh-CN" altLang="en-US" sz="16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1675889327"/>
                  </a:ext>
                </a:extLst>
              </a:tr>
              <a:tr h="1269518">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竹帘类</a:t>
                      </a:r>
                      <a:endParaRPr lang="en-US" altLang="zh-CN" sz="1600" dirty="0">
                        <a:latin typeface="Microsoft YaHei" panose="020B0503020204020204" pitchFamily="34" charset="-122"/>
                        <a:ea typeface="Microsoft YaHei" panose="020B0503020204020204" pitchFamily="34" charset="-122"/>
                      </a:endParaRPr>
                    </a:p>
                    <a:p>
                      <a:pPr algn="ctr">
                        <a:lnSpc>
                          <a:spcPct val="120000"/>
                        </a:lnSpc>
                      </a:pPr>
                      <a:r>
                        <a:rPr lang="en" altLang="zh-CN" sz="1600" dirty="0">
                          <a:latin typeface="Microsoft YaHei" panose="020B0503020204020204" pitchFamily="34" charset="-122"/>
                          <a:ea typeface="Microsoft YaHei" panose="020B0503020204020204" pitchFamily="34" charset="-122"/>
                        </a:rPr>
                        <a:t>Bamboo curtains</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厚度</a:t>
                      </a:r>
                      <a:r>
                        <a:rPr lang="en-US" altLang="zh-CN" sz="1600" dirty="0">
                          <a:latin typeface="Microsoft YaHei" panose="020B0503020204020204" pitchFamily="34" charset="-122"/>
                          <a:ea typeface="Microsoft YaHei" panose="020B0503020204020204" pitchFamily="34" charset="-122"/>
                        </a:rPr>
                        <a:t>1.7mm</a:t>
                      </a:r>
                    </a:p>
                    <a:p>
                      <a:pPr algn="ctr">
                        <a:lnSpc>
                          <a:spcPct val="120000"/>
                        </a:lnSpc>
                      </a:pPr>
                      <a:r>
                        <a:rPr lang="en" altLang="zh-CN" sz="1600" dirty="0">
                          <a:latin typeface="Microsoft YaHei" panose="020B0503020204020204" pitchFamily="34" charset="-122"/>
                          <a:ea typeface="Microsoft YaHei" panose="020B0503020204020204" pitchFamily="34" charset="-122"/>
                        </a:rPr>
                        <a:t>Thickness 1.7mm</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原色</a:t>
                      </a:r>
                      <a:r>
                        <a:rPr lang="en" altLang="zh-CN" sz="1600" dirty="0">
                          <a:latin typeface="Microsoft YaHei" panose="020B0503020204020204" pitchFamily="34" charset="-122"/>
                          <a:ea typeface="Microsoft YaHei" panose="020B0503020204020204" pitchFamily="34" charset="-122"/>
                        </a:rPr>
                        <a:t>Primary colors</a:t>
                      </a:r>
                      <a:endParaRPr lang="zh-CN" altLang="en-US" sz="16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tc>
                  <a:txBody>
                    <a:bodyPr/>
                    <a:lstStyle/>
                    <a:p>
                      <a:pPr algn="ctr">
                        <a:lnSpc>
                          <a:spcPct val="120000"/>
                        </a:lnSpc>
                      </a:pPr>
                      <a:r>
                        <a:rPr lang="en-US" altLang="zh-CN" sz="1600" kern="1200" dirty="0">
                          <a:solidFill>
                            <a:schemeClr val="tx1"/>
                          </a:solidFill>
                          <a:latin typeface="Microsoft YaHei" panose="020B0503020204020204" pitchFamily="34" charset="-122"/>
                          <a:ea typeface="Microsoft YaHei" panose="020B0503020204020204" pitchFamily="34" charset="-122"/>
                          <a:cs typeface="+mn-cs"/>
                        </a:rPr>
                        <a:t>UV</a:t>
                      </a:r>
                      <a:r>
                        <a:rPr lang="zh-CN" altLang="en-US" sz="1600" kern="1200" dirty="0">
                          <a:solidFill>
                            <a:schemeClr val="tx1"/>
                          </a:solidFill>
                          <a:latin typeface="Microsoft YaHei" panose="020B0503020204020204" pitchFamily="34" charset="-122"/>
                          <a:ea typeface="Microsoft YaHei" panose="020B0503020204020204" pitchFamily="34" charset="-122"/>
                          <a:cs typeface="+mn-cs"/>
                        </a:rPr>
                        <a:t>印刷图案</a:t>
                      </a:r>
                      <a:endParaRPr lang="en-US" altLang="zh-CN" sz="1600" kern="1200" dirty="0">
                        <a:solidFill>
                          <a:schemeClr val="tx1"/>
                        </a:solidFill>
                        <a:latin typeface="Microsoft YaHei" panose="020B0503020204020204" pitchFamily="34" charset="-122"/>
                        <a:ea typeface="Microsoft YaHei" panose="020B0503020204020204" pitchFamily="34" charset="-122"/>
                        <a:cs typeface="+mn-cs"/>
                      </a:endParaRPr>
                    </a:p>
                    <a:p>
                      <a:pPr algn="ctr">
                        <a:lnSpc>
                          <a:spcPct val="120000"/>
                        </a:lnSpc>
                      </a:pPr>
                      <a:r>
                        <a:rPr lang="en" altLang="zh-CN" sz="1600" kern="1200" dirty="0">
                          <a:solidFill>
                            <a:schemeClr val="tx1"/>
                          </a:solidFill>
                          <a:latin typeface="Microsoft YaHei" panose="020B0503020204020204" pitchFamily="34" charset="-122"/>
                          <a:ea typeface="Microsoft YaHei" panose="020B0503020204020204" pitchFamily="34" charset="-122"/>
                          <a:cs typeface="+mn-cs"/>
                        </a:rPr>
                        <a:t>UV printing pattern</a:t>
                      </a:r>
                      <a:endParaRPr lang="zh-CN" altLang="en-US" sz="1600" kern="1200" dirty="0">
                        <a:solidFill>
                          <a:schemeClr val="tx1"/>
                        </a:solidFill>
                        <a:latin typeface="Microsoft YaHei" panose="020B0503020204020204" pitchFamily="34" charset="-122"/>
                        <a:ea typeface="Microsoft YaHei" panose="020B0503020204020204" pitchFamily="34" charset="-122"/>
                        <a:cs typeface="+mn-cs"/>
                      </a:endParaRPr>
                    </a:p>
                  </a:txBody>
                  <a:tcPr anchor="ctr"/>
                </a:tc>
                <a:extLst>
                  <a:ext uri="{0D108BD9-81ED-4DB2-BD59-A6C34878D82A}">
                    <a16:rowId xmlns:a16="http://schemas.microsoft.com/office/drawing/2014/main" val="3718220370"/>
                  </a:ext>
                </a:extLst>
              </a:tr>
              <a:tr h="1578835">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竹编类</a:t>
                      </a:r>
                      <a:endParaRPr lang="en-US" altLang="zh-CN" sz="1600" dirty="0">
                        <a:latin typeface="Microsoft YaHei" panose="020B0503020204020204" pitchFamily="34" charset="-122"/>
                        <a:ea typeface="Microsoft YaHei" panose="020B0503020204020204" pitchFamily="34" charset="-122"/>
                      </a:endParaRPr>
                    </a:p>
                    <a:p>
                      <a:pPr algn="ctr">
                        <a:lnSpc>
                          <a:spcPct val="120000"/>
                        </a:lnSpc>
                      </a:pPr>
                      <a:r>
                        <a:rPr lang="en" altLang="zh-CN" sz="1600" dirty="0">
                          <a:latin typeface="Microsoft YaHei" panose="020B0503020204020204" pitchFamily="34" charset="-122"/>
                          <a:ea typeface="Microsoft YaHei" panose="020B0503020204020204" pitchFamily="34" charset="-122"/>
                        </a:rPr>
                        <a:t>Bamboo weaving</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竹丝宽度</a:t>
                      </a:r>
                      <a:r>
                        <a:rPr lang="en-US" altLang="zh-CN" sz="1600" dirty="0">
                          <a:latin typeface="Microsoft YaHei" panose="020B0503020204020204" pitchFamily="34" charset="-122"/>
                          <a:ea typeface="Microsoft YaHei" panose="020B0503020204020204" pitchFamily="34" charset="-122"/>
                        </a:rPr>
                        <a:t>3</a:t>
                      </a:r>
                      <a:r>
                        <a:rPr lang="zh-CN" altLang="en-US" sz="1600" dirty="0">
                          <a:latin typeface="Microsoft YaHei" panose="020B0503020204020204" pitchFamily="34" charset="-122"/>
                          <a:ea typeface="Microsoft YaHei" panose="020B0503020204020204" pitchFamily="34" charset="-122"/>
                        </a:rPr>
                        <a:t>毫米，厚度</a:t>
                      </a:r>
                      <a:r>
                        <a:rPr lang="en-US" altLang="zh-CN" sz="1600" dirty="0">
                          <a:latin typeface="Microsoft YaHei" panose="020B0503020204020204" pitchFamily="34" charset="-122"/>
                          <a:ea typeface="Microsoft YaHei" panose="020B0503020204020204" pitchFamily="34" charset="-122"/>
                        </a:rPr>
                        <a:t>2</a:t>
                      </a:r>
                      <a:r>
                        <a:rPr lang="zh-CN" altLang="en-US" sz="1600" dirty="0">
                          <a:latin typeface="Microsoft YaHei" panose="020B0503020204020204" pitchFamily="34" charset="-122"/>
                          <a:ea typeface="Microsoft YaHei" panose="020B0503020204020204" pitchFamily="34" charset="-122"/>
                        </a:rPr>
                        <a:t>毫米</a:t>
                      </a:r>
                      <a:endParaRPr lang="en-US" altLang="zh-CN" sz="1600" dirty="0">
                        <a:latin typeface="Microsoft YaHei" panose="020B0503020204020204" pitchFamily="34" charset="-122"/>
                        <a:ea typeface="Microsoft YaHei" panose="020B0503020204020204" pitchFamily="34" charset="-122"/>
                      </a:endParaRPr>
                    </a:p>
                    <a:p>
                      <a:pPr algn="ctr">
                        <a:lnSpc>
                          <a:spcPct val="120000"/>
                        </a:lnSpc>
                      </a:pPr>
                      <a:r>
                        <a:rPr lang="zh-CN" altLang="en-US" sz="1600" dirty="0">
                          <a:latin typeface="Microsoft YaHei" panose="020B0503020204020204" pitchFamily="34" charset="-122"/>
                          <a:ea typeface="Microsoft YaHei" panose="020B0503020204020204" pitchFamily="34" charset="-122"/>
                        </a:rPr>
                        <a:t>最大规格</a:t>
                      </a:r>
                      <a:r>
                        <a:rPr lang="en-US" altLang="zh-CN" sz="1600" dirty="0">
                          <a:latin typeface="Microsoft YaHei" panose="020B0503020204020204" pitchFamily="34" charset="-122"/>
                          <a:ea typeface="Microsoft YaHei" panose="020B0503020204020204" pitchFamily="34" charset="-122"/>
                        </a:rPr>
                        <a:t>1.8×2</a:t>
                      </a:r>
                      <a:r>
                        <a:rPr lang="zh-CN" altLang="en-US" sz="1600" dirty="0">
                          <a:latin typeface="Microsoft YaHei" panose="020B0503020204020204" pitchFamily="34" charset="-122"/>
                          <a:ea typeface="Microsoft YaHei" panose="020B0503020204020204" pitchFamily="34" charset="-122"/>
                        </a:rPr>
                        <a:t>米</a:t>
                      </a:r>
                      <a:endParaRPr lang="en-US" altLang="zh-CN" sz="1600" dirty="0">
                        <a:latin typeface="Microsoft YaHei" panose="020B0503020204020204" pitchFamily="34" charset="-122"/>
                        <a:ea typeface="Microsoft YaHei" panose="020B0503020204020204" pitchFamily="34" charset="-122"/>
                      </a:endParaRPr>
                    </a:p>
                    <a:p>
                      <a:pPr algn="ctr">
                        <a:lnSpc>
                          <a:spcPct val="120000"/>
                        </a:lnSpc>
                      </a:pPr>
                      <a:r>
                        <a:rPr lang="en" altLang="zh-CN" sz="1600" dirty="0">
                          <a:latin typeface="Microsoft YaHei" panose="020B0503020204020204" pitchFamily="34" charset="-122"/>
                          <a:ea typeface="Microsoft YaHei" panose="020B0503020204020204" pitchFamily="34" charset="-122"/>
                        </a:rPr>
                        <a:t>The width of the bamboo wire is 3 mm, and the thickness is 2 mm</a:t>
                      </a:r>
                    </a:p>
                    <a:p>
                      <a:pPr algn="ctr">
                        <a:lnSpc>
                          <a:spcPct val="120000"/>
                        </a:lnSpc>
                      </a:pPr>
                      <a:r>
                        <a:rPr lang="en" altLang="zh-CN" sz="1600" dirty="0">
                          <a:latin typeface="Microsoft YaHei" panose="020B0503020204020204" pitchFamily="34" charset="-122"/>
                          <a:ea typeface="Microsoft YaHei" panose="020B0503020204020204" pitchFamily="34" charset="-122"/>
                        </a:rPr>
                        <a:t>The maximum size is 1.8×2 meters</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偏红（            ），偏黄（           ）</a:t>
                      </a:r>
                    </a:p>
                  </a:txBody>
                  <a:tcPr anchor="ctr"/>
                </a:tc>
                <a:tc>
                  <a:txBody>
                    <a:bodyPr/>
                    <a:lstStyle/>
                    <a:p>
                      <a:pPr algn="ctr">
                        <a:lnSpc>
                          <a:spcPct val="120000"/>
                        </a:lnSpc>
                      </a:pPr>
                      <a:r>
                        <a:rPr lang="zh-CN" altLang="en-US" sz="1600" dirty="0">
                          <a:latin typeface="Microsoft YaHei" panose="020B0503020204020204" pitchFamily="34" charset="-122"/>
                          <a:ea typeface="Microsoft YaHei" panose="020B0503020204020204" pitchFamily="34" charset="-122"/>
                        </a:rPr>
                        <a:t>与皮革、丝绸、金属或其他材料配件搭配设计</a:t>
                      </a:r>
                    </a:p>
                    <a:p>
                      <a:pPr algn="ctr">
                        <a:lnSpc>
                          <a:spcPct val="120000"/>
                        </a:lnSpc>
                      </a:pPr>
                      <a:r>
                        <a:rPr lang="en" altLang="zh-CN" sz="1600" dirty="0">
                          <a:latin typeface="Microsoft YaHei" panose="020B0503020204020204" pitchFamily="34" charset="-122"/>
                          <a:ea typeface="Microsoft YaHei" panose="020B0503020204020204" pitchFamily="34" charset="-122"/>
                        </a:rPr>
                        <a:t>Designed with leather, silk, metal or other material accessories</a:t>
                      </a:r>
                      <a:endParaRPr lang="en-US" altLang="zh-CN" sz="16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2812223500"/>
                  </a:ext>
                </a:extLst>
              </a:tr>
            </a:tbl>
          </a:graphicData>
        </a:graphic>
      </p:graphicFrame>
      <p:sp>
        <p:nvSpPr>
          <p:cNvPr id="4" name="文本框 3"/>
          <p:cNvSpPr txBox="1"/>
          <p:nvPr/>
        </p:nvSpPr>
        <p:spPr>
          <a:xfrm>
            <a:off x="1191704" y="1371449"/>
            <a:ext cx="4231416" cy="954107"/>
          </a:xfrm>
          <a:prstGeom prst="rect">
            <a:avLst/>
          </a:prstGeom>
          <a:noFill/>
        </p:spPr>
        <p:txBody>
          <a:bodyPr wrap="square" rtlCol="0">
            <a:spAutoFit/>
          </a:bodyPr>
          <a:lstStyle>
            <a:defPPr>
              <a:defRPr lang="en-US"/>
            </a:defPPr>
            <a:lvl1pPr>
              <a:defRPr sz="2800">
                <a:latin typeface="Microsoft YaHei" panose="020B0503020204020204" pitchFamily="34" charset="-122"/>
                <a:ea typeface="Microsoft YaHei" panose="020B0503020204020204" pitchFamily="34" charset="-122"/>
              </a:defRPr>
            </a:lvl1pPr>
          </a:lstStyle>
          <a:p>
            <a:r>
              <a:rPr lang="zh-CN" altLang="en-US" dirty="0"/>
              <a:t>设计作品</a:t>
            </a:r>
            <a:endParaRPr lang="en-US" altLang="zh-CN" dirty="0"/>
          </a:p>
          <a:p>
            <a:r>
              <a:rPr lang="en" altLang="zh-CN" dirty="0"/>
              <a:t>DESIGN WORKS</a:t>
            </a:r>
            <a:endParaRPr lang="zh-CN" altLang="en-US" dirty="0"/>
          </a:p>
        </p:txBody>
      </p:sp>
      <p:sp>
        <p:nvSpPr>
          <p:cNvPr id="12" name="文本框 11"/>
          <p:cNvSpPr txBox="1"/>
          <p:nvPr/>
        </p:nvSpPr>
        <p:spPr>
          <a:xfrm>
            <a:off x="1181975" y="2794715"/>
            <a:ext cx="12978009" cy="510461"/>
          </a:xfrm>
          <a:prstGeom prst="rect">
            <a:avLst/>
          </a:prstGeom>
          <a:noFill/>
        </p:spPr>
        <p:txBody>
          <a:bodyPr wrap="square">
            <a:spAutoFit/>
          </a:bodyPr>
          <a:lstStyle/>
          <a:p>
            <a:pPr>
              <a:lnSpc>
                <a:spcPct val="200000"/>
              </a:lnSpc>
            </a:pPr>
            <a:r>
              <a:rPr lang="en-US" altLang="zh-CN" sz="1600" dirty="0">
                <a:latin typeface="Microsoft YaHei" panose="020B0503020204020204" pitchFamily="34" charset="-122"/>
                <a:ea typeface="Microsoft YaHei" panose="020B0503020204020204" pitchFamily="34" charset="-122"/>
              </a:rPr>
              <a:t>2.</a:t>
            </a:r>
            <a:r>
              <a:rPr lang="zh-CN" altLang="en-US" sz="1600" dirty="0">
                <a:latin typeface="Microsoft YaHei" panose="020B0503020204020204" pitchFamily="34" charset="-122"/>
                <a:ea typeface="Microsoft YaHei" panose="020B0503020204020204" pitchFamily="34" charset="-122"/>
              </a:rPr>
              <a:t> 材料和色彩的选择 </a:t>
            </a:r>
            <a:r>
              <a:rPr lang="en" altLang="zh-CN" sz="1600" dirty="0">
                <a:latin typeface="Microsoft YaHei" panose="020B0503020204020204" pitchFamily="34" charset="-122"/>
                <a:ea typeface="Microsoft YaHei" panose="020B0503020204020204" pitchFamily="34" charset="-122"/>
              </a:rPr>
              <a:t>The choice of materials and colors </a:t>
            </a:r>
            <a:r>
              <a:rPr lang="zh-CN" altLang="en-US" sz="1600" dirty="0">
                <a:latin typeface="Microsoft YaHei" panose="020B0503020204020204" pitchFamily="34" charset="-122"/>
                <a:ea typeface="Microsoft YaHei" panose="020B0503020204020204" pitchFamily="34" charset="-122"/>
              </a:rPr>
              <a:t>：</a:t>
            </a:r>
            <a:endParaRPr lang="en" altLang="zh-CN" sz="1600" dirty="0">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83712067-3197-0F41-A036-5A0B049EC70B}"/>
              </a:ext>
            </a:extLst>
          </p:cNvPr>
          <p:cNvSpPr txBox="1"/>
          <p:nvPr/>
        </p:nvSpPr>
        <p:spPr>
          <a:xfrm>
            <a:off x="282351" y="1340672"/>
            <a:ext cx="940347" cy="1015663"/>
          </a:xfrm>
          <a:prstGeom prst="rect">
            <a:avLst/>
          </a:prstGeom>
          <a:noFill/>
        </p:spPr>
        <p:txBody>
          <a:bodyPr wrap="square" rtlCol="0">
            <a:spAutoFit/>
          </a:bodyPr>
          <a:lstStyle>
            <a:defPPr>
              <a:defRPr lang="en-US"/>
            </a:defPPr>
            <a:lvl1pPr>
              <a:defRPr sz="6000" i="1">
                <a:latin typeface="Microsoft YaHei" panose="020B0503020204020204" pitchFamily="34" charset="-122"/>
                <a:ea typeface="Microsoft YaHei" panose="020B0503020204020204" pitchFamily="34" charset="-122"/>
              </a:defRPr>
            </a:lvl1pPr>
          </a:lstStyle>
          <a:p>
            <a:r>
              <a:rPr lang="en-US" altLang="zh-CN" dirty="0"/>
              <a:t>2.</a:t>
            </a:r>
            <a:endParaRPr lang="zh-CN" altLang="en-US" dirty="0"/>
          </a:p>
        </p:txBody>
      </p:sp>
      <p:sp>
        <p:nvSpPr>
          <p:cNvPr id="7" name="文本框 6">
            <a:extLst>
              <a:ext uri="{FF2B5EF4-FFF2-40B4-BE49-F238E27FC236}">
                <a16:creationId xmlns:a16="http://schemas.microsoft.com/office/drawing/2014/main" id="{7AA2F2DE-9BA9-6041-89F3-F6BE97FFB898}"/>
              </a:ext>
            </a:extLst>
          </p:cNvPr>
          <p:cNvSpPr txBox="1"/>
          <p:nvPr/>
        </p:nvSpPr>
        <p:spPr>
          <a:xfrm>
            <a:off x="1191704" y="2376587"/>
            <a:ext cx="7563172" cy="418128"/>
          </a:xfrm>
          <a:prstGeom prst="rect">
            <a:avLst/>
          </a:prstGeom>
          <a:noFill/>
        </p:spPr>
        <p:txBody>
          <a:bodyPr wrap="square">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设计说明及要求 </a:t>
            </a:r>
            <a:r>
              <a:rPr lang="en" altLang="zh-CN" sz="1600" dirty="0">
                <a:latin typeface="Microsoft YaHei" panose="020B0503020204020204" pitchFamily="34" charset="-122"/>
                <a:ea typeface="Microsoft YaHei" panose="020B0503020204020204" pitchFamily="34" charset="-122"/>
              </a:rPr>
              <a:t>DESIGN DESCRIPTION AND REQUIREMENTS </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p:txBody>
      </p:sp>
      <p:pic>
        <p:nvPicPr>
          <p:cNvPr id="22" name="Picture 4">
            <a:extLst>
              <a:ext uri="{FF2B5EF4-FFF2-40B4-BE49-F238E27FC236}">
                <a16:creationId xmlns:a16="http://schemas.microsoft.com/office/drawing/2014/main" id="{621FCA27-7D20-8440-AB26-D31753655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239" y="5849054"/>
            <a:ext cx="1162162" cy="1162162"/>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a:extLst>
              <a:ext uri="{FF2B5EF4-FFF2-40B4-BE49-F238E27FC236}">
                <a16:creationId xmlns:a16="http://schemas.microsoft.com/office/drawing/2014/main" id="{B8771F76-02CE-F248-AB79-56E031FB32FA}"/>
              </a:ext>
            </a:extLst>
          </p:cNvPr>
          <p:cNvPicPr>
            <a:picLocks noChangeAspect="1"/>
          </p:cNvPicPr>
          <p:nvPr/>
        </p:nvPicPr>
        <p:blipFill rotWithShape="1">
          <a:blip r:embed="rId4"/>
          <a:srcRect t="13217" b="42209"/>
          <a:stretch/>
        </p:blipFill>
        <p:spPr>
          <a:xfrm>
            <a:off x="2477629" y="8806612"/>
            <a:ext cx="1516803" cy="1201947"/>
          </a:xfrm>
          <a:prstGeom prst="rect">
            <a:avLst/>
          </a:prstGeom>
        </p:spPr>
      </p:pic>
      <p:pic>
        <p:nvPicPr>
          <p:cNvPr id="23" name="Picture 2">
            <a:extLst>
              <a:ext uri="{FF2B5EF4-FFF2-40B4-BE49-F238E27FC236}">
                <a16:creationId xmlns:a16="http://schemas.microsoft.com/office/drawing/2014/main" id="{DA17DAB7-2DB0-3043-BD85-5C0F2677B6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5956" y="4537554"/>
            <a:ext cx="1162161" cy="1162161"/>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24" name="图片 23">
            <a:extLst>
              <a:ext uri="{FF2B5EF4-FFF2-40B4-BE49-F238E27FC236}">
                <a16:creationId xmlns:a16="http://schemas.microsoft.com/office/drawing/2014/main" id="{ADB667E8-31C4-9E4F-B1E1-A437BF36718A}"/>
              </a:ext>
            </a:extLst>
          </p:cNvPr>
          <p:cNvPicPr>
            <a:picLocks noChangeAspect="1"/>
          </p:cNvPicPr>
          <p:nvPr/>
        </p:nvPicPr>
        <p:blipFill rotWithShape="1">
          <a:blip r:embed="rId6"/>
          <a:srcRect l="11258" t="47807" r="81004" b="42773"/>
          <a:stretch/>
        </p:blipFill>
        <p:spPr>
          <a:xfrm>
            <a:off x="2617943" y="7327833"/>
            <a:ext cx="1272753" cy="1162162"/>
          </a:xfrm>
          <a:prstGeom prst="rect">
            <a:avLst/>
          </a:prstGeom>
        </p:spPr>
      </p:pic>
      <p:pic>
        <p:nvPicPr>
          <p:cNvPr id="36" name="图片 35">
            <a:extLst>
              <a:ext uri="{FF2B5EF4-FFF2-40B4-BE49-F238E27FC236}">
                <a16:creationId xmlns:a16="http://schemas.microsoft.com/office/drawing/2014/main" id="{731773C6-0FBE-A141-83A5-3A4DEF412B45}"/>
              </a:ext>
            </a:extLst>
          </p:cNvPr>
          <p:cNvPicPr>
            <a:picLocks noChangeAspect="1"/>
          </p:cNvPicPr>
          <p:nvPr/>
        </p:nvPicPr>
        <p:blipFill>
          <a:blip r:embed="rId7"/>
          <a:stretch>
            <a:fillRect/>
          </a:stretch>
        </p:blipFill>
        <p:spPr>
          <a:xfrm>
            <a:off x="8834790" y="9140570"/>
            <a:ext cx="646298" cy="570606"/>
          </a:xfrm>
          <a:prstGeom prst="rect">
            <a:avLst/>
          </a:prstGeom>
        </p:spPr>
      </p:pic>
      <p:pic>
        <p:nvPicPr>
          <p:cNvPr id="38" name="图片 37">
            <a:extLst>
              <a:ext uri="{FF2B5EF4-FFF2-40B4-BE49-F238E27FC236}">
                <a16:creationId xmlns:a16="http://schemas.microsoft.com/office/drawing/2014/main" id="{7AF70174-E389-C14C-801C-33A29E3F6B03}"/>
              </a:ext>
            </a:extLst>
          </p:cNvPr>
          <p:cNvPicPr>
            <a:picLocks noChangeAspect="1"/>
          </p:cNvPicPr>
          <p:nvPr/>
        </p:nvPicPr>
        <p:blipFill>
          <a:blip r:embed="rId8"/>
          <a:stretch>
            <a:fillRect/>
          </a:stretch>
        </p:blipFill>
        <p:spPr>
          <a:xfrm>
            <a:off x="10471937" y="9146543"/>
            <a:ext cx="660273" cy="570606"/>
          </a:xfrm>
          <a:prstGeom prst="rect">
            <a:avLst/>
          </a:prstGeom>
        </p:spPr>
      </p:pic>
      <p:grpSp>
        <p:nvGrpSpPr>
          <p:cNvPr id="39" name="组合 38">
            <a:extLst>
              <a:ext uri="{FF2B5EF4-FFF2-40B4-BE49-F238E27FC236}">
                <a16:creationId xmlns:a16="http://schemas.microsoft.com/office/drawing/2014/main" id="{F0727916-F58A-CC49-8410-C9ABE860F854}"/>
              </a:ext>
            </a:extLst>
          </p:cNvPr>
          <p:cNvGrpSpPr/>
          <p:nvPr/>
        </p:nvGrpSpPr>
        <p:grpSpPr>
          <a:xfrm>
            <a:off x="10349843" y="4551500"/>
            <a:ext cx="907489" cy="296167"/>
            <a:chOff x="6758465" y="6267097"/>
            <a:chExt cx="907489" cy="296167"/>
          </a:xfrm>
        </p:grpSpPr>
        <p:sp>
          <p:nvSpPr>
            <p:cNvPr id="40" name="矩形 39">
              <a:extLst>
                <a:ext uri="{FF2B5EF4-FFF2-40B4-BE49-F238E27FC236}">
                  <a16:creationId xmlns:a16="http://schemas.microsoft.com/office/drawing/2014/main" id="{8E19E982-1B62-644E-8158-549C61557B8A}"/>
                </a:ext>
              </a:extLst>
            </p:cNvPr>
            <p:cNvSpPr/>
            <p:nvPr/>
          </p:nvSpPr>
          <p:spPr>
            <a:xfrm>
              <a:off x="7085889" y="6267097"/>
              <a:ext cx="568924" cy="275261"/>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1" name="文本框 40">
              <a:extLst>
                <a:ext uri="{FF2B5EF4-FFF2-40B4-BE49-F238E27FC236}">
                  <a16:creationId xmlns:a16="http://schemas.microsoft.com/office/drawing/2014/main" id="{0F9B853A-EB4D-BB42-B5F8-3FB268B3661D}"/>
                </a:ext>
              </a:extLst>
            </p:cNvPr>
            <p:cNvSpPr txBox="1"/>
            <p:nvPr/>
          </p:nvSpPr>
          <p:spPr>
            <a:xfrm>
              <a:off x="6758465" y="6363209"/>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grpSp>
        <p:nvGrpSpPr>
          <p:cNvPr id="42" name="组合 41">
            <a:extLst>
              <a:ext uri="{FF2B5EF4-FFF2-40B4-BE49-F238E27FC236}">
                <a16:creationId xmlns:a16="http://schemas.microsoft.com/office/drawing/2014/main" id="{772DA7C7-70EC-D44A-8EE5-4FE41F4550F6}"/>
              </a:ext>
            </a:extLst>
          </p:cNvPr>
          <p:cNvGrpSpPr/>
          <p:nvPr/>
        </p:nvGrpSpPr>
        <p:grpSpPr>
          <a:xfrm>
            <a:off x="8829434" y="4561954"/>
            <a:ext cx="907489" cy="296166"/>
            <a:chOff x="5011941" y="6267098"/>
            <a:chExt cx="907489" cy="296166"/>
          </a:xfrm>
        </p:grpSpPr>
        <p:sp>
          <p:nvSpPr>
            <p:cNvPr id="43" name="矩形 42">
              <a:extLst>
                <a:ext uri="{FF2B5EF4-FFF2-40B4-BE49-F238E27FC236}">
                  <a16:creationId xmlns:a16="http://schemas.microsoft.com/office/drawing/2014/main" id="{A18E4A92-EAB1-F843-B2EF-DDD30441E03F}"/>
                </a:ext>
              </a:extLst>
            </p:cNvPr>
            <p:cNvSpPr/>
            <p:nvPr/>
          </p:nvSpPr>
          <p:spPr>
            <a:xfrm>
              <a:off x="5339365" y="6267098"/>
              <a:ext cx="568924" cy="275260"/>
            </a:xfrm>
            <a:prstGeom prst="rect">
              <a:avLst/>
            </a:prstGeom>
            <a:solidFill>
              <a:srgbClr val="D9D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4" name="文本框 43">
              <a:extLst>
                <a:ext uri="{FF2B5EF4-FFF2-40B4-BE49-F238E27FC236}">
                  <a16:creationId xmlns:a16="http://schemas.microsoft.com/office/drawing/2014/main" id="{0A99ADE5-41DB-6147-9A93-62D36D5ED3C2}"/>
                </a:ext>
              </a:extLst>
            </p:cNvPr>
            <p:cNvSpPr txBox="1"/>
            <p:nvPr/>
          </p:nvSpPr>
          <p:spPr>
            <a:xfrm>
              <a:off x="5011941" y="6363209"/>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原色</a:t>
              </a:r>
            </a:p>
          </p:txBody>
        </p:sp>
      </p:grpSp>
      <p:grpSp>
        <p:nvGrpSpPr>
          <p:cNvPr id="45" name="组合 44">
            <a:extLst>
              <a:ext uri="{FF2B5EF4-FFF2-40B4-BE49-F238E27FC236}">
                <a16:creationId xmlns:a16="http://schemas.microsoft.com/office/drawing/2014/main" id="{D32FF083-C06B-7A4C-905B-72DE2D4654E0}"/>
              </a:ext>
            </a:extLst>
          </p:cNvPr>
          <p:cNvGrpSpPr/>
          <p:nvPr/>
        </p:nvGrpSpPr>
        <p:grpSpPr>
          <a:xfrm>
            <a:off x="9942302" y="6027404"/>
            <a:ext cx="907489" cy="296167"/>
            <a:chOff x="6758465" y="6267097"/>
            <a:chExt cx="907489" cy="296167"/>
          </a:xfrm>
        </p:grpSpPr>
        <p:sp>
          <p:nvSpPr>
            <p:cNvPr id="46" name="矩形 45">
              <a:extLst>
                <a:ext uri="{FF2B5EF4-FFF2-40B4-BE49-F238E27FC236}">
                  <a16:creationId xmlns:a16="http://schemas.microsoft.com/office/drawing/2014/main" id="{6D52BE80-BA03-E54B-8488-2C5F257DD201}"/>
                </a:ext>
              </a:extLst>
            </p:cNvPr>
            <p:cNvSpPr/>
            <p:nvPr/>
          </p:nvSpPr>
          <p:spPr>
            <a:xfrm>
              <a:off x="7085889" y="6267097"/>
              <a:ext cx="568924" cy="275261"/>
            </a:xfrm>
            <a:prstGeom prst="rect">
              <a:avLst/>
            </a:prstGeom>
            <a:solidFill>
              <a:srgbClr val="E5C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7" name="文本框 46">
              <a:extLst>
                <a:ext uri="{FF2B5EF4-FFF2-40B4-BE49-F238E27FC236}">
                  <a16:creationId xmlns:a16="http://schemas.microsoft.com/office/drawing/2014/main" id="{F5AF973C-0A54-3942-B931-1351E30409BA}"/>
                </a:ext>
              </a:extLst>
            </p:cNvPr>
            <p:cNvSpPr txBox="1"/>
            <p:nvPr/>
          </p:nvSpPr>
          <p:spPr>
            <a:xfrm>
              <a:off x="6758465" y="6363209"/>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碳化</a:t>
              </a:r>
            </a:p>
          </p:txBody>
        </p:sp>
      </p:grpSp>
      <p:grpSp>
        <p:nvGrpSpPr>
          <p:cNvPr id="48" name="组合 47">
            <a:extLst>
              <a:ext uri="{FF2B5EF4-FFF2-40B4-BE49-F238E27FC236}">
                <a16:creationId xmlns:a16="http://schemas.microsoft.com/office/drawing/2014/main" id="{D5C9100C-1716-FE4D-9696-F666228C0CD2}"/>
              </a:ext>
            </a:extLst>
          </p:cNvPr>
          <p:cNvGrpSpPr/>
          <p:nvPr/>
        </p:nvGrpSpPr>
        <p:grpSpPr>
          <a:xfrm>
            <a:off x="7559675" y="6027404"/>
            <a:ext cx="907489" cy="296166"/>
            <a:chOff x="5011941" y="6267098"/>
            <a:chExt cx="907489" cy="296166"/>
          </a:xfrm>
        </p:grpSpPr>
        <p:sp>
          <p:nvSpPr>
            <p:cNvPr id="49" name="矩形 48">
              <a:extLst>
                <a:ext uri="{FF2B5EF4-FFF2-40B4-BE49-F238E27FC236}">
                  <a16:creationId xmlns:a16="http://schemas.microsoft.com/office/drawing/2014/main" id="{282FE2DC-F944-3F44-9CDE-9322BFB96D82}"/>
                </a:ext>
              </a:extLst>
            </p:cNvPr>
            <p:cNvSpPr/>
            <p:nvPr/>
          </p:nvSpPr>
          <p:spPr>
            <a:xfrm>
              <a:off x="5339365" y="6267098"/>
              <a:ext cx="568924" cy="275260"/>
            </a:xfrm>
            <a:prstGeom prst="rect">
              <a:avLst/>
            </a:prstGeom>
            <a:solidFill>
              <a:srgbClr val="D9D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0" name="文本框 49">
              <a:extLst>
                <a:ext uri="{FF2B5EF4-FFF2-40B4-BE49-F238E27FC236}">
                  <a16:creationId xmlns:a16="http://schemas.microsoft.com/office/drawing/2014/main" id="{939BB16D-4A46-F44C-8A76-28793A9F01DC}"/>
                </a:ext>
              </a:extLst>
            </p:cNvPr>
            <p:cNvSpPr txBox="1"/>
            <p:nvPr/>
          </p:nvSpPr>
          <p:spPr>
            <a:xfrm>
              <a:off x="5011941" y="6363209"/>
              <a:ext cx="907489" cy="200055"/>
            </a:xfrm>
            <a:prstGeom prst="rect">
              <a:avLst/>
            </a:prstGeom>
            <a:noFill/>
          </p:spPr>
          <p:txBody>
            <a:bodyPr wrap="square" rtlCol="0">
              <a:spAutoFit/>
            </a:bodyPr>
            <a:lstStyle/>
            <a:p>
              <a:pPr algn="r"/>
              <a:r>
                <a:rPr lang="zh-CN" altLang="en-US" sz="700" dirty="0">
                  <a:latin typeface="微软雅黑" panose="020B0503020204020204" pitchFamily="34" charset="-122"/>
                  <a:ea typeface="微软雅黑" panose="020B0503020204020204" pitchFamily="34" charset="-122"/>
                </a:rPr>
                <a:t>原色</a:t>
              </a:r>
            </a:p>
          </p:txBody>
        </p:sp>
      </p:grpSp>
    </p:spTree>
    <p:extLst>
      <p:ext uri="{BB962C8B-B14F-4D97-AF65-F5344CB8AC3E}">
        <p14:creationId xmlns:p14="http://schemas.microsoft.com/office/powerpoint/2010/main" val="1777129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91704" y="1371449"/>
            <a:ext cx="4231416" cy="954107"/>
          </a:xfrm>
          <a:prstGeom prst="rect">
            <a:avLst/>
          </a:prstGeom>
          <a:noFill/>
        </p:spPr>
        <p:txBody>
          <a:bodyPr wrap="square" rtlCol="0">
            <a:spAutoFit/>
          </a:bodyPr>
          <a:lstStyle>
            <a:defPPr>
              <a:defRPr lang="en-US"/>
            </a:defPPr>
            <a:lvl1pPr>
              <a:defRPr sz="2800">
                <a:latin typeface="Microsoft YaHei" panose="020B0503020204020204" pitchFamily="34" charset="-122"/>
                <a:ea typeface="Microsoft YaHei" panose="020B0503020204020204" pitchFamily="34" charset="-122"/>
              </a:defRPr>
            </a:lvl1pPr>
          </a:lstStyle>
          <a:p>
            <a:r>
              <a:rPr lang="zh-CN" altLang="en-US" dirty="0"/>
              <a:t>设计作品</a:t>
            </a:r>
            <a:endParaRPr lang="en-US" altLang="zh-CN" dirty="0"/>
          </a:p>
          <a:p>
            <a:r>
              <a:rPr lang="en" altLang="zh-CN" dirty="0"/>
              <a:t>DESIGN WORKS</a:t>
            </a:r>
            <a:endParaRPr lang="zh-CN" altLang="en-US" dirty="0"/>
          </a:p>
        </p:txBody>
      </p:sp>
      <p:sp>
        <p:nvSpPr>
          <p:cNvPr id="12" name="文本框 11"/>
          <p:cNvSpPr txBox="1"/>
          <p:nvPr/>
        </p:nvSpPr>
        <p:spPr>
          <a:xfrm>
            <a:off x="1181975" y="2794715"/>
            <a:ext cx="9132457" cy="7404656"/>
          </a:xfrm>
          <a:prstGeom prst="rect">
            <a:avLst/>
          </a:prstGeom>
          <a:noFill/>
        </p:spPr>
        <p:txBody>
          <a:bodyPr wrap="square">
            <a:spAutoFit/>
          </a:bodyPr>
          <a:lstStyle/>
          <a:p>
            <a:pPr>
              <a:lnSpc>
                <a:spcPct val="200000"/>
              </a:lnSpc>
            </a:pPr>
            <a:r>
              <a:rPr lang="en-US" altLang="zh-CN" sz="1600" dirty="0">
                <a:latin typeface="Microsoft YaHei" panose="020B0503020204020204" pitchFamily="34" charset="-122"/>
                <a:ea typeface="Microsoft YaHei" panose="020B0503020204020204" pitchFamily="34" charset="-122"/>
              </a:rPr>
              <a:t>3.</a:t>
            </a:r>
            <a:r>
              <a:rPr lang="zh-CN" altLang="en-US" sz="1600" dirty="0">
                <a:latin typeface="Microsoft YaHei" panose="020B0503020204020204" pitchFamily="34" charset="-122"/>
                <a:ea typeface="Microsoft YaHei" panose="020B0503020204020204" pitchFamily="34" charset="-122"/>
              </a:rPr>
              <a:t> 包装设计要求：</a:t>
            </a:r>
            <a:endParaRPr lang="en-US" altLang="zh-CN" sz="1600" dirty="0">
              <a:latin typeface="Microsoft YaHei" panose="020B0503020204020204" pitchFamily="34" charset="-122"/>
              <a:ea typeface="Microsoft YaHei" panose="020B0503020204020204" pitchFamily="34" charset="-122"/>
            </a:endParaRPr>
          </a:p>
          <a:p>
            <a:pPr marL="285750" indent="-285750">
              <a:lnSpc>
                <a:spcPct val="20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cs typeface="MiSans Normal" charset="-122"/>
              </a:rPr>
              <a:t>包装礼盒的设计要符合设计主题要求，需要有生产后包装上市销售的可能性</a:t>
            </a:r>
            <a:endParaRPr lang="en-US" altLang="zh-CN" sz="1600" dirty="0">
              <a:latin typeface="Microsoft YaHei" panose="020B0503020204020204" pitchFamily="34" charset="-122"/>
              <a:ea typeface="Microsoft YaHei" panose="020B0503020204020204" pitchFamily="34" charset="-122"/>
              <a:cs typeface="MiSans Normal" charset="-122"/>
            </a:endParaRPr>
          </a:p>
          <a:p>
            <a:pPr>
              <a:lnSpc>
                <a:spcPct val="200000"/>
              </a:lnSpc>
            </a:pPr>
            <a:r>
              <a:rPr lang="zh-CN" altLang="en-US" sz="1600" dirty="0">
                <a:latin typeface="Microsoft YaHei" panose="020B0503020204020204" pitchFamily="34" charset="-122"/>
                <a:ea typeface="Microsoft YaHei" panose="020B0503020204020204" pitchFamily="34" charset="-122"/>
              </a:rPr>
              <a:t>二两装</a:t>
            </a:r>
            <a:r>
              <a:rPr lang="en" altLang="zh-CN" sz="1600" dirty="0">
                <a:latin typeface="Microsoft YaHei" panose="020B0503020204020204" pitchFamily="34" charset="-122"/>
                <a:ea typeface="Microsoft YaHei" panose="020B0503020204020204" pitchFamily="34" charset="-122"/>
              </a:rPr>
              <a:t>/100g </a:t>
            </a:r>
            <a:r>
              <a:rPr lang="zh-CN" altLang="en-US" sz="1600" dirty="0">
                <a:latin typeface="Microsoft YaHei" panose="020B0503020204020204" pitchFamily="34" charset="-122"/>
                <a:ea typeface="Microsoft YaHei" panose="020B0503020204020204" pitchFamily="34" charset="-122"/>
              </a:rPr>
              <a:t>：长</a:t>
            </a:r>
            <a:r>
              <a:rPr lang="en-US" altLang="zh-CN" sz="1600" dirty="0">
                <a:latin typeface="Microsoft YaHei" panose="020B0503020204020204" pitchFamily="34" charset="-122"/>
                <a:ea typeface="Microsoft YaHei" panose="020B0503020204020204" pitchFamily="34" charset="-122"/>
              </a:rPr>
              <a:t>(</a:t>
            </a:r>
            <a:r>
              <a:rPr lang="en" altLang="zh-CN" sz="1600" dirty="0">
                <a:latin typeface="Microsoft YaHei" panose="020B0503020204020204" pitchFamily="34" charset="-122"/>
                <a:ea typeface="Microsoft YaHei" panose="020B0503020204020204" pitchFamily="34" charset="-122"/>
              </a:rPr>
              <a:t>cm)*</a:t>
            </a:r>
            <a:r>
              <a:rPr lang="zh-CN" altLang="en-US" sz="1600" dirty="0">
                <a:latin typeface="Microsoft YaHei" panose="020B0503020204020204" pitchFamily="34" charset="-122"/>
                <a:ea typeface="Microsoft YaHei" panose="020B0503020204020204" pitchFamily="34" charset="-122"/>
              </a:rPr>
              <a:t>宽</a:t>
            </a:r>
            <a:r>
              <a:rPr lang="en-US" altLang="zh-CN" sz="1600" dirty="0">
                <a:latin typeface="Microsoft YaHei" panose="020B0503020204020204" pitchFamily="34" charset="-122"/>
                <a:ea typeface="Microsoft YaHei" panose="020B0503020204020204" pitchFamily="34" charset="-122"/>
              </a:rPr>
              <a:t>(</a:t>
            </a:r>
            <a:r>
              <a:rPr lang="en" altLang="zh-CN" sz="1600" dirty="0">
                <a:latin typeface="Microsoft YaHei" panose="020B0503020204020204" pitchFamily="34" charset="-122"/>
                <a:ea typeface="Microsoft YaHei" panose="020B0503020204020204" pitchFamily="34" charset="-122"/>
              </a:rPr>
              <a:t>cm)*</a:t>
            </a:r>
            <a:r>
              <a:rPr lang="zh-CN" altLang="en-US" sz="1600" dirty="0">
                <a:latin typeface="Microsoft YaHei" panose="020B0503020204020204" pitchFamily="34" charset="-122"/>
                <a:ea typeface="Microsoft YaHei" panose="020B0503020204020204" pitchFamily="34" charset="-122"/>
              </a:rPr>
              <a:t>高</a:t>
            </a:r>
            <a:r>
              <a:rPr lang="en-US" altLang="zh-CN" sz="1600" dirty="0">
                <a:latin typeface="Microsoft YaHei" panose="020B0503020204020204" pitchFamily="34" charset="-122"/>
                <a:ea typeface="Microsoft YaHei" panose="020B0503020204020204" pitchFamily="34" charset="-122"/>
              </a:rPr>
              <a:t>(</a:t>
            </a:r>
            <a:r>
              <a:rPr lang="en" altLang="zh-CN" sz="1600" dirty="0">
                <a:latin typeface="Microsoft YaHei" panose="020B0503020204020204" pitchFamily="34" charset="-122"/>
                <a:ea typeface="Microsoft YaHei" panose="020B0503020204020204" pitchFamily="34" charset="-122"/>
              </a:rPr>
              <a:t>cm)&lt;3333CM</a:t>
            </a:r>
            <a:r>
              <a:rPr lang="en" altLang="zh-CN" sz="1600" baseline="30000" dirty="0">
                <a:latin typeface="Microsoft YaHei" panose="020B0503020204020204" pitchFamily="34" charset="-122"/>
                <a:ea typeface="Microsoft YaHei" panose="020B0503020204020204" pitchFamily="34" charset="-122"/>
              </a:rPr>
              <a:t>3</a:t>
            </a:r>
          </a:p>
          <a:p>
            <a:pPr>
              <a:lnSpc>
                <a:spcPct val="200000"/>
              </a:lnSpc>
            </a:pPr>
            <a:r>
              <a:rPr lang="zh-CN" altLang="en-US" sz="1600" dirty="0">
                <a:latin typeface="Microsoft YaHei" panose="020B0503020204020204" pitchFamily="34" charset="-122"/>
                <a:ea typeface="Microsoft YaHei" panose="020B0503020204020204" pitchFamily="34" charset="-122"/>
              </a:rPr>
              <a:t>半斤装</a:t>
            </a:r>
            <a:r>
              <a:rPr lang="en" altLang="zh-CN"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25</a:t>
            </a:r>
            <a:r>
              <a:rPr lang="en" altLang="zh-CN" sz="1600" dirty="0">
                <a:latin typeface="Microsoft YaHei" panose="020B0503020204020204" pitchFamily="34" charset="-122"/>
                <a:ea typeface="Microsoft YaHei" panose="020B0503020204020204" pitchFamily="34" charset="-122"/>
              </a:rPr>
              <a:t>0g </a:t>
            </a:r>
            <a:r>
              <a:rPr lang="zh-CN" altLang="en-US" sz="1600" dirty="0">
                <a:latin typeface="Microsoft YaHei" panose="020B0503020204020204" pitchFamily="34" charset="-122"/>
                <a:ea typeface="Microsoft YaHei" panose="020B0503020204020204" pitchFamily="34" charset="-122"/>
              </a:rPr>
              <a:t>：长</a:t>
            </a:r>
            <a:r>
              <a:rPr lang="en-US" altLang="zh-CN" sz="1600" dirty="0">
                <a:latin typeface="Microsoft YaHei" panose="020B0503020204020204" pitchFamily="34" charset="-122"/>
                <a:ea typeface="Microsoft YaHei" panose="020B0503020204020204" pitchFamily="34" charset="-122"/>
              </a:rPr>
              <a:t>(</a:t>
            </a:r>
            <a:r>
              <a:rPr lang="en" altLang="zh-CN" sz="1600" dirty="0">
                <a:latin typeface="Microsoft YaHei" panose="020B0503020204020204" pitchFamily="34" charset="-122"/>
                <a:ea typeface="Microsoft YaHei" panose="020B0503020204020204" pitchFamily="34" charset="-122"/>
              </a:rPr>
              <a:t>cm)*</a:t>
            </a:r>
            <a:r>
              <a:rPr lang="zh-CN" altLang="en-US" sz="1600" dirty="0">
                <a:latin typeface="Microsoft YaHei" panose="020B0503020204020204" pitchFamily="34" charset="-122"/>
                <a:ea typeface="Microsoft YaHei" panose="020B0503020204020204" pitchFamily="34" charset="-122"/>
              </a:rPr>
              <a:t>宽</a:t>
            </a:r>
            <a:r>
              <a:rPr lang="en-US" altLang="zh-CN" sz="1600" dirty="0">
                <a:latin typeface="Microsoft YaHei" panose="020B0503020204020204" pitchFamily="34" charset="-122"/>
                <a:ea typeface="Microsoft YaHei" panose="020B0503020204020204" pitchFamily="34" charset="-122"/>
              </a:rPr>
              <a:t>(</a:t>
            </a:r>
            <a:r>
              <a:rPr lang="en" altLang="zh-CN" sz="1600" dirty="0">
                <a:latin typeface="Microsoft YaHei" panose="020B0503020204020204" pitchFamily="34" charset="-122"/>
                <a:ea typeface="Microsoft YaHei" panose="020B0503020204020204" pitchFamily="34" charset="-122"/>
              </a:rPr>
              <a:t>cm)*</a:t>
            </a:r>
            <a:r>
              <a:rPr lang="zh-CN" altLang="en-US" sz="1600" dirty="0">
                <a:latin typeface="Microsoft YaHei" panose="020B0503020204020204" pitchFamily="34" charset="-122"/>
                <a:ea typeface="Microsoft YaHei" panose="020B0503020204020204" pitchFamily="34" charset="-122"/>
              </a:rPr>
              <a:t>高</a:t>
            </a:r>
            <a:r>
              <a:rPr lang="en-US" altLang="zh-CN" sz="1600" dirty="0">
                <a:latin typeface="Microsoft YaHei" panose="020B0503020204020204" pitchFamily="34" charset="-122"/>
                <a:ea typeface="Microsoft YaHei" panose="020B0503020204020204" pitchFamily="34" charset="-122"/>
              </a:rPr>
              <a:t>(</a:t>
            </a:r>
            <a:r>
              <a:rPr lang="en" altLang="zh-CN" sz="1600" dirty="0">
                <a:latin typeface="Microsoft YaHei" panose="020B0503020204020204" pitchFamily="34" charset="-122"/>
                <a:ea typeface="Microsoft YaHei" panose="020B0503020204020204" pitchFamily="34" charset="-122"/>
              </a:rPr>
              <a:t>cm)&lt;8333CM</a:t>
            </a:r>
            <a:r>
              <a:rPr lang="en" altLang="zh-CN" sz="1600" baseline="30000" dirty="0">
                <a:latin typeface="Microsoft YaHei" panose="020B0503020204020204" pitchFamily="34" charset="-122"/>
                <a:ea typeface="Microsoft YaHei" panose="020B0503020204020204" pitchFamily="34" charset="-122"/>
              </a:rPr>
              <a:t>3 </a:t>
            </a:r>
          </a:p>
          <a:p>
            <a:pPr>
              <a:lnSpc>
                <a:spcPct val="200000"/>
              </a:lnSpc>
            </a:pPr>
            <a:r>
              <a:rPr lang="zh-CN" altLang="en-US" sz="1600" dirty="0">
                <a:latin typeface="Microsoft YaHei" panose="020B0503020204020204" pitchFamily="34" charset="-122"/>
                <a:ea typeface="Microsoft YaHei" panose="020B0503020204020204" pitchFamily="34" charset="-122"/>
              </a:rPr>
              <a:t>盒子重量是茶叶净含量的</a:t>
            </a:r>
            <a:r>
              <a:rPr lang="en-US" altLang="zh-CN" sz="1600" dirty="0">
                <a:latin typeface="Microsoft YaHei" panose="020B0503020204020204" pitchFamily="34" charset="-122"/>
                <a:ea typeface="Microsoft YaHei" panose="020B0503020204020204" pitchFamily="34" charset="-122"/>
              </a:rPr>
              <a:t>8</a:t>
            </a:r>
            <a:r>
              <a:rPr lang="zh-CN" altLang="en-US" sz="1600" dirty="0">
                <a:latin typeface="Microsoft YaHei" panose="020B0503020204020204" pitchFamily="34" charset="-122"/>
                <a:ea typeface="Microsoft YaHei" panose="020B0503020204020204" pitchFamily="34" charset="-122"/>
              </a:rPr>
              <a:t>倍</a:t>
            </a:r>
            <a:endParaRPr lang="en" altLang="zh-CN" sz="1600" dirty="0">
              <a:latin typeface="Microsoft YaHei" panose="020B0503020204020204" pitchFamily="34" charset="-122"/>
              <a:ea typeface="Microsoft YaHei" panose="020B0503020204020204" pitchFamily="34" charset="-122"/>
            </a:endParaRPr>
          </a:p>
          <a:p>
            <a:pPr marL="285750" indent="-285750">
              <a:lnSpc>
                <a:spcPct val="20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安吉白茶公版如右图（不可改动，文字和图案元素可以自由组合，放在包装盒的正面、侧面或底部，附安吉白茶公版图案素材）</a:t>
            </a:r>
            <a:endParaRPr lang="en-US" altLang="zh-CN" sz="1600" dirty="0">
              <a:latin typeface="Microsoft YaHei" panose="020B0503020204020204" pitchFamily="34" charset="-122"/>
              <a:ea typeface="Microsoft YaHei" panose="020B0503020204020204" pitchFamily="34" charset="-122"/>
            </a:endParaRPr>
          </a:p>
          <a:p>
            <a:pPr>
              <a:lnSpc>
                <a:spcPct val="200000"/>
              </a:lnSpc>
            </a:pPr>
            <a:r>
              <a:rPr lang="en-US" altLang="zh-CN" sz="1600" dirty="0">
                <a:latin typeface="Microsoft YaHei" panose="020B0503020204020204" pitchFamily="34" charset="-122"/>
                <a:ea typeface="Microsoft YaHei" panose="020B0503020204020204" pitchFamily="34" charset="-122"/>
              </a:rPr>
              <a:t>3.</a:t>
            </a:r>
            <a:r>
              <a:rPr lang="zh-CN" altLang="en-US" sz="1600" dirty="0">
                <a:latin typeface="Microsoft YaHei" panose="020B0503020204020204" pitchFamily="34" charset="-122"/>
                <a:ea typeface="Microsoft YaHei" panose="020B0503020204020204" pitchFamily="34" charset="-122"/>
              </a:rPr>
              <a:t> </a:t>
            </a:r>
            <a:r>
              <a:rPr lang="en" altLang="zh-CN" sz="1600" dirty="0">
                <a:latin typeface="Microsoft YaHei" panose="020B0503020204020204" pitchFamily="34" charset="-122"/>
                <a:ea typeface="Microsoft YaHei" panose="020B0503020204020204" pitchFamily="34" charset="-122"/>
              </a:rPr>
              <a:t>Packaging Design Requirements:</a:t>
            </a:r>
          </a:p>
          <a:p>
            <a:pPr marL="285750" indent="-285750">
              <a:lnSpc>
                <a:spcPct val="20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The design of the packaging gift box should meet the requirements of the design theme, and it needs to have the possibility of packaging and marketing after production</a:t>
            </a:r>
          </a:p>
          <a:p>
            <a:pPr>
              <a:lnSpc>
                <a:spcPct val="200000"/>
              </a:lnSpc>
            </a:pPr>
            <a:r>
              <a:rPr lang="en" altLang="zh-CN" sz="1600" dirty="0">
                <a:latin typeface="Microsoft YaHei" panose="020B0503020204020204" pitchFamily="34" charset="-122"/>
                <a:ea typeface="Microsoft YaHei" panose="020B0503020204020204" pitchFamily="34" charset="-122"/>
              </a:rPr>
              <a:t>Two taels/100g: length (cm) * width (cm) * height (cm) &lt; 3333CM</a:t>
            </a:r>
            <a:r>
              <a:rPr lang="en" altLang="zh-CN" sz="1600" baseline="30000" dirty="0">
                <a:latin typeface="Microsoft YaHei" panose="020B0503020204020204" pitchFamily="34" charset="-122"/>
                <a:ea typeface="Microsoft YaHei" panose="020B0503020204020204" pitchFamily="34" charset="-122"/>
              </a:rPr>
              <a:t>3</a:t>
            </a:r>
          </a:p>
          <a:p>
            <a:pPr>
              <a:lnSpc>
                <a:spcPct val="200000"/>
              </a:lnSpc>
            </a:pPr>
            <a:r>
              <a:rPr lang="en" altLang="zh-CN" sz="1600" dirty="0">
                <a:latin typeface="Microsoft YaHei" panose="020B0503020204020204" pitchFamily="34" charset="-122"/>
                <a:ea typeface="Microsoft YaHei" panose="020B0503020204020204" pitchFamily="34" charset="-122"/>
              </a:rPr>
              <a:t>Half catty /</a:t>
            </a:r>
            <a:r>
              <a:rPr lang="en-US" altLang="zh-CN" sz="1600" dirty="0">
                <a:latin typeface="Microsoft YaHei" panose="020B0503020204020204" pitchFamily="34" charset="-122"/>
                <a:ea typeface="Microsoft YaHei" panose="020B0503020204020204" pitchFamily="34" charset="-122"/>
              </a:rPr>
              <a:t>25</a:t>
            </a:r>
            <a:r>
              <a:rPr lang="en" altLang="zh-CN" sz="1600" dirty="0">
                <a:latin typeface="Microsoft YaHei" panose="020B0503020204020204" pitchFamily="34" charset="-122"/>
                <a:ea typeface="Microsoft YaHei" panose="020B0503020204020204" pitchFamily="34" charset="-122"/>
              </a:rPr>
              <a:t>0g: length (cm) * width (cm) * height (cm) &lt; 8333CM</a:t>
            </a:r>
            <a:r>
              <a:rPr lang="en" altLang="zh-CN" sz="1600" baseline="30000" dirty="0">
                <a:latin typeface="Microsoft YaHei" panose="020B0503020204020204" pitchFamily="34" charset="-122"/>
                <a:ea typeface="Microsoft YaHei" panose="020B0503020204020204" pitchFamily="34" charset="-122"/>
              </a:rPr>
              <a:t>3</a:t>
            </a:r>
          </a:p>
          <a:p>
            <a:pPr marL="285750" indent="-285750">
              <a:lnSpc>
                <a:spcPct val="200000"/>
              </a:lnSpc>
              <a:buFont typeface="Arial" panose="020B0604020202020204" pitchFamily="34" charset="0"/>
              <a:buChar char="•"/>
            </a:pPr>
            <a:r>
              <a:rPr lang="en" altLang="zh-CN" sz="1600" dirty="0">
                <a:latin typeface="Microsoft YaHei" panose="020B0503020204020204" pitchFamily="34" charset="-122"/>
                <a:ea typeface="Microsoft YaHei" panose="020B0503020204020204" pitchFamily="34" charset="-122"/>
              </a:rPr>
              <a:t>The public version of Anji White Tea is shown on the right (cannot be changed, the text and pattern elements can be freely combined, placed on the front, side or bottom of the packaging box, attached is the Anji white tea public version pattern material)</a:t>
            </a:r>
          </a:p>
        </p:txBody>
      </p:sp>
      <p:sp>
        <p:nvSpPr>
          <p:cNvPr id="11" name="文本框 10">
            <a:extLst>
              <a:ext uri="{FF2B5EF4-FFF2-40B4-BE49-F238E27FC236}">
                <a16:creationId xmlns:a16="http://schemas.microsoft.com/office/drawing/2014/main" id="{83712067-3197-0F41-A036-5A0B049EC70B}"/>
              </a:ext>
            </a:extLst>
          </p:cNvPr>
          <p:cNvSpPr txBox="1"/>
          <p:nvPr/>
        </p:nvSpPr>
        <p:spPr>
          <a:xfrm>
            <a:off x="282351" y="1340672"/>
            <a:ext cx="940347" cy="1015663"/>
          </a:xfrm>
          <a:prstGeom prst="rect">
            <a:avLst/>
          </a:prstGeom>
          <a:noFill/>
        </p:spPr>
        <p:txBody>
          <a:bodyPr wrap="square" rtlCol="0">
            <a:spAutoFit/>
          </a:bodyPr>
          <a:lstStyle>
            <a:defPPr>
              <a:defRPr lang="en-US"/>
            </a:defPPr>
            <a:lvl1pPr>
              <a:defRPr sz="6000" i="1">
                <a:latin typeface="Microsoft YaHei" panose="020B0503020204020204" pitchFamily="34" charset="-122"/>
                <a:ea typeface="Microsoft YaHei" panose="020B0503020204020204" pitchFamily="34" charset="-122"/>
              </a:defRPr>
            </a:lvl1pPr>
          </a:lstStyle>
          <a:p>
            <a:r>
              <a:rPr lang="en-US" altLang="zh-CN" dirty="0"/>
              <a:t>2.</a:t>
            </a:r>
            <a:endParaRPr lang="zh-CN" altLang="en-US" dirty="0"/>
          </a:p>
        </p:txBody>
      </p:sp>
      <p:sp>
        <p:nvSpPr>
          <p:cNvPr id="7" name="文本框 6">
            <a:extLst>
              <a:ext uri="{FF2B5EF4-FFF2-40B4-BE49-F238E27FC236}">
                <a16:creationId xmlns:a16="http://schemas.microsoft.com/office/drawing/2014/main" id="{7AA2F2DE-9BA9-6041-89F3-F6BE97FFB898}"/>
              </a:ext>
            </a:extLst>
          </p:cNvPr>
          <p:cNvSpPr txBox="1"/>
          <p:nvPr/>
        </p:nvSpPr>
        <p:spPr>
          <a:xfrm>
            <a:off x="1191704" y="2376587"/>
            <a:ext cx="7563172" cy="418128"/>
          </a:xfrm>
          <a:prstGeom prst="rect">
            <a:avLst/>
          </a:prstGeom>
          <a:noFill/>
        </p:spPr>
        <p:txBody>
          <a:bodyPr wrap="square">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设计说明及要求 </a:t>
            </a:r>
            <a:r>
              <a:rPr lang="en" altLang="zh-CN" sz="1600" dirty="0">
                <a:latin typeface="Microsoft YaHei" panose="020B0503020204020204" pitchFamily="34" charset="-122"/>
                <a:ea typeface="Microsoft YaHei" panose="020B0503020204020204" pitchFamily="34" charset="-122"/>
              </a:rPr>
              <a:t>DESIGN DESCRIPTION AND REQUIREMENTS </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76B6008C-C0C4-5144-A412-99CC85A71FE1}"/>
              </a:ext>
            </a:extLst>
          </p:cNvPr>
          <p:cNvPicPr>
            <a:picLocks noChangeAspect="1"/>
          </p:cNvPicPr>
          <p:nvPr/>
        </p:nvPicPr>
        <p:blipFill>
          <a:blip r:embed="rId3"/>
          <a:stretch>
            <a:fillRect/>
          </a:stretch>
        </p:blipFill>
        <p:spPr>
          <a:xfrm>
            <a:off x="10675829" y="3197051"/>
            <a:ext cx="3723153" cy="4813093"/>
          </a:xfrm>
          <a:prstGeom prst="rect">
            <a:avLst/>
          </a:prstGeom>
        </p:spPr>
      </p:pic>
      <p:sp>
        <p:nvSpPr>
          <p:cNvPr id="27" name="文本框 26">
            <a:extLst>
              <a:ext uri="{FF2B5EF4-FFF2-40B4-BE49-F238E27FC236}">
                <a16:creationId xmlns:a16="http://schemas.microsoft.com/office/drawing/2014/main" id="{D3585657-8298-7E42-9438-A59589C5C8B6}"/>
              </a:ext>
            </a:extLst>
          </p:cNvPr>
          <p:cNvSpPr txBox="1"/>
          <p:nvPr/>
        </p:nvSpPr>
        <p:spPr>
          <a:xfrm>
            <a:off x="11156661" y="7991856"/>
            <a:ext cx="2907792" cy="461665"/>
          </a:xfrm>
          <a:prstGeom prst="rect">
            <a:avLst/>
          </a:prstGeom>
          <a:noFill/>
        </p:spPr>
        <p:txBody>
          <a:bodyPr wrap="square">
            <a:spAutoFit/>
          </a:bodyPr>
          <a:lstStyle/>
          <a:p>
            <a:pPr algn="ctr"/>
            <a:r>
              <a:rPr lang="zh-CN" altLang="en-US" sz="1200" dirty="0">
                <a:latin typeface="Microsoft YaHei" panose="020B0503020204020204" pitchFamily="34" charset="-122"/>
                <a:ea typeface="Microsoft YaHei" panose="020B0503020204020204" pitchFamily="34" charset="-122"/>
              </a:rPr>
              <a:t>安吉白茶公版</a:t>
            </a:r>
            <a:endParaRPr lang="en-US" altLang="zh-CN" sz="1200" dirty="0">
              <a:latin typeface="Microsoft YaHei" panose="020B0503020204020204" pitchFamily="34" charset="-122"/>
              <a:ea typeface="Microsoft YaHei" panose="020B0503020204020204" pitchFamily="34" charset="-122"/>
            </a:endParaRPr>
          </a:p>
          <a:p>
            <a:pPr algn="ctr"/>
            <a:r>
              <a:rPr lang="en" altLang="zh-CN" sz="1200" dirty="0">
                <a:latin typeface="Microsoft YaHei" panose="020B0503020204020204" pitchFamily="34" charset="-122"/>
                <a:ea typeface="Microsoft YaHei" panose="020B0503020204020204" pitchFamily="34" charset="-122"/>
              </a:rPr>
              <a:t>The public version of Anji white tea</a:t>
            </a:r>
            <a:endParaRPr lang="zh-CN" altLang="en-US" sz="1200" dirty="0"/>
          </a:p>
        </p:txBody>
      </p:sp>
    </p:spTree>
    <p:extLst>
      <p:ext uri="{BB962C8B-B14F-4D97-AF65-F5344CB8AC3E}">
        <p14:creationId xmlns:p14="http://schemas.microsoft.com/office/powerpoint/2010/main" val="33316751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5db3a467-b2e6-4e89-9a09-f6bc2369e1be"/>
  <p:tag name="COMMONDATA" val="eyJoZGlkIjoiZDQyMTQwYjJmZjFjZDFmNjIzNDUwMjYyNDJiNTI1OWMifQ=="/>
</p:tagLst>
</file>

<file path=ppt/tags/tag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内容"/>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29823_1*a*1"/>
  <p:tag name="KSO_WM_TEMPLATE_CATEGORY" val="diagram"/>
  <p:tag name="KSO_WM_TEMPLATE_INDEX" val="20229823"/>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11091</TotalTime>
  <Words>5039</Words>
  <Application>Microsoft Office PowerPoint</Application>
  <PresentationFormat>自定义</PresentationFormat>
  <Paragraphs>629</Paragraphs>
  <Slides>31</Slides>
  <Notes>25</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31</vt:i4>
      </vt:variant>
    </vt:vector>
  </HeadingPairs>
  <TitlesOfParts>
    <vt:vector size="47" baseType="lpstr">
      <vt:lpstr>微软雅黑</vt:lpstr>
      <vt:lpstr>MiSans Normal</vt:lpstr>
      <vt:lpstr>Arial</vt:lpstr>
      <vt:lpstr>仿宋</vt:lpstr>
      <vt:lpstr>纤黑体</vt:lpstr>
      <vt:lpstr>gg sans</vt:lpstr>
      <vt:lpstr>Yu Gothic Medium</vt:lpstr>
      <vt:lpstr>Calibri</vt:lpstr>
      <vt:lpstr>宋体</vt:lpstr>
      <vt:lpstr>微软雅黑</vt:lpstr>
      <vt:lpstr>Songti SC</vt:lpstr>
      <vt:lpstr>等线</vt:lpstr>
      <vt:lpstr>Times New Roman</vt:lpstr>
      <vt:lpstr>等线 Light</vt:lpstr>
      <vt:lpstr>inherit</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程 思</dc:creator>
  <cp:lastModifiedBy>121</cp:lastModifiedBy>
  <cp:revision>1733</cp:revision>
  <cp:lastPrinted>2025-02-13T03:04:00Z</cp:lastPrinted>
  <dcterms:created xsi:type="dcterms:W3CDTF">2025-02-13T03:04:00Z</dcterms:created>
  <dcterms:modified xsi:type="dcterms:W3CDTF">2025-03-07T03:48:44Z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7B76D4DF668CE8184261AD67E05161D8_43</vt:lpwstr>
  </property>
</Properties>
</file>