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50" r:id="rId2"/>
    <p:sldMasterId id="2147483663" r:id="rId3"/>
  </p:sldMasterIdLst>
  <p:notesMasterIdLst>
    <p:notesMasterId r:id="rId17"/>
  </p:notesMasterIdLst>
  <p:handoutMasterIdLst>
    <p:handoutMasterId r:id="rId18"/>
  </p:handoutMasterIdLst>
  <p:sldIdLst>
    <p:sldId id="2886" r:id="rId4"/>
    <p:sldId id="3163" r:id="rId5"/>
    <p:sldId id="3093" r:id="rId6"/>
    <p:sldId id="3094" r:id="rId7"/>
    <p:sldId id="3095" r:id="rId8"/>
    <p:sldId id="3096" r:id="rId9"/>
    <p:sldId id="3097" r:id="rId10"/>
    <p:sldId id="3153" r:id="rId11"/>
    <p:sldId id="3098" r:id="rId12"/>
    <p:sldId id="3154" r:id="rId13"/>
    <p:sldId id="3305" r:id="rId14"/>
    <p:sldId id="3307" r:id="rId15"/>
    <p:sldId id="3303" r:id="rId16"/>
  </p:sldIdLst>
  <p:sldSz cx="15119350" cy="10691813"/>
  <p:notesSz cx="6761163" cy="9942513"/>
  <p:embeddedFontLst>
    <p:embeddedFont>
      <p:font typeface="MiSans Bold" panose="02010600030101010101" charset="-122"/>
      <p:bold r:id="rId19"/>
    </p:embeddedFont>
    <p:embeddedFont>
      <p:font typeface="MiSans Normal" panose="02010600030101010101" charset="-122"/>
      <p:regular r:id="rId20"/>
    </p:embeddedFont>
    <p:embeddedFont>
      <p:font typeface="Arial Black KOI8" panose="02010600030101010101"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Dubai Medium" panose="020B0603030403030204" pitchFamily="34" charset="-78"/>
      <p:regular r:id="rId28"/>
    </p:embeddedFont>
    <p:embeddedFont>
      <p:font typeface="Yu Gothic Medium" panose="020B0500000000000000" pitchFamily="34" charset="-128"/>
      <p:regular r:id="rId29"/>
    </p:embeddedFont>
    <p:embeddedFont>
      <p:font typeface="等线" panose="02010600030101010101" pitchFamily="2" charset="-122"/>
      <p:regular r:id="rId30"/>
      <p:bold r:id="rId31"/>
    </p:embeddedFont>
    <p:embeddedFont>
      <p:font typeface="等线 Light" panose="02010600030101010101" pitchFamily="2" charset="-122"/>
      <p:regular r:id="rId32"/>
    </p:embeddedFont>
    <p:embeddedFont>
      <p:font typeface="微软雅黑" panose="020B0503020204020204" pitchFamily="34" charset="-122"/>
      <p:regular r:id="rId33"/>
      <p:bold r:id="rId34"/>
    </p:embeddedFont>
  </p:embeddedFontLst>
  <p:custDataLst>
    <p:tags r:id="rId35"/>
  </p:custDataLst>
  <p:kinsoku lang="zh-CN" invalStChars="!),.:;?]}、。—ˇ¨〃々～‖…’”〕〉》」』〗】∶！＂＇），．：；？］｀｜｝·" invalEndChars="([{‘“〔〈《「『〖【（［｛．·"/>
  <p:defaultTextStyle>
    <a:defPPr>
      <a:defRPr lang="en-US"/>
    </a:defPPr>
    <a:lvl1pPr marL="0" algn="l" defTabSz="527050" rtl="0" eaLnBrk="1" latinLnBrk="0" hangingPunct="1">
      <a:defRPr sz="2075" kern="1200">
        <a:solidFill>
          <a:schemeClr val="tx1"/>
        </a:solidFill>
        <a:latin typeface="+mn-lt"/>
        <a:ea typeface="+mn-ea"/>
        <a:cs typeface="+mn-cs"/>
      </a:defRPr>
    </a:lvl1pPr>
    <a:lvl2pPr marL="527050" algn="l" defTabSz="527050" rtl="0" eaLnBrk="1" latinLnBrk="0" hangingPunct="1">
      <a:defRPr sz="2075" kern="1200">
        <a:solidFill>
          <a:schemeClr val="tx1"/>
        </a:solidFill>
        <a:latin typeface="+mn-lt"/>
        <a:ea typeface="+mn-ea"/>
        <a:cs typeface="+mn-cs"/>
      </a:defRPr>
    </a:lvl2pPr>
    <a:lvl3pPr marL="1053465" algn="l" defTabSz="527050" rtl="0" eaLnBrk="1" latinLnBrk="0" hangingPunct="1">
      <a:defRPr sz="2075" kern="1200">
        <a:solidFill>
          <a:schemeClr val="tx1"/>
        </a:solidFill>
        <a:latin typeface="+mn-lt"/>
        <a:ea typeface="+mn-ea"/>
        <a:cs typeface="+mn-cs"/>
      </a:defRPr>
    </a:lvl3pPr>
    <a:lvl4pPr marL="1580515" algn="l" defTabSz="527050" rtl="0" eaLnBrk="1" latinLnBrk="0" hangingPunct="1">
      <a:defRPr sz="2075" kern="1200">
        <a:solidFill>
          <a:schemeClr val="tx1"/>
        </a:solidFill>
        <a:latin typeface="+mn-lt"/>
        <a:ea typeface="+mn-ea"/>
        <a:cs typeface="+mn-cs"/>
      </a:defRPr>
    </a:lvl4pPr>
    <a:lvl5pPr marL="2106930" algn="l" defTabSz="527050" rtl="0" eaLnBrk="1" latinLnBrk="0" hangingPunct="1">
      <a:defRPr sz="2075" kern="1200">
        <a:solidFill>
          <a:schemeClr val="tx1"/>
        </a:solidFill>
        <a:latin typeface="+mn-lt"/>
        <a:ea typeface="+mn-ea"/>
        <a:cs typeface="+mn-cs"/>
      </a:defRPr>
    </a:lvl5pPr>
    <a:lvl6pPr marL="2633980" algn="l" defTabSz="527050" rtl="0" eaLnBrk="1" latinLnBrk="0" hangingPunct="1">
      <a:defRPr sz="2075" kern="1200">
        <a:solidFill>
          <a:schemeClr val="tx1"/>
        </a:solidFill>
        <a:latin typeface="+mn-lt"/>
        <a:ea typeface="+mn-ea"/>
        <a:cs typeface="+mn-cs"/>
      </a:defRPr>
    </a:lvl6pPr>
    <a:lvl7pPr marL="3160395" algn="l" defTabSz="527050" rtl="0" eaLnBrk="1" latinLnBrk="0" hangingPunct="1">
      <a:defRPr sz="2075" kern="1200">
        <a:solidFill>
          <a:schemeClr val="tx1"/>
        </a:solidFill>
        <a:latin typeface="+mn-lt"/>
        <a:ea typeface="+mn-ea"/>
        <a:cs typeface="+mn-cs"/>
      </a:defRPr>
    </a:lvl7pPr>
    <a:lvl8pPr marL="3687445" algn="l" defTabSz="527050" rtl="0" eaLnBrk="1" latinLnBrk="0" hangingPunct="1">
      <a:defRPr sz="2075" kern="1200">
        <a:solidFill>
          <a:schemeClr val="tx1"/>
        </a:solidFill>
        <a:latin typeface="+mn-lt"/>
        <a:ea typeface="+mn-ea"/>
        <a:cs typeface="+mn-cs"/>
      </a:defRPr>
    </a:lvl8pPr>
    <a:lvl9pPr marL="4213860" algn="l" defTabSz="527050" rtl="0" eaLnBrk="1" latinLnBrk="0" hangingPunct="1">
      <a:defRPr sz="207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2" userDrawn="1">
          <p15:clr>
            <a:srgbClr val="A4A3A4"/>
          </p15:clr>
        </p15:guide>
        <p15:guide id="2" pos="9018" userDrawn="1">
          <p15:clr>
            <a:srgbClr val="A4A3A4"/>
          </p15:clr>
        </p15:guide>
        <p15:guide id="3" orient="horz" pos="6638" userDrawn="1">
          <p15:clr>
            <a:srgbClr val="A4A3A4"/>
          </p15:clr>
        </p15:guide>
        <p15:guide id="4" pos="9252" userDrawn="1">
          <p15:clr>
            <a:srgbClr val="A4A3A4"/>
          </p15:clr>
        </p15:guide>
        <p15:guide id="5" orient="horz" pos="292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BBC3"/>
    <a:srgbClr val="679AAB"/>
    <a:srgbClr val="767171"/>
    <a:srgbClr val="DDB086"/>
    <a:srgbClr val="B26878"/>
    <a:srgbClr val="E5C4A4"/>
    <a:srgbClr val="9D68B2"/>
    <a:srgbClr val="9BBB59"/>
    <a:srgbClr val="ED7D31"/>
    <a:srgbClr val="91C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14" autoAdjust="0"/>
    <p:restoredTop sz="94397" autoAdjust="0"/>
  </p:normalViewPr>
  <p:slideViewPr>
    <p:cSldViewPr snapToGrid="0" showGuides="1">
      <p:cViewPr varScale="1">
        <p:scale>
          <a:sx n="84" d="100"/>
          <a:sy n="84" d="100"/>
        </p:scale>
        <p:origin x="1284" y="108"/>
      </p:cViewPr>
      <p:guideLst>
        <p:guide orient="horz" pos="1942"/>
        <p:guide pos="9018"/>
        <p:guide orient="horz" pos="6638"/>
        <p:guide pos="9252"/>
        <p:guide orient="horz" pos="292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96"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8195" cy="542381"/>
          </a:xfrm>
          <a:prstGeom prst="rect">
            <a:avLst/>
          </a:prstGeom>
        </p:spPr>
        <p:txBody>
          <a:bodyPr vert="horz" lIns="91440" tIns="45720" rIns="91440" bIns="45720" rtlCol="0"/>
          <a:lstStyle>
            <a:lvl1pPr algn="l">
              <a:defRPr sz="1170"/>
            </a:lvl1pPr>
          </a:lstStyle>
          <a:p>
            <a:endParaRPr lang="zh-CN" altLang="en-US">
              <a:latin typeface="微软雅黑" panose="020B0503020204020204" pitchFamily="34" charset="-122"/>
            </a:endParaRPr>
          </a:p>
        </p:txBody>
      </p:sp>
      <p:sp>
        <p:nvSpPr>
          <p:cNvPr id="3" name="日期占位符 2"/>
          <p:cNvSpPr>
            <a:spLocks noGrp="1"/>
          </p:cNvSpPr>
          <p:nvPr>
            <p:ph type="dt" sz="quarter" idx="1"/>
          </p:nvPr>
        </p:nvSpPr>
        <p:spPr>
          <a:xfrm>
            <a:off x="3775329" y="0"/>
            <a:ext cx="2888195" cy="542381"/>
          </a:xfrm>
          <a:prstGeom prst="rect">
            <a:avLst/>
          </a:prstGeom>
        </p:spPr>
        <p:txBody>
          <a:bodyPr vert="horz" lIns="91440" tIns="45720" rIns="91440" bIns="45720" rtlCol="0"/>
          <a:lstStyle>
            <a:lvl1pPr algn="r">
              <a:defRPr sz="1170"/>
            </a:lvl1pPr>
          </a:lstStyle>
          <a:p>
            <a:fld id="{0F9B84EA-7D68-4D60-9CB1-D50884785D1C}" type="datetimeFigureOut">
              <a:rPr lang="zh-CN" altLang="en-US" smtClean="0">
                <a:latin typeface="微软雅黑" panose="020B0503020204020204" pitchFamily="34" charset="-122"/>
              </a:rPr>
              <a:t>2023/12/8</a:t>
            </a:fld>
            <a:endParaRPr lang="zh-CN" altLang="en-US">
              <a:latin typeface="微软雅黑" panose="020B0503020204020204" pitchFamily="34" charset="-122"/>
            </a:endParaRPr>
          </a:p>
        </p:txBody>
      </p:sp>
      <p:sp>
        <p:nvSpPr>
          <p:cNvPr id="4" name="页脚占位符 3"/>
          <p:cNvSpPr>
            <a:spLocks noGrp="1"/>
          </p:cNvSpPr>
          <p:nvPr>
            <p:ph type="ftr" sz="quarter" idx="2"/>
          </p:nvPr>
        </p:nvSpPr>
        <p:spPr>
          <a:xfrm>
            <a:off x="0" y="10267686"/>
            <a:ext cx="2888195" cy="542379"/>
          </a:xfrm>
          <a:prstGeom prst="rect">
            <a:avLst/>
          </a:prstGeom>
        </p:spPr>
        <p:txBody>
          <a:bodyPr vert="horz" lIns="91440" tIns="45720" rIns="91440" bIns="45720" rtlCol="0" anchor="b"/>
          <a:lstStyle>
            <a:lvl1pPr algn="l">
              <a:defRPr sz="1170"/>
            </a:lvl1pPr>
          </a:lstStyle>
          <a:p>
            <a:endParaRPr lang="zh-CN" altLang="en-US">
              <a:latin typeface="微软雅黑" panose="020B0503020204020204" pitchFamily="34" charset="-122"/>
            </a:endParaRPr>
          </a:p>
        </p:txBody>
      </p:sp>
      <p:sp>
        <p:nvSpPr>
          <p:cNvPr id="5" name="灯片编号占位符 4"/>
          <p:cNvSpPr>
            <a:spLocks noGrp="1"/>
          </p:cNvSpPr>
          <p:nvPr>
            <p:ph type="sldNum" sz="quarter" idx="3"/>
          </p:nvPr>
        </p:nvSpPr>
        <p:spPr>
          <a:xfrm>
            <a:off x="3775329" y="10267686"/>
            <a:ext cx="2888195" cy="542379"/>
          </a:xfrm>
          <a:prstGeom prst="rect">
            <a:avLst/>
          </a:prstGeom>
        </p:spPr>
        <p:txBody>
          <a:bodyPr vert="horz" lIns="91440" tIns="45720" rIns="91440" bIns="45720" rtlCol="0" anchor="b"/>
          <a:lstStyle>
            <a:lvl1pPr algn="r">
              <a:defRPr sz="1170"/>
            </a:lvl1pPr>
          </a:lstStyle>
          <a:p>
            <a:fld id="{8D4E0FC9-F1F8-4FAE-9988-3BA365CFD46F}" type="slidenum">
              <a:rPr lang="zh-CN" altLang="en-US" smtClean="0">
                <a:latin typeface="微软雅黑" panose="020B0503020204020204" pitchFamily="34" charset="-122"/>
              </a:rPr>
              <a:t>‹#›</a:t>
            </a:fld>
            <a:endParaRPr lang="zh-CN" altLang="en-US">
              <a:latin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260C32D1-2567-4A6E-A540-4B593FC98966}" type="datetimeFigureOut">
              <a:rPr lang="zh-CN" altLang="en-US" smtClean="0"/>
              <a:t>2023/12/8</a:t>
            </a:fld>
            <a:endParaRPr lang="zh-CN" altLang="en-US"/>
          </a:p>
        </p:txBody>
      </p:sp>
      <p:sp>
        <p:nvSpPr>
          <p:cNvPr id="4" name="幻灯片图像占位符 3"/>
          <p:cNvSpPr>
            <a:spLocks noGrp="1" noRot="1" noChangeAspect="1"/>
          </p:cNvSpPr>
          <p:nvPr>
            <p:ph type="sldImg" idx="2"/>
          </p:nvPr>
        </p:nvSpPr>
        <p:spPr>
          <a:xfrm>
            <a:off x="1008063" y="1243013"/>
            <a:ext cx="47450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B45B6DAD-65C5-4849-996B-04979EB4B7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1pPr>
    <a:lvl2pPr marL="61976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2pPr>
    <a:lvl3pPr marL="1238885"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3pPr>
    <a:lvl4pPr marL="185801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4pPr>
    <a:lvl5pPr marL="247777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5pPr>
    <a:lvl6pPr marL="3097530" algn="l" defTabSz="1238885" rtl="0" eaLnBrk="1" latinLnBrk="0" hangingPunct="1">
      <a:defRPr sz="1625" kern="1200">
        <a:solidFill>
          <a:schemeClr val="tx1"/>
        </a:solidFill>
        <a:latin typeface="+mn-lt"/>
        <a:ea typeface="+mn-ea"/>
        <a:cs typeface="+mn-cs"/>
      </a:defRPr>
    </a:lvl6pPr>
    <a:lvl7pPr marL="3716655" algn="l" defTabSz="1238885" rtl="0" eaLnBrk="1" latinLnBrk="0" hangingPunct="1">
      <a:defRPr sz="1625" kern="1200">
        <a:solidFill>
          <a:schemeClr val="tx1"/>
        </a:solidFill>
        <a:latin typeface="+mn-lt"/>
        <a:ea typeface="+mn-ea"/>
        <a:cs typeface="+mn-cs"/>
      </a:defRPr>
    </a:lvl7pPr>
    <a:lvl8pPr marL="4335780" algn="l" defTabSz="1238885" rtl="0" eaLnBrk="1" latinLnBrk="0" hangingPunct="1">
      <a:defRPr sz="1625" kern="1200">
        <a:solidFill>
          <a:schemeClr val="tx1"/>
        </a:solidFill>
        <a:latin typeface="+mn-lt"/>
        <a:ea typeface="+mn-ea"/>
        <a:cs typeface="+mn-cs"/>
      </a:defRPr>
    </a:lvl8pPr>
    <a:lvl9pPr marL="4955540" algn="l" defTabSz="1238885" rtl="0" eaLnBrk="1" latinLnBrk="0" hangingPunct="1">
      <a:defRPr sz="162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C71BE-6337-4E67-988F-4381F7DB5B77}" type="datetime1">
              <a:rPr lang="zh-CN" altLang="en-US" smtClean="0"/>
              <a:t>2023/12/8</a:t>
            </a:fld>
            <a:endParaRPr lang="zh-CN" altLang="en-US"/>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19E3E4EA-9E50-4644-8B02-8DCDE36AE50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039813" y="2846388"/>
            <a:ext cx="13039725"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31875" y="2665413"/>
            <a:ext cx="13039725" cy="4448175"/>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1031875" y="7154863"/>
            <a:ext cx="13039725" cy="23383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2023/12/8</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sv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00">
                <a:solidFill>
                  <a:schemeClr val="tx1">
                    <a:tint val="75000"/>
                  </a:schemeClr>
                </a:solidFill>
                <a:latin typeface="微软雅黑" panose="020B0503020204020204" pitchFamily="34" charset="-122"/>
                <a:ea typeface="微软雅黑" panose="020B0503020204020204" pitchFamily="34" charset="-122"/>
              </a:defRPr>
            </a:lvl1pPr>
          </a:lstStyle>
          <a:p>
            <a:fld id="{147637EF-8DC9-422F-A64B-4E00D7BC83F9}" type="datetime1">
              <a:rPr lang="zh-CN" altLang="en-US" smtClean="0"/>
              <a:t>2023/12/8</a:t>
            </a:fld>
            <a:endParaRPr lang="zh-CN"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11245017" y="9354510"/>
            <a:ext cx="3401854" cy="1536121"/>
          </a:xfrm>
          <a:prstGeom prst="rect">
            <a:avLst/>
          </a:prstGeom>
        </p:spPr>
        <p:txBody>
          <a:bodyPr vert="horz" lIns="91440" tIns="45720" rIns="91440" bIns="45720" rtlCol="0" anchor="ctr"/>
          <a:lstStyle>
            <a:lvl1pPr algn="r">
              <a:defRPr sz="6000" b="0" i="1">
                <a:solidFill>
                  <a:srgbClr val="FFC000"/>
                </a:solidFill>
                <a:latin typeface="Arial Black KOI8" panose="020B0A04020102020204" pitchFamily="34" charset="0"/>
              </a:defRPr>
            </a:lvl1pPr>
          </a:lstStyle>
          <a:p>
            <a:fld id="{3692A5BE-9B8A-4DF7-A5AF-8AF908D4D234}" type="slidenum">
              <a:rPr lang="zh-CN" altLang="en-US" smtClean="0"/>
              <a:t>‹#›</a:t>
            </a:fld>
            <a:endParaRPr lang="zh-CN" altLang="en-US" dirty="0"/>
          </a:p>
        </p:txBody>
      </p:sp>
      <p:grpSp>
        <p:nvGrpSpPr>
          <p:cNvPr id="11" name="组合 10"/>
          <p:cNvGrpSpPr/>
          <p:nvPr userDrawn="1"/>
        </p:nvGrpSpPr>
        <p:grpSpPr>
          <a:xfrm>
            <a:off x="12503414" y="232449"/>
            <a:ext cx="2474279" cy="411530"/>
            <a:chOff x="11203467" y="301572"/>
            <a:chExt cx="1404847" cy="233658"/>
          </a:xfrm>
        </p:grpSpPr>
        <p:sp>
          <p:nvSpPr>
            <p:cNvPr id="12" name="文本框 11"/>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tx1">
                      <a:lumMod val="75000"/>
                      <a:lumOff val="25000"/>
                    </a:schemeClr>
                  </a:solidFill>
                </a:rPr>
                <a:t>2024</a:t>
              </a:r>
              <a:r>
                <a:rPr lang="zh-CN" altLang="en-US" sz="1100" b="1" dirty="0">
                  <a:solidFill>
                    <a:schemeClr val="tx1">
                      <a:lumMod val="75000"/>
                      <a:lumOff val="25000"/>
                    </a:schemeClr>
                  </a:solidFill>
                </a:rPr>
                <a:t>国际袜品时尚流行趋势</a:t>
              </a:r>
            </a:p>
          </p:txBody>
        </p:sp>
        <p:sp>
          <p:nvSpPr>
            <p:cNvPr id="13" name="文本框 12"/>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tx1">
                      <a:lumMod val="75000"/>
                      <a:lumOff val="25000"/>
                    </a:schemeClr>
                  </a:solidFill>
                  <a:latin typeface="Arial" panose="020B0604020202020204" pitchFamily="34" charset="0"/>
                  <a:cs typeface="Arial" panose="020B0604020202020204" pitchFamily="34" charset="0"/>
                </a:rPr>
                <a:t>2024 INTERNATIONAL HOSIERY TRENDS</a:t>
              </a:r>
            </a:p>
          </p:txBody>
        </p:sp>
      </p:grpSp>
      <p:pic>
        <p:nvPicPr>
          <p:cNvPr id="14" name="图片 13" descr="徽标, 公司名称&#10;&#10;描述已自动生成"/>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572907" y="245328"/>
            <a:ext cx="877003" cy="4819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1425575"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56235" indent="-356235" algn="l" defTabSz="1425575" rtl="0" eaLnBrk="1" latinLnBrk="0" hangingPunct="1">
        <a:lnSpc>
          <a:spcPct val="150000"/>
        </a:lnSpc>
        <a:spcBef>
          <a:spcPts val="1560"/>
        </a:spcBef>
        <a:buFont typeface="Arial" panose="020B0604020202020204" pitchFamily="34" charset="0"/>
        <a:buChar char="•"/>
        <a:defRPr sz="4000" kern="1200">
          <a:solidFill>
            <a:schemeClr val="tx1"/>
          </a:solidFill>
          <a:latin typeface="微软雅黑" panose="020B0503020204020204" pitchFamily="34" charset="-122"/>
          <a:ea typeface="微软雅黑" panose="020B0503020204020204" pitchFamily="34" charset="-122"/>
          <a:cs typeface="+mn-cs"/>
        </a:defRPr>
      </a:lvl1pPr>
      <a:lvl2pPr marL="1069340" indent="-356235" algn="l" defTabSz="1425575" rtl="0" eaLnBrk="1" latinLnBrk="0" hangingPunct="1">
        <a:lnSpc>
          <a:spcPct val="150000"/>
        </a:lnSpc>
        <a:spcBef>
          <a:spcPts val="780"/>
        </a:spcBef>
        <a:buFont typeface="Arial" panose="020B0604020202020204" pitchFamily="34" charset="0"/>
        <a:buChar char="•"/>
        <a:defRPr sz="3600" kern="1200">
          <a:solidFill>
            <a:schemeClr val="tx1"/>
          </a:solidFill>
          <a:latin typeface="微软雅黑" panose="020B0503020204020204" pitchFamily="34" charset="-122"/>
          <a:ea typeface="微软雅黑" panose="020B0503020204020204" pitchFamily="34" charset="-122"/>
          <a:cs typeface="+mn-cs"/>
        </a:defRPr>
      </a:lvl2pPr>
      <a:lvl3pPr marL="1781810" indent="-356235" algn="l" defTabSz="1425575" rtl="0" eaLnBrk="1" latinLnBrk="0" hangingPunct="1">
        <a:lnSpc>
          <a:spcPct val="150000"/>
        </a:lnSpc>
        <a:spcBef>
          <a:spcPts val="78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3pPr>
      <a:lvl4pPr marL="2494915" indent="-356235" algn="l" defTabSz="1425575" rtl="0" eaLnBrk="1" latinLnBrk="0" hangingPunct="1">
        <a:lnSpc>
          <a:spcPct val="150000"/>
        </a:lnSpc>
        <a:spcBef>
          <a:spcPts val="78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4pPr>
      <a:lvl5pPr marL="3207385" indent="-356235" algn="l" defTabSz="1425575" rtl="0" eaLnBrk="1" latinLnBrk="0" hangingPunct="1">
        <a:lnSpc>
          <a:spcPct val="150000"/>
        </a:lnSpc>
        <a:spcBef>
          <a:spcPts val="78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5pPr>
      <a:lvl6pPr marL="392049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6pPr>
      <a:lvl7pPr marL="463296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7pPr>
      <a:lvl8pPr marL="534606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8pPr>
      <a:lvl9pPr marL="605853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9pPr>
    </p:bodyStyle>
    <p:otherStyle>
      <a:defPPr>
        <a:defRPr lang="en-US"/>
      </a:defPPr>
      <a:lvl1pPr marL="0" algn="l" defTabSz="1425575" rtl="0" eaLnBrk="1" latinLnBrk="0" hangingPunct="1">
        <a:defRPr sz="2805" kern="1200">
          <a:solidFill>
            <a:schemeClr val="tx1"/>
          </a:solidFill>
          <a:latin typeface="+mn-lt"/>
          <a:ea typeface="+mn-ea"/>
          <a:cs typeface="+mn-cs"/>
        </a:defRPr>
      </a:lvl1pPr>
      <a:lvl2pPr marL="712470" algn="l" defTabSz="1425575" rtl="0" eaLnBrk="1" latinLnBrk="0" hangingPunct="1">
        <a:defRPr sz="2805" kern="1200">
          <a:solidFill>
            <a:schemeClr val="tx1"/>
          </a:solidFill>
          <a:latin typeface="+mn-lt"/>
          <a:ea typeface="+mn-ea"/>
          <a:cs typeface="+mn-cs"/>
        </a:defRPr>
      </a:lvl2pPr>
      <a:lvl3pPr marL="1425575" algn="l" defTabSz="1425575" rtl="0" eaLnBrk="1" latinLnBrk="0" hangingPunct="1">
        <a:defRPr sz="2805" kern="1200">
          <a:solidFill>
            <a:schemeClr val="tx1"/>
          </a:solidFill>
          <a:latin typeface="+mn-lt"/>
          <a:ea typeface="+mn-ea"/>
          <a:cs typeface="+mn-cs"/>
        </a:defRPr>
      </a:lvl3pPr>
      <a:lvl4pPr marL="2138045" algn="l" defTabSz="1425575" rtl="0" eaLnBrk="1" latinLnBrk="0" hangingPunct="1">
        <a:defRPr sz="2805" kern="1200">
          <a:solidFill>
            <a:schemeClr val="tx1"/>
          </a:solidFill>
          <a:latin typeface="+mn-lt"/>
          <a:ea typeface="+mn-ea"/>
          <a:cs typeface="+mn-cs"/>
        </a:defRPr>
      </a:lvl4pPr>
      <a:lvl5pPr marL="2851150" algn="l" defTabSz="1425575" rtl="0" eaLnBrk="1" latinLnBrk="0" hangingPunct="1">
        <a:defRPr sz="2805" kern="1200">
          <a:solidFill>
            <a:schemeClr val="tx1"/>
          </a:solidFill>
          <a:latin typeface="+mn-lt"/>
          <a:ea typeface="+mn-ea"/>
          <a:cs typeface="+mn-cs"/>
        </a:defRPr>
      </a:lvl5pPr>
      <a:lvl6pPr marL="3563620" algn="l" defTabSz="1425575" rtl="0" eaLnBrk="1" latinLnBrk="0" hangingPunct="1">
        <a:defRPr sz="2805" kern="1200">
          <a:solidFill>
            <a:schemeClr val="tx1"/>
          </a:solidFill>
          <a:latin typeface="+mn-lt"/>
          <a:ea typeface="+mn-ea"/>
          <a:cs typeface="+mn-cs"/>
        </a:defRPr>
      </a:lvl6pPr>
      <a:lvl7pPr marL="4276725" algn="l" defTabSz="1425575" rtl="0" eaLnBrk="1" latinLnBrk="0" hangingPunct="1">
        <a:defRPr sz="2805" kern="1200">
          <a:solidFill>
            <a:schemeClr val="tx1"/>
          </a:solidFill>
          <a:latin typeface="+mn-lt"/>
          <a:ea typeface="+mn-ea"/>
          <a:cs typeface="+mn-cs"/>
        </a:defRPr>
      </a:lvl7pPr>
      <a:lvl8pPr marL="4989195" algn="l" defTabSz="1425575" rtl="0" eaLnBrk="1" latinLnBrk="0" hangingPunct="1">
        <a:defRPr sz="2805" kern="1200">
          <a:solidFill>
            <a:schemeClr val="tx1"/>
          </a:solidFill>
          <a:latin typeface="+mn-lt"/>
          <a:ea typeface="+mn-ea"/>
          <a:cs typeface="+mn-cs"/>
        </a:defRPr>
      </a:lvl8pPr>
      <a:lvl9pPr marL="5702300" algn="l" defTabSz="1425575" rtl="0" eaLnBrk="1" latinLnBrk="0" hangingPunct="1">
        <a:defRPr sz="2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slideLayout" Target="../slideLayouts/slideLayout1.xml"/><Relationship Id="rId4" Type="http://schemas.openxmlformats.org/officeDocument/2006/relationships/tags" Target="../tags/tag5.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7.png"/><Relationship Id="rId3" Type="http://schemas.openxmlformats.org/officeDocument/2006/relationships/tags" Target="../tags/tag84.xml"/><Relationship Id="rId7" Type="http://schemas.openxmlformats.org/officeDocument/2006/relationships/image" Target="../media/image36.png"/><Relationship Id="rId12" Type="http://schemas.openxmlformats.org/officeDocument/2006/relationships/image" Target="../media/image26.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8.xml"/><Relationship Id="rId11" Type="http://schemas.openxmlformats.org/officeDocument/2006/relationships/image" Target="../media/image40.png"/><Relationship Id="rId5" Type="http://schemas.openxmlformats.org/officeDocument/2006/relationships/tags" Target="../tags/tag86.xml"/><Relationship Id="rId15" Type="http://schemas.openxmlformats.org/officeDocument/2006/relationships/image" Target="../media/image29.png"/><Relationship Id="rId10" Type="http://schemas.openxmlformats.org/officeDocument/2006/relationships/image" Target="../media/image39.png"/><Relationship Id="rId4" Type="http://schemas.openxmlformats.org/officeDocument/2006/relationships/tags" Target="../tags/tag85.xml"/><Relationship Id="rId9" Type="http://schemas.openxmlformats.org/officeDocument/2006/relationships/image" Target="../media/image38.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7.png"/><Relationship Id="rId3" Type="http://schemas.openxmlformats.org/officeDocument/2006/relationships/tags" Target="../tags/tag89.xml"/><Relationship Id="rId7" Type="http://schemas.openxmlformats.org/officeDocument/2006/relationships/image" Target="../media/image36.png"/><Relationship Id="rId12" Type="http://schemas.openxmlformats.org/officeDocument/2006/relationships/image" Target="../media/image26.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20.xml"/><Relationship Id="rId11" Type="http://schemas.openxmlformats.org/officeDocument/2006/relationships/image" Target="../media/image40.png"/><Relationship Id="rId5" Type="http://schemas.openxmlformats.org/officeDocument/2006/relationships/tags" Target="../tags/tag91.xml"/><Relationship Id="rId15" Type="http://schemas.openxmlformats.org/officeDocument/2006/relationships/image" Target="../media/image29.png"/><Relationship Id="rId10" Type="http://schemas.openxmlformats.org/officeDocument/2006/relationships/image" Target="../media/image39.png"/><Relationship Id="rId4" Type="http://schemas.openxmlformats.org/officeDocument/2006/relationships/tags" Target="../tags/tag90.xml"/><Relationship Id="rId9" Type="http://schemas.openxmlformats.org/officeDocument/2006/relationships/image" Target="../media/image38.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8.xml"/><Relationship Id="rId7" Type="http://schemas.openxmlformats.org/officeDocument/2006/relationships/image" Target="../media/image9.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2.xml"/><Relationship Id="rId7" Type="http://schemas.openxmlformats.org/officeDocument/2006/relationships/image" Target="../media/image1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slideLayout" Target="../slideLayouts/slideLayout8.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tags" Target="../tags/tag30.xml"/><Relationship Id="rId3" Type="http://schemas.openxmlformats.org/officeDocument/2006/relationships/tags" Target="../tags/tag15.xml"/><Relationship Id="rId21" Type="http://schemas.openxmlformats.org/officeDocument/2006/relationships/image" Target="../media/image23.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image" Target="../media/image22.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tags" Target="../tags/tag27.xml"/><Relationship Id="rId10" Type="http://schemas.openxmlformats.org/officeDocument/2006/relationships/tags" Target="../tags/tag22.xml"/><Relationship Id="rId19" Type="http://schemas.openxmlformats.org/officeDocument/2006/relationships/slideLayout" Target="../slideLayouts/slideLayout8.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slideLayout" Target="../slideLayouts/slideLayout8.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 Type="http://schemas.openxmlformats.org/officeDocument/2006/relationships/tags" Target="../tags/tag32.xml"/><Relationship Id="rId16" Type="http://schemas.openxmlformats.org/officeDocument/2006/relationships/tags" Target="../tags/tag46.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19" Type="http://schemas.openxmlformats.org/officeDocument/2006/relationships/image" Target="../media/image25.pn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s>
</file>

<file path=ppt/slides/_rels/slide8.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slideLayout" Target="../slideLayouts/slideLayout8.xml"/><Relationship Id="rId3" Type="http://schemas.openxmlformats.org/officeDocument/2006/relationships/tags" Target="../tags/tag50.xml"/><Relationship Id="rId21" Type="http://schemas.openxmlformats.org/officeDocument/2006/relationships/image" Target="../media/image28.pn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image" Target="../media/image27.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5" Type="http://schemas.openxmlformats.org/officeDocument/2006/relationships/tags" Target="../tags/tag62.xml"/><Relationship Id="rId10" Type="http://schemas.openxmlformats.org/officeDocument/2006/relationships/tags" Target="../tags/tag57.xml"/><Relationship Id="rId19" Type="http://schemas.openxmlformats.org/officeDocument/2006/relationships/image" Target="../media/image26.pn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slideLayout" Target="../slideLayouts/slideLayout8.xml"/><Relationship Id="rId3" Type="http://schemas.openxmlformats.org/officeDocument/2006/relationships/tags" Target="../tags/tag67.xml"/><Relationship Id="rId21" Type="http://schemas.openxmlformats.org/officeDocument/2006/relationships/image" Target="../media/image32.png"/><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image" Target="../media/image31.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image" Target="../media/image35.jpeg"/><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image" Target="../media/image34.jpeg"/><Relationship Id="rId10" Type="http://schemas.openxmlformats.org/officeDocument/2006/relationships/tags" Target="../tags/tag74.xml"/><Relationship Id="rId19" Type="http://schemas.openxmlformats.org/officeDocument/2006/relationships/image" Target="../media/image30.jpeg"/><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9050" y="-30480"/>
            <a:ext cx="15216505" cy="10760710"/>
          </a:xfrm>
          <a:prstGeom prst="rect">
            <a:avLst/>
          </a:prstGeom>
        </p:spPr>
      </p:pic>
      <p:sp>
        <p:nvSpPr>
          <p:cNvPr id="32" name="文本框 31"/>
          <p:cNvSpPr txBox="1"/>
          <p:nvPr/>
        </p:nvSpPr>
        <p:spPr>
          <a:xfrm>
            <a:off x="128907" y="103382"/>
            <a:ext cx="15068548" cy="1101213"/>
          </a:xfrm>
          <a:prstGeom prst="rect">
            <a:avLst/>
          </a:prstGeom>
          <a:noFill/>
        </p:spPr>
        <p:txBody>
          <a:bodyPr wrap="square" rtlCol="0">
            <a:noAutofit/>
          </a:bodyPr>
          <a:lstStyle/>
          <a:p>
            <a:r>
              <a:rPr lang="zh-CN" altLang="en-US"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rPr>
              <a:t>国际学生赛道</a:t>
            </a:r>
            <a:r>
              <a:rPr lang="en-US" altLang="zh-CN"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rPr>
              <a:t>3</a:t>
            </a:r>
            <a:r>
              <a:rPr lang="zh-CN" altLang="en-US"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rPr>
              <a:t>：民俗礼品设计作品提交模板</a:t>
            </a:r>
            <a:r>
              <a:rPr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 </a:t>
            </a:r>
            <a:endParaRPr lang="en-US" altLang="zh-CN"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endParaRPr>
          </a:p>
          <a:p>
            <a:r>
              <a:rPr lang="en-US"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International</a:t>
            </a:r>
            <a:r>
              <a:rPr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 Student Track </a:t>
            </a:r>
            <a:r>
              <a:rPr lang="en-US" altLang="zh-CN"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3</a:t>
            </a:r>
            <a:r>
              <a:rPr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 </a:t>
            </a:r>
            <a:r>
              <a:rPr sz="3300" b="1" u="sng"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Folk Gift</a:t>
            </a:r>
            <a:r>
              <a:rPr lang="en-US" sz="3300" b="1" u="sng"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s</a:t>
            </a:r>
            <a:r>
              <a:rPr sz="3300" b="1" u="sng"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 Design</a:t>
            </a:r>
            <a:r>
              <a:rPr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 </a:t>
            </a:r>
            <a:r>
              <a:rPr lang="en-US"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Work </a:t>
            </a:r>
            <a:r>
              <a:rPr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sym typeface="+mn-ea"/>
              </a:rPr>
              <a:t>Submission Template</a:t>
            </a:r>
            <a:endParaRPr lang="zh-CN" altLang="en-US" sz="3300" b="1" dirty="0">
              <a:solidFill>
                <a:schemeClr val="bg1"/>
              </a:solidFill>
              <a:effectLst>
                <a:outerShdw blurRad="38100" dist="38100" dir="2700000" algn="tl">
                  <a:srgbClr val="000000">
                    <a:alpha val="43137"/>
                  </a:srgbClr>
                </a:outerShdw>
              </a:effectLst>
              <a:latin typeface="MiSans Normal" panose="00000500000000000000" charset="-122"/>
              <a:ea typeface="MiSans Normal" panose="00000500000000000000" charset="-122"/>
              <a:cs typeface="MiSans Normal" panose="00000500000000000000" charset="-122"/>
            </a:endParaRPr>
          </a:p>
        </p:txBody>
      </p:sp>
      <p:sp>
        <p:nvSpPr>
          <p:cNvPr id="7" name="文本框 6"/>
          <p:cNvSpPr txBox="1"/>
          <p:nvPr/>
        </p:nvSpPr>
        <p:spPr>
          <a:xfrm>
            <a:off x="1942465" y="2223770"/>
            <a:ext cx="10819130" cy="3427095"/>
          </a:xfrm>
          <a:prstGeom prst="rect">
            <a:avLst/>
          </a:prstGeom>
          <a:noFill/>
        </p:spPr>
        <p:txBody>
          <a:bodyPr wrap="square" rtlCol="0">
            <a:noAutofit/>
          </a:bodyPr>
          <a:lstStyle/>
          <a:p>
            <a:r>
              <a:rPr lang="en-US" altLang="zh-CN" sz="6000" dirty="0">
                <a:solidFill>
                  <a:schemeClr val="bg1"/>
                </a:solidFill>
                <a:effectLst>
                  <a:outerShdw blurRad="38100" dist="38100" dir="2700000" algn="tl">
                    <a:srgbClr val="000000">
                      <a:alpha val="43137"/>
                    </a:srgbClr>
                  </a:outerShdw>
                </a:effectLst>
                <a:latin typeface="MiSans Bold" panose="00000800000000000000" charset="-122"/>
                <a:ea typeface="MiSans Bold" panose="00000800000000000000" charset="-122"/>
                <a:cs typeface="Dubai Medium" panose="020B0603030403030204" charset="0"/>
                <a:sym typeface="+mn-ea"/>
              </a:rPr>
              <a:t>2024 ISFS Award</a:t>
            </a:r>
          </a:p>
          <a:p>
            <a:r>
              <a:rPr lang="en-US" altLang="zh-CN" sz="6000" dirty="0">
                <a:solidFill>
                  <a:schemeClr val="bg1"/>
                </a:solidFill>
                <a:effectLst>
                  <a:outerShdw blurRad="38100" dist="38100" dir="2700000" algn="tl">
                    <a:srgbClr val="000000">
                      <a:alpha val="43137"/>
                    </a:srgbClr>
                  </a:outerShdw>
                </a:effectLst>
                <a:latin typeface="MiSans Bold" panose="00000800000000000000" charset="-122"/>
                <a:ea typeface="MiSans Bold" panose="00000800000000000000" charset="-122"/>
                <a:cs typeface="+mj-lt"/>
                <a:sym typeface="+mn-ea"/>
              </a:rPr>
              <a:t>International Folk Gifts Innovative Design Contest</a:t>
            </a:r>
            <a:endParaRPr lang="en-US" altLang="zh-CN" sz="6000" dirty="0">
              <a:solidFill>
                <a:schemeClr val="bg1"/>
              </a:solidFill>
              <a:latin typeface="MiSans Bold" panose="00000800000000000000" charset="-122"/>
              <a:ea typeface="MiSans Bold" panose="00000800000000000000" charset="-122"/>
              <a:cs typeface="Dubai Medium" panose="020B0603030403030204" charset="0"/>
              <a:sym typeface="+mn-ea"/>
            </a:endParaRPr>
          </a:p>
          <a:p>
            <a:r>
              <a:rPr lang="zh-CN" altLang="en-US" sz="5400" dirty="0">
                <a:solidFill>
                  <a:schemeClr val="bg1"/>
                </a:solidFill>
                <a:effectLst>
                  <a:outerShdw blurRad="38100" dist="38100" dir="2700000" algn="tl">
                    <a:srgbClr val="000000">
                      <a:alpha val="43137"/>
                    </a:srgbClr>
                  </a:outerShdw>
                </a:effectLst>
                <a:latin typeface="MiSans Bold" panose="00000800000000000000" charset="-122"/>
                <a:ea typeface="MiSans Bold" panose="00000800000000000000" charset="-122"/>
                <a:sym typeface="+mn-ea"/>
              </a:rPr>
              <a:t>国际民俗礼品时尚创新大赛</a:t>
            </a:r>
            <a:endParaRPr lang="en-US" altLang="zh-CN" sz="5400" dirty="0">
              <a:solidFill>
                <a:schemeClr val="bg1"/>
              </a:solidFill>
              <a:effectLst>
                <a:outerShdw blurRad="38100" dist="38100" dir="2700000" algn="tl">
                  <a:srgbClr val="000000">
                    <a:alpha val="43137"/>
                  </a:srgbClr>
                </a:outerShdw>
              </a:effectLst>
              <a:latin typeface="MiSans Bold" panose="00000800000000000000" charset="-122"/>
              <a:ea typeface="MiSans Bold" panose="00000800000000000000" charset="-122"/>
              <a:cs typeface="Dubai Medium" panose="020B0603030403030204" charset="0"/>
              <a:sym typeface="+mn-ea"/>
            </a:endParaRPr>
          </a:p>
        </p:txBody>
      </p:sp>
      <p:sp>
        <p:nvSpPr>
          <p:cNvPr id="11" name="标题 10"/>
          <p:cNvSpPr>
            <a:spLocks noGrp="1"/>
          </p:cNvSpPr>
          <p:nvPr>
            <p:custDataLst>
              <p:tags r:id="rId1"/>
            </p:custDataLst>
          </p:nvPr>
        </p:nvSpPr>
        <p:spPr>
          <a:xfrm>
            <a:off x="2043293" y="5951235"/>
            <a:ext cx="9800364" cy="1247854"/>
          </a:xfrm>
          <a:prstGeom prst="rect">
            <a:avLst/>
          </a:prstGeom>
        </p:spPr>
        <p:txBody>
          <a:bodyPr anchor="b">
            <a:normAutofit fontScale="95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zh-CN" altLang="en-US" sz="4255" dirty="0">
              <a:solidFill>
                <a:schemeClr val="bg1"/>
              </a:solidFill>
              <a:latin typeface="MiSans Normal" panose="00000500000000000000" charset="-122"/>
              <a:ea typeface="MiSans Normal" panose="00000500000000000000" charset="-122"/>
            </a:endParaRPr>
          </a:p>
          <a:p>
            <a:pPr algn="l"/>
            <a:r>
              <a:rPr lang="zh-CN" altLang="en-US" sz="3800" dirty="0">
                <a:solidFill>
                  <a:schemeClr val="bg1"/>
                </a:solidFill>
                <a:latin typeface="MiSans Normal" panose="00000500000000000000" charset="-122"/>
                <a:ea typeface="MiSans Normal" panose="00000500000000000000" charset="-122"/>
              </a:rPr>
              <a:t>作品名称 </a:t>
            </a:r>
            <a:r>
              <a:rPr lang="en-US" altLang="zh-CN" sz="3800" dirty="0">
                <a:solidFill>
                  <a:schemeClr val="bg1"/>
                </a:solidFill>
                <a:latin typeface="MiSans Normal" panose="00000500000000000000" charset="-122"/>
                <a:ea typeface="MiSans Normal" panose="00000500000000000000" charset="-122"/>
              </a:rPr>
              <a:t>(</a:t>
            </a:r>
            <a:r>
              <a:rPr lang="en-US" altLang="zh-CN" sz="3800" dirty="0">
                <a:solidFill>
                  <a:schemeClr val="bg1"/>
                </a:solidFill>
                <a:latin typeface="MiSans Normal" panose="00000500000000000000" charset="-122"/>
                <a:ea typeface="MiSans Normal" panose="00000500000000000000" charset="-122"/>
                <a:sym typeface="+mn-ea"/>
              </a:rPr>
              <a:t>Name</a:t>
            </a:r>
            <a:r>
              <a:rPr lang="zh-CN" altLang="en-US" sz="3800" dirty="0">
                <a:solidFill>
                  <a:schemeClr val="bg1"/>
                </a:solidFill>
                <a:latin typeface="MiSans Normal" panose="00000500000000000000" charset="-122"/>
                <a:ea typeface="MiSans Normal" panose="00000500000000000000" charset="-122"/>
                <a:sym typeface="+mn-ea"/>
              </a:rPr>
              <a:t> of the Work</a:t>
            </a:r>
            <a:r>
              <a:rPr lang="en-US" altLang="zh-CN" sz="3800" dirty="0">
                <a:solidFill>
                  <a:schemeClr val="bg1"/>
                </a:solidFill>
                <a:latin typeface="MiSans Normal" panose="00000500000000000000" charset="-122"/>
                <a:ea typeface="MiSans Normal" panose="00000500000000000000" charset="-122"/>
              </a:rPr>
              <a:t>)</a:t>
            </a:r>
            <a:r>
              <a:rPr lang="zh-CN" altLang="en-US" sz="3800" dirty="0">
                <a:solidFill>
                  <a:schemeClr val="bg1"/>
                </a:solidFill>
                <a:latin typeface="MiSans Normal" panose="00000500000000000000" charset="-122"/>
                <a:ea typeface="MiSans Normal" panose="00000500000000000000" charset="-122"/>
                <a:sym typeface="+mn-ea"/>
              </a:rPr>
              <a:t>：</a:t>
            </a:r>
            <a:endParaRPr lang="zh-CN" altLang="en-US" sz="3800" dirty="0">
              <a:solidFill>
                <a:schemeClr val="bg1"/>
              </a:solidFill>
              <a:latin typeface="MiSans Normal" panose="00000500000000000000" charset="-122"/>
              <a:ea typeface="MiSans Normal" panose="00000500000000000000" charset="-122"/>
            </a:endParaRPr>
          </a:p>
          <a:p>
            <a:pPr algn="l"/>
            <a:endParaRPr lang="zh-CN" altLang="en-US" sz="4255" dirty="0">
              <a:solidFill>
                <a:schemeClr val="bg1"/>
              </a:solidFill>
              <a:latin typeface="MiSans Normal" panose="00000500000000000000" charset="-122"/>
              <a:ea typeface="MiSans Normal" panose="00000500000000000000" charset="-122"/>
            </a:endParaRPr>
          </a:p>
        </p:txBody>
      </p:sp>
      <p:sp>
        <p:nvSpPr>
          <p:cNvPr id="13" name="文本框 12"/>
          <p:cNvSpPr txBox="1"/>
          <p:nvPr>
            <p:custDataLst>
              <p:tags r:id="rId2"/>
            </p:custDataLst>
          </p:nvPr>
        </p:nvSpPr>
        <p:spPr>
          <a:xfrm>
            <a:off x="2055993" y="7359656"/>
            <a:ext cx="4706156" cy="2799715"/>
          </a:xfrm>
          <a:prstGeom prst="rect">
            <a:avLst/>
          </a:prstGeom>
          <a:noFill/>
        </p:spPr>
        <p:txBody>
          <a:bodyPr wrap="square" rtlCol="0">
            <a:spAutoFit/>
          </a:bodyPr>
          <a:lstStyle/>
          <a:p>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rPr>
              <a:t>姓</a:t>
            </a:r>
            <a:r>
              <a:rPr lang="en-US" altLang="zh-CN" sz="1595" dirty="0">
                <a:solidFill>
                  <a:schemeClr val="bg1"/>
                </a:solidFill>
                <a:latin typeface="MiSans Normal" panose="00000500000000000000" charset="-122"/>
                <a:ea typeface="MiSans Normal" panose="00000500000000000000" charset="-122"/>
                <a:cs typeface="MiSans Normal" panose="00000500000000000000" charset="-122"/>
              </a:rPr>
              <a:t>    </a:t>
            </a:r>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rPr>
              <a:t>名</a:t>
            </a:r>
            <a:r>
              <a:rPr lang="en-US" altLang="zh-CN" sz="1595" dirty="0">
                <a:solidFill>
                  <a:schemeClr val="bg1"/>
                </a:solidFill>
                <a:latin typeface="MiSans Normal" panose="00000500000000000000" charset="-122"/>
                <a:ea typeface="MiSans Normal" panose="00000500000000000000" charset="-122"/>
                <a:cs typeface="MiSans Normal" panose="00000500000000000000" charset="-122"/>
              </a:rPr>
              <a:t>:</a:t>
            </a:r>
          </a:p>
          <a:p>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rPr>
              <a:t>国    籍：</a:t>
            </a:r>
          </a:p>
          <a:p>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rPr>
              <a:t>院</a:t>
            </a:r>
            <a:r>
              <a:rPr lang="en-US" altLang="zh-CN" sz="1595" dirty="0">
                <a:solidFill>
                  <a:schemeClr val="bg1"/>
                </a:solidFill>
                <a:latin typeface="MiSans Normal" panose="00000500000000000000" charset="-122"/>
                <a:ea typeface="MiSans Normal" panose="00000500000000000000" charset="-122"/>
                <a:cs typeface="MiSans Normal" panose="00000500000000000000" charset="-122"/>
              </a:rPr>
              <a:t>    </a:t>
            </a:r>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rPr>
              <a:t>校：</a:t>
            </a:r>
          </a:p>
          <a:p>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rPr>
              <a:t>指导教师（如有）</a:t>
            </a:r>
            <a:r>
              <a:rPr lang="en-US" altLang="zh-CN" sz="1595" dirty="0">
                <a:solidFill>
                  <a:schemeClr val="bg1"/>
                </a:solidFill>
                <a:latin typeface="MiSans Normal" panose="00000500000000000000" charset="-122"/>
                <a:ea typeface="MiSans Normal" panose="00000500000000000000" charset="-122"/>
                <a:cs typeface="MiSans Normal" panose="00000500000000000000" charset="-122"/>
              </a:rPr>
              <a:t> :</a:t>
            </a:r>
          </a:p>
          <a:p>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rPr>
              <a:t>日期：</a:t>
            </a:r>
          </a:p>
          <a:p>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sym typeface="+mn-ea"/>
              </a:rPr>
              <a:t>Name: </a:t>
            </a:r>
            <a:endParaRPr lang="zh-CN" altLang="en-US" sz="1595" dirty="0">
              <a:solidFill>
                <a:schemeClr val="bg1"/>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chemeClr val="bg1"/>
                </a:solidFill>
                <a:latin typeface="MiSans Normal" panose="00000500000000000000" charset="-122"/>
                <a:ea typeface="MiSans Normal" panose="00000500000000000000" charset="-122"/>
                <a:cs typeface="MiSans Normal" panose="00000500000000000000" charset="-122"/>
                <a:sym typeface="+mn-ea"/>
              </a:rPr>
              <a:t>Nationality</a:t>
            </a:r>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sym typeface="+mn-ea"/>
              </a:rPr>
              <a:t>: </a:t>
            </a:r>
            <a:endParaRPr lang="zh-CN" altLang="en-US" sz="1595" dirty="0">
              <a:solidFill>
                <a:schemeClr val="bg1"/>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chemeClr val="bg1"/>
                </a:solidFill>
                <a:latin typeface="MiSans Normal" panose="00000500000000000000" charset="-122"/>
                <a:ea typeface="MiSans Normal" panose="00000500000000000000" charset="-122"/>
                <a:cs typeface="MiSans Normal" panose="00000500000000000000" charset="-122"/>
                <a:sym typeface="+mn-ea"/>
              </a:rPr>
              <a:t>Name of Your University</a:t>
            </a:r>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sym typeface="+mn-ea"/>
              </a:rPr>
              <a:t>:</a:t>
            </a:r>
            <a:endParaRPr lang="zh-CN" altLang="en-US" sz="1595" dirty="0">
              <a:solidFill>
                <a:schemeClr val="bg1"/>
              </a:solidFill>
              <a:latin typeface="MiSans Normal" panose="00000500000000000000" charset="-122"/>
              <a:ea typeface="MiSans Normal" panose="00000500000000000000" charset="-122"/>
              <a:cs typeface="MiSans Normal" panose="00000500000000000000" charset="-122"/>
            </a:endParaRPr>
          </a:p>
          <a:p>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sym typeface="+mn-ea"/>
              </a:rPr>
              <a:t>Supervisor (if any): </a:t>
            </a:r>
            <a:endParaRPr lang="zh-CN" altLang="en-US" sz="1595" dirty="0">
              <a:solidFill>
                <a:schemeClr val="bg1"/>
              </a:solidFill>
              <a:latin typeface="MiSans Normal" panose="00000500000000000000" charset="-122"/>
              <a:ea typeface="MiSans Normal" panose="00000500000000000000" charset="-122"/>
              <a:cs typeface="MiSans Normal" panose="00000500000000000000" charset="-122"/>
            </a:endParaRPr>
          </a:p>
          <a:p>
            <a:r>
              <a:rPr lang="zh-CN" altLang="en-US" sz="1595" dirty="0">
                <a:solidFill>
                  <a:schemeClr val="bg1"/>
                </a:solidFill>
                <a:latin typeface="MiSans Normal" panose="00000500000000000000" charset="-122"/>
                <a:ea typeface="MiSans Normal" panose="00000500000000000000" charset="-122"/>
                <a:cs typeface="MiSans Normal" panose="00000500000000000000" charset="-122"/>
                <a:sym typeface="+mn-ea"/>
              </a:rPr>
              <a:t>Date:</a:t>
            </a:r>
            <a:endParaRPr lang="zh-CN" altLang="en-US" sz="1595" dirty="0">
              <a:solidFill>
                <a:schemeClr val="bg1"/>
              </a:solidFill>
              <a:latin typeface="MiSans Normal" panose="00000500000000000000" charset="-122"/>
              <a:ea typeface="MiSans Normal" panose="00000500000000000000" charset="-122"/>
              <a:cs typeface="MiSans Normal" panose="00000500000000000000" charset="-122"/>
            </a:endParaRPr>
          </a:p>
          <a:p>
            <a:endParaRPr lang="zh-CN" altLang="en-US" sz="1595" dirty="0">
              <a:solidFill>
                <a:schemeClr val="bg1"/>
              </a:solidFill>
              <a:latin typeface="MiSans Normal" panose="00000500000000000000" charset="-122"/>
              <a:ea typeface="MiSans Normal" panose="00000500000000000000" charset="-122"/>
              <a:cs typeface="MiSans Normal" panose="00000500000000000000" charset="-122"/>
            </a:endParaRPr>
          </a:p>
        </p:txBody>
      </p:sp>
      <p:grpSp>
        <p:nvGrpSpPr>
          <p:cNvPr id="2" name="组合 1"/>
          <p:cNvGrpSpPr/>
          <p:nvPr/>
        </p:nvGrpSpPr>
        <p:grpSpPr>
          <a:xfrm>
            <a:off x="8837192" y="9433113"/>
            <a:ext cx="6220460" cy="1101213"/>
            <a:chOff x="8898890" y="6824134"/>
            <a:chExt cx="6220460" cy="3335238"/>
          </a:xfrm>
        </p:grpSpPr>
        <p:sp>
          <p:nvSpPr>
            <p:cNvPr id="15" name="矩形 14"/>
            <p:cNvSpPr/>
            <p:nvPr>
              <p:custDataLst>
                <p:tags r:id="rId3"/>
              </p:custDataLst>
            </p:nvPr>
          </p:nvSpPr>
          <p:spPr>
            <a:xfrm>
              <a:off x="8898890" y="6824134"/>
              <a:ext cx="6220460" cy="3335238"/>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highlight>
                  <a:srgbClr val="B4BBC3"/>
                </a:highlight>
              </a:endParaRPr>
            </a:p>
          </p:txBody>
        </p:sp>
        <p:sp>
          <p:nvSpPr>
            <p:cNvPr id="16" name="文本框 15"/>
            <p:cNvSpPr txBox="1"/>
            <p:nvPr>
              <p:custDataLst>
                <p:tags r:id="rId4"/>
              </p:custDataLst>
            </p:nvPr>
          </p:nvSpPr>
          <p:spPr>
            <a:xfrm>
              <a:off x="9107805" y="7103161"/>
              <a:ext cx="5801995" cy="1015663"/>
            </a:xfrm>
            <a:prstGeom prst="rect">
              <a:avLst/>
            </a:prstGeom>
            <a:noFill/>
          </p:spPr>
          <p:txBody>
            <a:bodyPr wrap="square" rtlCol="0">
              <a:spAutoFit/>
            </a:bodyPr>
            <a:lstStyle/>
            <a:p>
              <a:pPr algn="l"/>
              <a:r>
                <a:rPr lang="zh-CN" sz="2000" dirty="0">
                  <a:solidFill>
                    <a:srgbClr val="FF0000"/>
                  </a:solidFill>
                  <a:effectLst/>
                  <a:highlight>
                    <a:srgbClr val="C0C0C0"/>
                  </a:highlight>
                  <a:latin typeface="MiSans Normal" panose="00000500000000000000" charset="-122"/>
                  <a:ea typeface="MiSans Normal" panose="00000500000000000000" charset="-122"/>
                  <a:cs typeface="MiSans Normal" panose="00000500000000000000" charset="-122"/>
                  <a:sym typeface="+mn-ea"/>
                </a:rPr>
                <a:t>注：提交作品时请删去本模板中的红色提示文字。</a:t>
              </a:r>
            </a:p>
            <a:p>
              <a:pPr algn="l"/>
              <a:r>
                <a:rPr lang="zh-CN" sz="2000" dirty="0">
                  <a:solidFill>
                    <a:srgbClr val="FF0000"/>
                  </a:solidFill>
                  <a:effectLst/>
                  <a:highlight>
                    <a:srgbClr val="C0C0C0"/>
                  </a:highlight>
                  <a:latin typeface="MiSans Normal" panose="00000500000000000000" charset="-122"/>
                  <a:ea typeface="MiSans Normal" panose="00000500000000000000" charset="-122"/>
                  <a:cs typeface="MiSans Normal" panose="00000500000000000000" charset="-122"/>
                  <a:sym typeface="+mn-ea"/>
                </a:rPr>
                <a:t>Note: Please delete the red text in this template when submitting.</a:t>
              </a:r>
            </a:p>
          </p:txBody>
        </p:sp>
      </p:grpSp>
      <p:pic>
        <p:nvPicPr>
          <p:cNvPr id="17" name="图片 16" descr="大赛英文logo（白色）"/>
          <p:cNvPicPr>
            <a:picLocks noChangeAspect="1"/>
          </p:cNvPicPr>
          <p:nvPr/>
        </p:nvPicPr>
        <p:blipFill>
          <a:blip r:embed="rId7"/>
          <a:stretch>
            <a:fillRect/>
          </a:stretch>
        </p:blipFill>
        <p:spPr>
          <a:xfrm>
            <a:off x="2058670" y="1204595"/>
            <a:ext cx="3919220" cy="920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nvSpPr>
        <p:spPr>
          <a:xfrm>
            <a:off x="2284973" y="2014641"/>
            <a:ext cx="1202573" cy="583237"/>
          </a:xfrm>
          <a:prstGeom prst="rect">
            <a:avLst/>
          </a:prstGeom>
          <a:noFill/>
        </p:spPr>
        <p:txBody>
          <a:bodyPr wrap="none" rtlCol="0">
            <a:spAutoFit/>
          </a:bodyPr>
          <a:lstStyle/>
          <a:p>
            <a:pPr algn="l"/>
            <a:r>
              <a:rPr lang="zh-CN" altLang="en-US" sz="1595" dirty="0">
                <a:latin typeface="MiSans Normal" panose="00000500000000000000" charset="-122"/>
                <a:ea typeface="MiSans Normal" panose="00000500000000000000" charset="-122"/>
              </a:rPr>
              <a:t>袜子 </a:t>
            </a:r>
            <a:r>
              <a:rPr lang="en-US" altLang="zh-CN" sz="1595" dirty="0">
                <a:latin typeface="MiSans Normal" panose="00000500000000000000" charset="-122"/>
                <a:ea typeface="MiSans Normal" panose="00000500000000000000" charset="-122"/>
                <a:sym typeface="+mn-ea"/>
              </a:rPr>
              <a:t>Socks</a:t>
            </a:r>
            <a:endParaRPr lang="en-US" altLang="zh-CN" sz="1595" dirty="0">
              <a:latin typeface="MiSans Normal" panose="00000500000000000000" charset="-122"/>
              <a:ea typeface="MiSans Normal" panose="00000500000000000000" charset="-122"/>
            </a:endParaRPr>
          </a:p>
          <a:p>
            <a:endParaRPr lang="zh-CN" altLang="en-US" sz="1595" dirty="0">
              <a:latin typeface="MiSans Normal" panose="00000500000000000000" charset="-122"/>
              <a:ea typeface="MiSans Normal" panose="00000500000000000000" charset="-122"/>
            </a:endParaRPr>
          </a:p>
        </p:txBody>
      </p:sp>
      <p:sp>
        <p:nvSpPr>
          <p:cNvPr id="49" name="文本框 48"/>
          <p:cNvSpPr txBox="1"/>
          <p:nvPr/>
        </p:nvSpPr>
        <p:spPr>
          <a:xfrm>
            <a:off x="2284973" y="4193988"/>
            <a:ext cx="2113079" cy="583237"/>
          </a:xfrm>
          <a:prstGeom prst="rect">
            <a:avLst/>
          </a:prstGeom>
          <a:noFill/>
        </p:spPr>
        <p:txBody>
          <a:bodyPr wrap="none" rtlCol="0">
            <a:spAutoFit/>
          </a:bodyPr>
          <a:lstStyle/>
          <a:p>
            <a:pPr algn="l"/>
            <a:r>
              <a:rPr lang="zh-CN" altLang="en-US" sz="1595" dirty="0">
                <a:latin typeface="MiSans Normal" panose="00000500000000000000" charset="-122"/>
                <a:ea typeface="MiSans Normal" panose="00000500000000000000" charset="-122"/>
              </a:rPr>
              <a:t>羊毛围巾 </a:t>
            </a:r>
            <a:r>
              <a:rPr lang="en-US" altLang="zh-CN" sz="1595" dirty="0">
                <a:latin typeface="MiSans Normal" panose="00000500000000000000" charset="-122"/>
                <a:ea typeface="MiSans Normal" panose="00000500000000000000" charset="-122"/>
                <a:sym typeface="+mn-ea"/>
              </a:rPr>
              <a:t>Woof Scarf</a:t>
            </a:r>
            <a:endParaRPr lang="en-US" altLang="zh-CN" sz="1595" dirty="0">
              <a:latin typeface="MiSans Normal" panose="00000500000000000000" charset="-122"/>
              <a:ea typeface="MiSans Normal" panose="00000500000000000000" charset="-122"/>
            </a:endParaRPr>
          </a:p>
          <a:p>
            <a:endParaRPr lang="zh-CN" altLang="en-US" sz="1595" dirty="0">
              <a:latin typeface="MiSans Normal" panose="00000500000000000000" charset="-122"/>
              <a:ea typeface="MiSans Normal" panose="00000500000000000000" charset="-122"/>
            </a:endParaRPr>
          </a:p>
        </p:txBody>
      </p:sp>
      <p:sp>
        <p:nvSpPr>
          <p:cNvPr id="3" name="矩形 2"/>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284973" y="5844919"/>
            <a:ext cx="2076209" cy="583237"/>
          </a:xfrm>
          <a:prstGeom prst="rect">
            <a:avLst/>
          </a:prstGeom>
          <a:noFill/>
        </p:spPr>
        <p:txBody>
          <a:bodyPr wrap="none" rtlCol="0">
            <a:spAutoFit/>
          </a:bodyPr>
          <a:lstStyle/>
          <a:p>
            <a:pPr algn="l"/>
            <a:r>
              <a:rPr lang="zh-CN" altLang="en-US" sz="1595" dirty="0">
                <a:latin typeface="MiSans Normal" panose="00000500000000000000" charset="-122"/>
                <a:ea typeface="MiSans Normal" panose="00000500000000000000" charset="-122"/>
              </a:rPr>
              <a:t>棒球帽 </a:t>
            </a:r>
            <a:r>
              <a:rPr lang="en-US" altLang="zh-CN" sz="1595" dirty="0">
                <a:latin typeface="MiSans Normal" panose="00000500000000000000" charset="-122"/>
                <a:ea typeface="MiSans Normal" panose="00000500000000000000" charset="-122"/>
                <a:sym typeface="+mn-ea"/>
              </a:rPr>
              <a:t>Baseball Cap</a:t>
            </a:r>
            <a:endParaRPr lang="en-US" altLang="zh-CN" sz="1595" dirty="0">
              <a:latin typeface="MiSans Normal" panose="00000500000000000000" charset="-122"/>
              <a:ea typeface="MiSans Normal" panose="00000500000000000000" charset="-122"/>
            </a:endParaRPr>
          </a:p>
          <a:p>
            <a:endParaRPr lang="zh-CN" altLang="en-US" sz="1595" dirty="0">
              <a:latin typeface="MiSans Normal" panose="00000500000000000000" charset="-122"/>
              <a:ea typeface="MiSans Normal" panose="00000500000000000000" charset="-122"/>
            </a:endParaRPr>
          </a:p>
        </p:txBody>
      </p:sp>
      <p:pic>
        <p:nvPicPr>
          <p:cNvPr id="6" name="图片 5" descr="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47373" y="4042588"/>
            <a:ext cx="5124744" cy="863242"/>
          </a:xfrm>
          <a:prstGeom prst="rect">
            <a:avLst/>
          </a:prstGeom>
        </p:spPr>
      </p:pic>
      <p:pic>
        <p:nvPicPr>
          <p:cNvPr id="5" name="图片 4" descr="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25825" y="1602163"/>
            <a:ext cx="2541080" cy="2136311"/>
          </a:xfrm>
          <a:prstGeom prst="rect">
            <a:avLst/>
          </a:prstGeom>
        </p:spPr>
      </p:pic>
      <p:pic>
        <p:nvPicPr>
          <p:cNvPr id="2" name="图片 1" descr="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77331" y="1599658"/>
            <a:ext cx="2598695" cy="2138816"/>
          </a:xfrm>
          <a:prstGeom prst="rect">
            <a:avLst/>
          </a:prstGeom>
        </p:spPr>
      </p:pic>
      <p:pic>
        <p:nvPicPr>
          <p:cNvPr id="4" name="图片 3" descr="9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75430" y="1588135"/>
            <a:ext cx="2555609" cy="2141822"/>
          </a:xfrm>
          <a:prstGeom prst="rect">
            <a:avLst/>
          </a:prstGeom>
        </p:spPr>
      </p:pic>
      <p:sp>
        <p:nvSpPr>
          <p:cNvPr id="13" name="文本框 12"/>
          <p:cNvSpPr txBox="1"/>
          <p:nvPr>
            <p:custDataLst>
              <p:tags r:id="rId1"/>
            </p:custDataLst>
          </p:nvPr>
        </p:nvSpPr>
        <p:spPr>
          <a:xfrm>
            <a:off x="2284973" y="8631198"/>
            <a:ext cx="2568332" cy="583237"/>
          </a:xfrm>
          <a:prstGeom prst="rect">
            <a:avLst/>
          </a:prstGeom>
          <a:noFill/>
        </p:spPr>
        <p:txBody>
          <a:bodyPr wrap="none" rtlCol="0">
            <a:spAutoFit/>
          </a:bodyPr>
          <a:lstStyle/>
          <a:p>
            <a:pPr algn="l"/>
            <a:r>
              <a:rPr lang="zh-CN" altLang="en-US" sz="1595" dirty="0">
                <a:latin typeface="MiSans Normal" panose="00000500000000000000" charset="-122"/>
                <a:ea typeface="MiSans Normal" panose="00000500000000000000" charset="-122"/>
              </a:rPr>
              <a:t>包装设计 </a:t>
            </a:r>
            <a:r>
              <a:rPr lang="zh-CN" altLang="en-US" sz="1595" dirty="0">
                <a:latin typeface="MiSans Normal" panose="00000500000000000000" charset="-122"/>
                <a:ea typeface="MiSans Normal" panose="00000500000000000000" charset="-122"/>
                <a:sym typeface="+mn-ea"/>
              </a:rPr>
              <a:t>Package </a:t>
            </a:r>
            <a:r>
              <a:rPr lang="en-US" altLang="zh-CN" sz="1595" dirty="0">
                <a:latin typeface="MiSans Normal" panose="00000500000000000000" charset="-122"/>
                <a:ea typeface="MiSans Normal" panose="00000500000000000000" charset="-122"/>
                <a:sym typeface="+mn-ea"/>
              </a:rPr>
              <a:t>D</a:t>
            </a:r>
            <a:r>
              <a:rPr lang="zh-CN" altLang="en-US" sz="1595" dirty="0">
                <a:latin typeface="MiSans Normal" panose="00000500000000000000" charset="-122"/>
                <a:ea typeface="MiSans Normal" panose="00000500000000000000" charset="-122"/>
                <a:sym typeface="+mn-ea"/>
              </a:rPr>
              <a:t>esign</a:t>
            </a:r>
            <a:endParaRPr lang="zh-CN" altLang="en-US" sz="1595" dirty="0">
              <a:latin typeface="MiSans Normal" panose="00000500000000000000" charset="-122"/>
              <a:ea typeface="MiSans Normal" panose="00000500000000000000" charset="-122"/>
            </a:endParaRPr>
          </a:p>
          <a:p>
            <a:pPr algn="l"/>
            <a:endParaRPr lang="zh-CN" altLang="en-US" sz="1595" dirty="0">
              <a:latin typeface="MiSans Normal" panose="00000500000000000000" charset="-122"/>
              <a:ea typeface="MiSans Normal" panose="00000500000000000000" charset="-122"/>
            </a:endParaRPr>
          </a:p>
        </p:txBody>
      </p:sp>
      <p:sp>
        <p:nvSpPr>
          <p:cNvPr id="14" name="文本框 13"/>
          <p:cNvSpPr txBox="1"/>
          <p:nvPr>
            <p:custDataLst>
              <p:tags r:id="rId2"/>
            </p:custDataLst>
          </p:nvPr>
        </p:nvSpPr>
        <p:spPr>
          <a:xfrm>
            <a:off x="6090332" y="1003925"/>
            <a:ext cx="4383859" cy="337785"/>
          </a:xfrm>
          <a:prstGeom prst="rect">
            <a:avLst/>
          </a:prstGeom>
          <a:noFill/>
        </p:spPr>
        <p:txBody>
          <a:bodyPr wrap="square" rtlCol="0">
            <a:spAutoFit/>
          </a:bodyPr>
          <a:lstStyle/>
          <a:p>
            <a:r>
              <a:rPr sz="1595" dirty="0" err="1">
                <a:latin typeface="MiSans Normal" panose="00000500000000000000" charset="-122"/>
                <a:ea typeface="MiSans Normal" panose="00000500000000000000" charset="-122"/>
                <a:cs typeface="MiSans Normal" panose="00000500000000000000" charset="-122"/>
              </a:rPr>
              <a:t>设计稿汇总</a:t>
            </a:r>
            <a:r>
              <a:rPr lang="en-US" altLang="zh-CN" sz="1595" dirty="0">
                <a:latin typeface="MiSans Normal" panose="00000500000000000000" charset="-122"/>
                <a:ea typeface="MiSans Normal" panose="00000500000000000000" charset="-122"/>
                <a:cs typeface="MiSans Normal" panose="00000500000000000000" charset="-122"/>
              </a:rPr>
              <a:t>     D</a:t>
            </a:r>
            <a:r>
              <a:rPr lang="en-US" sz="1595" dirty="0">
                <a:latin typeface="MiSans Normal" panose="00000500000000000000" charset="-122"/>
                <a:ea typeface="MiSans Normal" panose="00000500000000000000" charset="-122"/>
                <a:cs typeface="MiSans Normal" panose="00000500000000000000" charset="-122"/>
                <a:sym typeface="+mn-ea"/>
              </a:rPr>
              <a:t>esign Works </a:t>
            </a:r>
            <a:r>
              <a:rPr lang="en-US" altLang="zh-CN" sz="1595" dirty="0">
                <a:latin typeface="MiSans Normal" panose="00000500000000000000" charset="-122"/>
                <a:ea typeface="MiSans Normal" panose="00000500000000000000" charset="-122"/>
                <a:cs typeface="MiSans Normal" panose="00000500000000000000" charset="-122"/>
                <a:sym typeface="+mn-ea"/>
              </a:rPr>
              <a:t>Summary</a:t>
            </a:r>
            <a:r>
              <a:rPr sz="1595" dirty="0">
                <a:latin typeface="MiSans Normal" panose="00000500000000000000" charset="-122"/>
                <a:ea typeface="MiSans Normal" panose="00000500000000000000" charset="-122"/>
                <a:cs typeface="MiSans Normal" panose="00000500000000000000" charset="-122"/>
                <a:sym typeface="+mn-ea"/>
              </a:rPr>
              <a:t>     </a:t>
            </a:r>
            <a:endParaRPr sz="1595" dirty="0">
              <a:latin typeface="MiSans Normal" panose="00000500000000000000" charset="-122"/>
              <a:ea typeface="MiSans Normal" panose="00000500000000000000" charset="-122"/>
              <a:cs typeface="MiSans Normal" panose="00000500000000000000" charset="-122"/>
            </a:endParaRPr>
          </a:p>
        </p:txBody>
      </p:sp>
      <p:sp>
        <p:nvSpPr>
          <p:cNvPr id="15" name="文本框 14"/>
          <p:cNvSpPr txBox="1"/>
          <p:nvPr>
            <p:custDataLst>
              <p:tags r:id="rId3"/>
            </p:custDataLst>
          </p:nvPr>
        </p:nvSpPr>
        <p:spPr>
          <a:xfrm>
            <a:off x="928627" y="791701"/>
            <a:ext cx="2494594" cy="638636"/>
          </a:xfrm>
          <a:prstGeom prst="rect">
            <a:avLst/>
          </a:prstGeom>
          <a:noFill/>
        </p:spPr>
        <p:txBody>
          <a:bodyPr wrap="none" rtlCol="0">
            <a:spAutoFit/>
          </a:bodyPr>
          <a:lstStyle/>
          <a:p>
            <a:r>
              <a:rPr lang="zh-CN" altLang="en-US" sz="1775" dirty="0">
                <a:latin typeface="MiSans Normal" panose="00000500000000000000" charset="-122"/>
                <a:ea typeface="MiSans Normal" panose="00000500000000000000" charset="-122"/>
                <a:cs typeface="MiSans Normal" panose="00000500000000000000" charset="-122"/>
              </a:rPr>
              <a:t>设计效果图</a:t>
            </a:r>
            <a:endParaRPr lang="en-US" altLang="zh-CN" sz="1775" dirty="0">
              <a:latin typeface="MiSans Normal" panose="00000500000000000000" charset="-122"/>
              <a:ea typeface="MiSans Normal" panose="00000500000000000000" charset="-122"/>
              <a:cs typeface="MiSans Normal" panose="00000500000000000000" charset="-122"/>
            </a:endParaRPr>
          </a:p>
          <a:p>
            <a:r>
              <a:rPr lang="zh-CN" altLang="en-US" sz="1775" dirty="0">
                <a:latin typeface="MiSans Normal" panose="00000500000000000000" charset="-122"/>
                <a:ea typeface="MiSans Normal" panose="00000500000000000000" charset="-122"/>
                <a:cs typeface="MiSans Normal" panose="00000500000000000000" charset="-122"/>
                <a:sym typeface="+mn-ea"/>
              </a:rPr>
              <a:t>D</a:t>
            </a:r>
            <a:r>
              <a:rPr lang="en-US" altLang="zh-CN" sz="1775" dirty="0">
                <a:latin typeface="MiSans Normal" panose="00000500000000000000" charset="-122"/>
                <a:ea typeface="MiSans Normal" panose="00000500000000000000" charset="-122"/>
                <a:cs typeface="MiSans Normal" panose="00000500000000000000" charset="-122"/>
                <a:sym typeface="+mn-ea"/>
              </a:rPr>
              <a:t>ESIGN</a:t>
            </a:r>
            <a:r>
              <a:rPr lang="zh-CN" altLang="en-US" sz="1775" dirty="0">
                <a:latin typeface="MiSans Normal" panose="00000500000000000000" charset="-122"/>
                <a:ea typeface="MiSans Normal" panose="00000500000000000000" charset="-122"/>
                <a:cs typeface="MiSans Normal" panose="00000500000000000000" charset="-122"/>
                <a:sym typeface="+mn-ea"/>
              </a:rPr>
              <a:t> R</a:t>
            </a:r>
            <a:r>
              <a:rPr lang="en-US" altLang="zh-CN" sz="1775" dirty="0">
                <a:latin typeface="MiSans Normal" panose="00000500000000000000" charset="-122"/>
                <a:ea typeface="MiSans Normal" panose="00000500000000000000" charset="-122"/>
                <a:cs typeface="MiSans Normal" panose="00000500000000000000" charset="-122"/>
                <a:sym typeface="+mn-ea"/>
              </a:rPr>
              <a:t>ENDERINGS</a:t>
            </a:r>
            <a:endParaRPr lang="zh-CN" altLang="en-US" sz="1775" dirty="0">
              <a:latin typeface="MiSans Normal" panose="00000500000000000000" charset="-122"/>
              <a:ea typeface="MiSans Normal" panose="00000500000000000000" charset="-122"/>
              <a:cs typeface="MiSans Normal" panose="00000500000000000000" charset="-122"/>
            </a:endParaRPr>
          </a:p>
        </p:txBody>
      </p:sp>
      <p:pic>
        <p:nvPicPr>
          <p:cNvPr id="9" name="图片 8"/>
          <p:cNvPicPr>
            <a:picLocks noChangeAspect="1"/>
          </p:cNvPicPr>
          <p:nvPr>
            <p:custDataLst>
              <p:tags r:id="rId4"/>
            </p:custDataLst>
          </p:nvPr>
        </p:nvPicPr>
        <p:blipFill>
          <a:blip r:embed="rId11"/>
          <a:stretch>
            <a:fillRect/>
          </a:stretch>
        </p:blipFill>
        <p:spPr>
          <a:xfrm>
            <a:off x="4853305" y="8086624"/>
            <a:ext cx="1778000" cy="1725295"/>
          </a:xfrm>
          <a:prstGeom prst="rect">
            <a:avLst/>
          </a:prstGeom>
        </p:spPr>
      </p:pic>
      <p:sp>
        <p:nvSpPr>
          <p:cNvPr id="16" name="文本框 15"/>
          <p:cNvSpPr txBox="1"/>
          <p:nvPr>
            <p:custDataLst>
              <p:tags r:id="rId5"/>
            </p:custDataLst>
          </p:nvPr>
        </p:nvSpPr>
        <p:spPr>
          <a:xfrm>
            <a:off x="6687186" y="8343799"/>
            <a:ext cx="7630160" cy="1272273"/>
          </a:xfrm>
          <a:prstGeom prst="rect">
            <a:avLst/>
          </a:prstGeom>
          <a:noFill/>
        </p:spPr>
        <p:txBody>
          <a:bodyPr wrap="square" rtlCol="0">
            <a:noAutofit/>
          </a:bodyPr>
          <a:lstStyle/>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此图仅为示例，款式自行设计。</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提交作品格式：电子格式</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AI</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或</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PS</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均可，高清</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PDF</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a:t>
            </a:r>
            <a:endPar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设计作品必须保证其真实性和原创性，禁止使用</a:t>
            </a:r>
            <a:r>
              <a:rPr sz="1200" dirty="0">
                <a:solidFill>
                  <a:srgbClr val="FF0000"/>
                </a:solidFill>
                <a:latin typeface="MiSans Normal" panose="00000500000000000000" charset="-122"/>
                <a:ea typeface="MiSans Normal" panose="00000500000000000000" charset="-122"/>
                <a:cs typeface="MiSans Normal" panose="00000500000000000000" charset="-122"/>
                <a:sym typeface="+mn-ea"/>
              </a:rPr>
              <a:t>AI</a:t>
            </a:r>
            <a:r>
              <a:rPr 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GC</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endParaRPr lang="en-US"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This image is for illustration purposes only; design the style on your own. Submission Format: Electronic format in AI or PS</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D</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files, high-quality PDF Designs must be authentic and original;</a:t>
            </a: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the use of AIGC is prohibited.</a:t>
            </a:r>
            <a:endParaRPr lang="en-US"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p:txBody>
      </p:sp>
      <p:grpSp>
        <p:nvGrpSpPr>
          <p:cNvPr id="19" name="组合 18"/>
          <p:cNvGrpSpPr/>
          <p:nvPr/>
        </p:nvGrpSpPr>
        <p:grpSpPr>
          <a:xfrm>
            <a:off x="4853305" y="5454927"/>
            <a:ext cx="8802201" cy="2036219"/>
            <a:chOff x="5832506" y="5614194"/>
            <a:chExt cx="8802201" cy="2036219"/>
          </a:xfrm>
        </p:grpSpPr>
        <p:sp>
          <p:nvSpPr>
            <p:cNvPr id="20" name="文本框 19"/>
            <p:cNvSpPr txBox="1"/>
            <p:nvPr/>
          </p:nvSpPr>
          <p:spPr>
            <a:xfrm>
              <a:off x="9929955" y="6201768"/>
              <a:ext cx="621577" cy="954107"/>
            </a:xfrm>
            <a:prstGeom prst="rect">
              <a:avLst/>
            </a:prstGeom>
            <a:noFill/>
          </p:spPr>
          <p:txBody>
            <a:bodyPr wrap="square" rtlCol="0">
              <a:spAutoFit/>
              <a:scene3d>
                <a:camera prst="orthographicFront"/>
                <a:lightRig rig="threePt" dir="t"/>
              </a:scene3d>
            </a:bodyPr>
            <a:lstStyle/>
            <a:p>
              <a:r>
                <a:rPr lang="zh-CN" altLang="en-US"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rPr>
                <a:t>或</a:t>
              </a:r>
              <a:r>
                <a:rPr lang="en-US" altLang="zh-CN"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rPr>
                <a:t>or</a:t>
              </a:r>
              <a:endParaRPr lang="zh-CN" altLang="en-US"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endParaRPr>
            </a:p>
          </p:txBody>
        </p:sp>
        <p:grpSp>
          <p:nvGrpSpPr>
            <p:cNvPr id="21" name="组合 20"/>
            <p:cNvGrpSpPr/>
            <p:nvPr/>
          </p:nvGrpSpPr>
          <p:grpSpPr>
            <a:xfrm>
              <a:off x="5832506" y="5709920"/>
              <a:ext cx="4090876" cy="1940493"/>
              <a:chOff x="5832506" y="5709920"/>
              <a:chExt cx="4090876" cy="1940493"/>
            </a:xfrm>
          </p:grpSpPr>
          <p:pic>
            <p:nvPicPr>
              <p:cNvPr id="25" name="图片 24" descr="未标题-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72158" y="5709920"/>
                <a:ext cx="2751224" cy="1940493"/>
              </a:xfrm>
              <a:prstGeom prst="rect">
                <a:avLst/>
              </a:prstGeom>
            </p:spPr>
          </p:pic>
          <p:pic>
            <p:nvPicPr>
              <p:cNvPr id="26" name="图片 2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32506" y="6144320"/>
                <a:ext cx="1103042" cy="1069001"/>
              </a:xfrm>
              <a:prstGeom prst="rect">
                <a:avLst/>
              </a:prstGeom>
            </p:spPr>
          </p:pic>
        </p:grpSp>
        <p:grpSp>
          <p:nvGrpSpPr>
            <p:cNvPr id="22" name="组合 21"/>
            <p:cNvGrpSpPr/>
            <p:nvPr/>
          </p:nvGrpSpPr>
          <p:grpSpPr>
            <a:xfrm>
              <a:off x="10558105" y="5614194"/>
              <a:ext cx="4076602" cy="1940493"/>
              <a:chOff x="10558105" y="5614194"/>
              <a:chExt cx="4076602" cy="1940493"/>
            </a:xfrm>
          </p:grpSpPr>
          <p:pic>
            <p:nvPicPr>
              <p:cNvPr id="23" name="图片 22" descr="未标题-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883483" y="5614194"/>
                <a:ext cx="2751224" cy="1940493"/>
              </a:xfrm>
              <a:prstGeom prst="rect">
                <a:avLst/>
              </a:prstGeom>
            </p:spPr>
          </p:pic>
          <p:pic>
            <p:nvPicPr>
              <p:cNvPr id="24" name="图片 2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558105" y="6118394"/>
                <a:ext cx="1103041" cy="1069001"/>
              </a:xfrm>
              <a:prstGeom prst="rect">
                <a:avLst/>
              </a:prstGeom>
            </p:spPr>
          </p:pic>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nvSpPr>
        <p:spPr>
          <a:xfrm>
            <a:off x="2283598" y="2014641"/>
            <a:ext cx="1202573" cy="337785"/>
          </a:xfrm>
          <a:prstGeom prst="rect">
            <a:avLst/>
          </a:prstGeom>
          <a:noFill/>
        </p:spPr>
        <p:txBody>
          <a:bodyPr wrap="none" rtlCol="0">
            <a:spAutoFit/>
          </a:bodyPr>
          <a:lstStyle/>
          <a:p>
            <a:pPr algn="l"/>
            <a:r>
              <a:rPr lang="zh-CN" altLang="en-US" sz="1595" dirty="0">
                <a:latin typeface="MiSans Normal" panose="00000500000000000000" charset="-122"/>
                <a:ea typeface="MiSans Normal" panose="00000500000000000000" charset="-122"/>
              </a:rPr>
              <a:t>袜子 </a:t>
            </a:r>
            <a:r>
              <a:rPr lang="en-US" altLang="zh-CN" sz="1595" dirty="0">
                <a:latin typeface="MiSans Normal" panose="00000500000000000000" charset="-122"/>
                <a:ea typeface="MiSans Normal" panose="00000500000000000000" charset="-122"/>
                <a:sym typeface="+mn-ea"/>
              </a:rPr>
              <a:t>Socks</a:t>
            </a:r>
            <a:endParaRPr lang="en-US" altLang="zh-CN" sz="1595" dirty="0">
              <a:latin typeface="MiSans Normal" panose="00000500000000000000" charset="-122"/>
              <a:ea typeface="MiSans Normal" panose="00000500000000000000" charset="-122"/>
            </a:endParaRPr>
          </a:p>
        </p:txBody>
      </p:sp>
      <p:sp>
        <p:nvSpPr>
          <p:cNvPr id="49" name="文本框 48"/>
          <p:cNvSpPr txBox="1"/>
          <p:nvPr/>
        </p:nvSpPr>
        <p:spPr>
          <a:xfrm>
            <a:off x="2284973" y="4193988"/>
            <a:ext cx="2113079" cy="337785"/>
          </a:xfrm>
          <a:prstGeom prst="rect">
            <a:avLst/>
          </a:prstGeom>
          <a:noFill/>
        </p:spPr>
        <p:txBody>
          <a:bodyPr wrap="none" rtlCol="0">
            <a:spAutoFit/>
          </a:bodyPr>
          <a:lstStyle/>
          <a:p>
            <a:pPr algn="l"/>
            <a:r>
              <a:rPr lang="zh-CN" altLang="en-US" sz="1595" dirty="0">
                <a:latin typeface="MiSans Normal" panose="00000500000000000000" charset="-122"/>
                <a:ea typeface="MiSans Normal" panose="00000500000000000000" charset="-122"/>
              </a:rPr>
              <a:t>羊毛围巾 </a:t>
            </a:r>
            <a:r>
              <a:rPr lang="en-US" altLang="zh-CN" sz="1595" dirty="0">
                <a:latin typeface="MiSans Normal" panose="00000500000000000000" charset="-122"/>
                <a:ea typeface="MiSans Normal" panose="00000500000000000000" charset="-122"/>
                <a:sym typeface="+mn-ea"/>
              </a:rPr>
              <a:t>Woof Scarf</a:t>
            </a:r>
            <a:endParaRPr lang="en-US" altLang="zh-CN" sz="1595" dirty="0">
              <a:latin typeface="MiSans Normal" panose="00000500000000000000" charset="-122"/>
              <a:ea typeface="MiSans Normal" panose="00000500000000000000" charset="-122"/>
            </a:endParaRPr>
          </a:p>
        </p:txBody>
      </p:sp>
      <p:sp>
        <p:nvSpPr>
          <p:cNvPr id="3" name="矩形 2"/>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284973" y="5844919"/>
            <a:ext cx="2076209" cy="337785"/>
          </a:xfrm>
          <a:prstGeom prst="rect">
            <a:avLst/>
          </a:prstGeom>
          <a:noFill/>
        </p:spPr>
        <p:txBody>
          <a:bodyPr wrap="none" rtlCol="0">
            <a:spAutoFit/>
          </a:bodyPr>
          <a:lstStyle/>
          <a:p>
            <a:pPr algn="l"/>
            <a:r>
              <a:rPr lang="zh-CN" altLang="en-US" sz="1595" dirty="0">
                <a:latin typeface="MiSans Normal" panose="00000500000000000000" charset="-122"/>
                <a:ea typeface="MiSans Normal" panose="00000500000000000000" charset="-122"/>
              </a:rPr>
              <a:t>棒球帽 </a:t>
            </a:r>
            <a:r>
              <a:rPr lang="en-US" altLang="zh-CN" sz="1595" dirty="0">
                <a:latin typeface="MiSans Normal" panose="00000500000000000000" charset="-122"/>
                <a:ea typeface="MiSans Normal" panose="00000500000000000000" charset="-122"/>
                <a:sym typeface="+mn-ea"/>
              </a:rPr>
              <a:t>Baseball Cap</a:t>
            </a:r>
            <a:endParaRPr lang="en-US" altLang="zh-CN" sz="1595" dirty="0">
              <a:latin typeface="MiSans Normal" panose="00000500000000000000" charset="-122"/>
              <a:ea typeface="MiSans Normal" panose="00000500000000000000" charset="-122"/>
            </a:endParaRPr>
          </a:p>
        </p:txBody>
      </p:sp>
      <p:pic>
        <p:nvPicPr>
          <p:cNvPr id="6" name="图片 5" descr="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47373" y="4042588"/>
            <a:ext cx="5124744" cy="863242"/>
          </a:xfrm>
          <a:prstGeom prst="rect">
            <a:avLst/>
          </a:prstGeom>
        </p:spPr>
      </p:pic>
      <p:pic>
        <p:nvPicPr>
          <p:cNvPr id="5" name="图片 4" descr="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25825" y="1602163"/>
            <a:ext cx="2541080" cy="2136311"/>
          </a:xfrm>
          <a:prstGeom prst="rect">
            <a:avLst/>
          </a:prstGeom>
        </p:spPr>
      </p:pic>
      <p:pic>
        <p:nvPicPr>
          <p:cNvPr id="2" name="图片 1" descr="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77331" y="1599658"/>
            <a:ext cx="2598695" cy="2138816"/>
          </a:xfrm>
          <a:prstGeom prst="rect">
            <a:avLst/>
          </a:prstGeom>
        </p:spPr>
      </p:pic>
      <p:pic>
        <p:nvPicPr>
          <p:cNvPr id="4" name="图片 3" descr="9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75430" y="1588135"/>
            <a:ext cx="2555609" cy="2141822"/>
          </a:xfrm>
          <a:prstGeom prst="rect">
            <a:avLst/>
          </a:prstGeom>
        </p:spPr>
      </p:pic>
      <p:sp>
        <p:nvSpPr>
          <p:cNvPr id="13" name="文本框 12"/>
          <p:cNvSpPr txBox="1"/>
          <p:nvPr>
            <p:custDataLst>
              <p:tags r:id="rId1"/>
            </p:custDataLst>
          </p:nvPr>
        </p:nvSpPr>
        <p:spPr>
          <a:xfrm>
            <a:off x="2284973" y="8646353"/>
            <a:ext cx="2568332" cy="337785"/>
          </a:xfrm>
          <a:prstGeom prst="rect">
            <a:avLst/>
          </a:prstGeom>
          <a:noFill/>
        </p:spPr>
        <p:txBody>
          <a:bodyPr wrap="none" rtlCol="0">
            <a:spAutoFit/>
          </a:bodyPr>
          <a:lstStyle/>
          <a:p>
            <a:pPr algn="l"/>
            <a:r>
              <a:rPr lang="zh-CN" altLang="en-US" sz="1595" dirty="0">
                <a:latin typeface="MiSans Normal" panose="00000500000000000000" charset="-122"/>
                <a:ea typeface="MiSans Normal" panose="00000500000000000000" charset="-122"/>
              </a:rPr>
              <a:t>包装设计 </a:t>
            </a:r>
            <a:r>
              <a:rPr lang="zh-CN" altLang="en-US" sz="1595" dirty="0">
                <a:latin typeface="MiSans Normal" panose="00000500000000000000" charset="-122"/>
                <a:ea typeface="MiSans Normal" panose="00000500000000000000" charset="-122"/>
                <a:sym typeface="+mn-ea"/>
              </a:rPr>
              <a:t>Package </a:t>
            </a:r>
            <a:r>
              <a:rPr lang="en-US" altLang="zh-CN" sz="1595" dirty="0">
                <a:latin typeface="MiSans Normal" panose="00000500000000000000" charset="-122"/>
                <a:ea typeface="MiSans Normal" panose="00000500000000000000" charset="-122"/>
                <a:sym typeface="+mn-ea"/>
              </a:rPr>
              <a:t>D</a:t>
            </a:r>
            <a:r>
              <a:rPr lang="zh-CN" altLang="en-US" sz="1595" dirty="0">
                <a:latin typeface="MiSans Normal" panose="00000500000000000000" charset="-122"/>
                <a:ea typeface="MiSans Normal" panose="00000500000000000000" charset="-122"/>
                <a:sym typeface="+mn-ea"/>
              </a:rPr>
              <a:t>esign</a:t>
            </a:r>
            <a:endParaRPr lang="zh-CN" altLang="en-US" sz="1595" dirty="0">
              <a:latin typeface="MiSans Normal" panose="00000500000000000000" charset="-122"/>
              <a:ea typeface="MiSans Normal" panose="00000500000000000000" charset="-122"/>
            </a:endParaRPr>
          </a:p>
        </p:txBody>
      </p:sp>
      <p:sp>
        <p:nvSpPr>
          <p:cNvPr id="14" name="文本框 13"/>
          <p:cNvSpPr txBox="1"/>
          <p:nvPr>
            <p:custDataLst>
              <p:tags r:id="rId2"/>
            </p:custDataLst>
          </p:nvPr>
        </p:nvSpPr>
        <p:spPr>
          <a:xfrm>
            <a:off x="6109970" y="1015365"/>
            <a:ext cx="3948430" cy="583237"/>
          </a:xfrm>
          <a:prstGeom prst="rect">
            <a:avLst/>
          </a:prstGeom>
          <a:noFill/>
        </p:spPr>
        <p:txBody>
          <a:bodyPr wrap="square" rtlCol="0">
            <a:spAutoFit/>
          </a:bodyPr>
          <a:lstStyle/>
          <a:p>
            <a:r>
              <a:rPr sz="1595" dirty="0" err="1">
                <a:latin typeface="MiSans Normal" panose="00000500000000000000" charset="-122"/>
                <a:ea typeface="MiSans Normal" panose="00000500000000000000" charset="-122"/>
                <a:cs typeface="MiSans Normal" panose="00000500000000000000" charset="-122"/>
              </a:rPr>
              <a:t>设计</a:t>
            </a:r>
            <a:r>
              <a:rPr lang="zh-CN" sz="1595" dirty="0">
                <a:latin typeface="MiSans Normal" panose="00000500000000000000" charset="-122"/>
                <a:ea typeface="MiSans Normal" panose="00000500000000000000" charset="-122"/>
                <a:cs typeface="MiSans Normal" panose="00000500000000000000" charset="-122"/>
              </a:rPr>
              <a:t>草图</a:t>
            </a:r>
            <a:r>
              <a:rPr lang="zh-CN" altLang="en-US" sz="1595" dirty="0">
                <a:latin typeface="MiSans Normal" panose="00000500000000000000" charset="-122"/>
                <a:ea typeface="MiSans Normal" panose="00000500000000000000" charset="-122"/>
                <a:cs typeface="MiSans Normal" panose="00000500000000000000" charset="-122"/>
              </a:rPr>
              <a:t>汇总</a:t>
            </a:r>
            <a:r>
              <a:rPr lang="en-US" altLang="zh-CN" sz="1595" dirty="0">
                <a:latin typeface="MiSans Normal" panose="00000500000000000000" charset="-122"/>
                <a:ea typeface="MiSans Normal" panose="00000500000000000000" charset="-122"/>
                <a:cs typeface="MiSans Normal" panose="00000500000000000000" charset="-122"/>
              </a:rPr>
              <a:t>     </a:t>
            </a:r>
            <a:r>
              <a:rPr lang="en-US" sz="1595" dirty="0">
                <a:latin typeface="MiSans Normal" panose="00000500000000000000" charset="-122"/>
                <a:ea typeface="MiSans Normal" panose="00000500000000000000" charset="-122"/>
                <a:cs typeface="MiSans Normal" panose="00000500000000000000" charset="-122"/>
                <a:sym typeface="+mn-ea"/>
              </a:rPr>
              <a:t>Design Drafts </a:t>
            </a:r>
            <a:r>
              <a:rPr lang="en-US" altLang="zh-CN" sz="1595" dirty="0">
                <a:latin typeface="MiSans Normal" panose="00000500000000000000" charset="-122"/>
                <a:ea typeface="MiSans Normal" panose="00000500000000000000" charset="-122"/>
                <a:cs typeface="MiSans Normal" panose="00000500000000000000" charset="-122"/>
                <a:sym typeface="+mn-ea"/>
              </a:rPr>
              <a:t>Summary</a:t>
            </a:r>
            <a:r>
              <a:rPr sz="1595" dirty="0">
                <a:latin typeface="MiSans Normal" panose="00000500000000000000" charset="-122"/>
                <a:ea typeface="MiSans Normal" panose="00000500000000000000" charset="-122"/>
                <a:cs typeface="MiSans Normal" panose="00000500000000000000" charset="-122"/>
                <a:sym typeface="+mn-ea"/>
              </a:rPr>
              <a:t> </a:t>
            </a:r>
            <a:endParaRPr sz="1595" dirty="0">
              <a:latin typeface="MiSans Normal" panose="00000500000000000000" charset="-122"/>
              <a:ea typeface="MiSans Normal" panose="00000500000000000000" charset="-122"/>
              <a:cs typeface="MiSans Normal" panose="00000500000000000000" charset="-122"/>
            </a:endParaRPr>
          </a:p>
          <a:p>
            <a:r>
              <a:rPr sz="1595" dirty="0">
                <a:latin typeface="MiSans Normal" panose="00000500000000000000" charset="-122"/>
                <a:ea typeface="MiSans Normal" panose="00000500000000000000" charset="-122"/>
                <a:cs typeface="MiSans Normal" panose="00000500000000000000" charset="-122"/>
              </a:rPr>
              <a:t> </a:t>
            </a:r>
          </a:p>
        </p:txBody>
      </p:sp>
      <p:sp>
        <p:nvSpPr>
          <p:cNvPr id="15" name="文本框 14"/>
          <p:cNvSpPr txBox="1"/>
          <p:nvPr>
            <p:custDataLst>
              <p:tags r:id="rId3"/>
            </p:custDataLst>
          </p:nvPr>
        </p:nvSpPr>
        <p:spPr>
          <a:xfrm>
            <a:off x="928627" y="780646"/>
            <a:ext cx="1943161" cy="638636"/>
          </a:xfrm>
          <a:prstGeom prst="rect">
            <a:avLst/>
          </a:prstGeom>
          <a:noFill/>
        </p:spPr>
        <p:txBody>
          <a:bodyPr wrap="none" rtlCol="0">
            <a:spAutoFit/>
          </a:bodyPr>
          <a:lstStyle/>
          <a:p>
            <a:pPr algn="l"/>
            <a:r>
              <a:rPr lang="zh-CN" altLang="en-US" sz="1775" dirty="0">
                <a:latin typeface="MiSans Normal" panose="00000500000000000000" charset="-122"/>
                <a:ea typeface="MiSans Normal" panose="00000500000000000000" charset="-122"/>
                <a:cs typeface="MiSans Normal" panose="00000500000000000000" charset="-122"/>
              </a:rPr>
              <a:t>设计草图</a:t>
            </a:r>
            <a:endParaRPr lang="en-US" altLang="zh-CN" sz="1775" dirty="0">
              <a:latin typeface="MiSans Normal" panose="00000500000000000000" charset="-122"/>
              <a:ea typeface="MiSans Normal" panose="00000500000000000000" charset="-122"/>
              <a:cs typeface="MiSans Normal" panose="00000500000000000000" charset="-122"/>
            </a:endParaRPr>
          </a:p>
          <a:p>
            <a:pPr algn="l"/>
            <a:r>
              <a:rPr lang="en-US" altLang="zh-CN" sz="1775" dirty="0">
                <a:latin typeface="MiSans Normal" panose="00000500000000000000" charset="-122"/>
                <a:ea typeface="MiSans Normal" panose="00000500000000000000" charset="-122"/>
                <a:cs typeface="MiSans Normal" panose="00000500000000000000" charset="-122"/>
              </a:rPr>
              <a:t>DESIGN DRAFTS</a:t>
            </a:r>
          </a:p>
        </p:txBody>
      </p:sp>
      <p:pic>
        <p:nvPicPr>
          <p:cNvPr id="9" name="图片 8"/>
          <p:cNvPicPr>
            <a:picLocks noChangeAspect="1"/>
          </p:cNvPicPr>
          <p:nvPr>
            <p:custDataLst>
              <p:tags r:id="rId4"/>
            </p:custDataLst>
          </p:nvPr>
        </p:nvPicPr>
        <p:blipFill>
          <a:blip r:embed="rId11"/>
          <a:stretch>
            <a:fillRect/>
          </a:stretch>
        </p:blipFill>
        <p:spPr>
          <a:xfrm>
            <a:off x="4853305" y="8101779"/>
            <a:ext cx="1778000" cy="1725295"/>
          </a:xfrm>
          <a:prstGeom prst="rect">
            <a:avLst/>
          </a:prstGeom>
        </p:spPr>
      </p:pic>
      <p:sp>
        <p:nvSpPr>
          <p:cNvPr id="16" name="文本框 15"/>
          <p:cNvSpPr txBox="1"/>
          <p:nvPr>
            <p:custDataLst>
              <p:tags r:id="rId5"/>
            </p:custDataLst>
          </p:nvPr>
        </p:nvSpPr>
        <p:spPr>
          <a:xfrm>
            <a:off x="8113395" y="8284703"/>
            <a:ext cx="5366385" cy="1542371"/>
          </a:xfrm>
          <a:prstGeom prst="rect">
            <a:avLst/>
          </a:prstGeom>
          <a:noFill/>
        </p:spPr>
        <p:txBody>
          <a:bodyPr wrap="square" rtlCol="0">
            <a:noAutofit/>
          </a:bodyPr>
          <a:lstStyle/>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此图仅为示例，请于每个品类名称后提供</a:t>
            </a:r>
            <a:r>
              <a:rPr 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不少于一张的设计草图</a:t>
            </a:r>
          </a:p>
          <a:p>
            <a:pPr algn="ctr"/>
            <a:r>
              <a:rPr 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可以是电子稿，也可以是手绘稿扫描</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sz="1200" dirty="0">
                <a:latin typeface="MiSans Normal" panose="00000500000000000000" charset="-122"/>
                <a:ea typeface="MiSans Normal" panose="00000500000000000000" charset="-122"/>
                <a:cs typeface="MiSans Normal" panose="00000500000000000000" charset="-122"/>
                <a:sym typeface="+mn-ea"/>
              </a:rPr>
              <a:t> </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设计作品必须保证其真实性和原创性，禁止使用</a:t>
            </a:r>
            <a:r>
              <a:rPr sz="1200" dirty="0">
                <a:solidFill>
                  <a:srgbClr val="FF0000"/>
                </a:solidFill>
                <a:latin typeface="MiSans Normal" panose="00000500000000000000" charset="-122"/>
                <a:ea typeface="MiSans Normal" panose="00000500000000000000" charset="-122"/>
                <a:cs typeface="MiSans Normal" panose="00000500000000000000" charset="-122"/>
                <a:sym typeface="+mn-ea"/>
              </a:rPr>
              <a:t>AI</a:t>
            </a:r>
            <a:r>
              <a:rPr 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GC</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endParaRPr lang="en-US"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sz="12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sz="1200" dirty="0">
                <a:latin typeface="MiSans Normal" panose="00000500000000000000" charset="-122"/>
                <a:ea typeface="MiSans Normal" panose="00000500000000000000" charset="-122"/>
                <a:cs typeface="MiSans Normal" panose="00000500000000000000" charset="-122"/>
                <a:sym typeface="+mn-ea"/>
              </a:rPr>
              <a:t>  </a:t>
            </a:r>
            <a:endParaRPr sz="1200" dirty="0">
              <a:latin typeface="MiSans Normal" panose="00000500000000000000" charset="-122"/>
              <a:ea typeface="MiSans Normal" panose="00000500000000000000" charset="-122"/>
              <a:cs typeface="MiSans Normal" panose="00000500000000000000" charset="-122"/>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This image is for illustration purposes only</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Please provide no less than one design sketch after each category name. It can be an electronic draft or a scanned hand-drawn draft.</a:t>
            </a:r>
            <a:endPar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Designs must be authentic and original; the use of AIGC is prohibited.</a:t>
            </a:r>
            <a:endParaRPr lang="zh-CN" altLang="en-US" sz="1200" dirty="0">
              <a:solidFill>
                <a:srgbClr val="FF0000"/>
              </a:solidFill>
              <a:latin typeface="MiSans Normal" panose="00000500000000000000" charset="-122"/>
              <a:ea typeface="MiSans Normal" panose="00000500000000000000" charset="-122"/>
              <a:cs typeface="MiSans Normal" panose="00000500000000000000" charset="-122"/>
            </a:endParaRPr>
          </a:p>
        </p:txBody>
      </p:sp>
      <p:grpSp>
        <p:nvGrpSpPr>
          <p:cNvPr id="19" name="组合 18"/>
          <p:cNvGrpSpPr/>
          <p:nvPr/>
        </p:nvGrpSpPr>
        <p:grpSpPr>
          <a:xfrm>
            <a:off x="4853305" y="5454927"/>
            <a:ext cx="8802201" cy="2036219"/>
            <a:chOff x="5832506" y="5614194"/>
            <a:chExt cx="8802201" cy="2036219"/>
          </a:xfrm>
        </p:grpSpPr>
        <p:sp>
          <p:nvSpPr>
            <p:cNvPr id="20" name="文本框 19"/>
            <p:cNvSpPr txBox="1"/>
            <p:nvPr/>
          </p:nvSpPr>
          <p:spPr>
            <a:xfrm>
              <a:off x="9929955" y="6201768"/>
              <a:ext cx="621577" cy="954107"/>
            </a:xfrm>
            <a:prstGeom prst="rect">
              <a:avLst/>
            </a:prstGeom>
            <a:noFill/>
          </p:spPr>
          <p:txBody>
            <a:bodyPr wrap="square" rtlCol="0">
              <a:spAutoFit/>
              <a:scene3d>
                <a:camera prst="orthographicFront"/>
                <a:lightRig rig="threePt" dir="t"/>
              </a:scene3d>
            </a:bodyPr>
            <a:lstStyle/>
            <a:p>
              <a:r>
                <a:rPr lang="zh-CN" altLang="en-US"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rPr>
                <a:t>或</a:t>
              </a:r>
              <a:r>
                <a:rPr lang="en-US" altLang="zh-CN"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rPr>
                <a:t>or</a:t>
              </a:r>
              <a:endParaRPr lang="zh-CN" altLang="en-US"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endParaRPr>
            </a:p>
          </p:txBody>
        </p:sp>
        <p:grpSp>
          <p:nvGrpSpPr>
            <p:cNvPr id="21" name="组合 20"/>
            <p:cNvGrpSpPr/>
            <p:nvPr/>
          </p:nvGrpSpPr>
          <p:grpSpPr>
            <a:xfrm>
              <a:off x="5832506" y="5709920"/>
              <a:ext cx="4090876" cy="1940493"/>
              <a:chOff x="5832506" y="5709920"/>
              <a:chExt cx="4090876" cy="1940493"/>
            </a:xfrm>
          </p:grpSpPr>
          <p:pic>
            <p:nvPicPr>
              <p:cNvPr id="25" name="图片 24" descr="未标题-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72158" y="5709920"/>
                <a:ext cx="2751224" cy="1940493"/>
              </a:xfrm>
              <a:prstGeom prst="rect">
                <a:avLst/>
              </a:prstGeom>
            </p:spPr>
          </p:pic>
          <p:pic>
            <p:nvPicPr>
              <p:cNvPr id="26" name="图片 2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32506" y="6144320"/>
                <a:ext cx="1103042" cy="1069001"/>
              </a:xfrm>
              <a:prstGeom prst="rect">
                <a:avLst/>
              </a:prstGeom>
            </p:spPr>
          </p:pic>
        </p:grpSp>
        <p:grpSp>
          <p:nvGrpSpPr>
            <p:cNvPr id="22" name="组合 21"/>
            <p:cNvGrpSpPr/>
            <p:nvPr/>
          </p:nvGrpSpPr>
          <p:grpSpPr>
            <a:xfrm>
              <a:off x="10558105" y="5614194"/>
              <a:ext cx="4076602" cy="1940493"/>
              <a:chOff x="10558105" y="5614194"/>
              <a:chExt cx="4076602" cy="1940493"/>
            </a:xfrm>
          </p:grpSpPr>
          <p:pic>
            <p:nvPicPr>
              <p:cNvPr id="23" name="图片 22" descr="未标题-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883483" y="5614194"/>
                <a:ext cx="2751224" cy="1940493"/>
              </a:xfrm>
              <a:prstGeom prst="rect">
                <a:avLst/>
              </a:prstGeom>
            </p:spPr>
          </p:pic>
          <p:pic>
            <p:nvPicPr>
              <p:cNvPr id="24" name="图片 2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558105" y="6118394"/>
                <a:ext cx="1103041" cy="1069001"/>
              </a:xfrm>
              <a:prstGeom prst="rect">
                <a:avLst/>
              </a:prstGeom>
            </p:spPr>
          </p:pic>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890077" y="406402"/>
            <a:ext cx="11339195" cy="11611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zh-CN" altLang="en-US" sz="2400" b="1" dirty="0">
                <a:solidFill>
                  <a:srgbClr val="FF0000"/>
                </a:solidFill>
                <a:latin typeface="MiSans Normal" panose="00000500000000000000" charset="-122"/>
                <a:ea typeface="MiSans Normal" panose="00000500000000000000" charset="-122"/>
                <a:cs typeface="MiSans Normal" panose="00000500000000000000" charset="-122"/>
              </a:rPr>
              <a:t>2024 ISFS AWARD国际民俗礼品时尚创新大赛</a:t>
            </a:r>
            <a:r>
              <a:rPr lang="en-US" altLang="zh-CN" sz="2400" b="1" dirty="0">
                <a:solidFill>
                  <a:srgbClr val="FF0000"/>
                </a:solidFill>
                <a:latin typeface="MiSans Normal" panose="00000500000000000000" charset="-122"/>
                <a:ea typeface="MiSans Normal" panose="00000500000000000000" charset="-122"/>
                <a:cs typeface="MiSans Normal" panose="00000500000000000000" charset="-122"/>
              </a:rPr>
              <a:t>-</a:t>
            </a:r>
            <a:r>
              <a:rPr lang="zh-CN" altLang="en-US" sz="2400" b="1" dirty="0">
                <a:solidFill>
                  <a:srgbClr val="FF0000"/>
                </a:solidFill>
                <a:latin typeface="MiSans Normal" panose="00000500000000000000" charset="-122"/>
                <a:ea typeface="MiSans Normal" panose="00000500000000000000" charset="-122"/>
                <a:cs typeface="MiSans Normal" panose="00000500000000000000" charset="-122"/>
              </a:rPr>
              <a:t>参赛作品提交要求</a:t>
            </a:r>
            <a:endParaRPr lang="en-US" altLang="zh-CN" sz="2400" b="1" dirty="0">
              <a:solidFill>
                <a:srgbClr val="FF0000"/>
              </a:solidFill>
              <a:latin typeface="MiSans Normal" panose="00000500000000000000" charset="-122"/>
              <a:ea typeface="MiSans Normal" panose="00000500000000000000" charset="-122"/>
              <a:cs typeface="MiSans Normal" panose="00000500000000000000" charset="-122"/>
            </a:endParaRPr>
          </a:p>
          <a:p>
            <a:pPr algn="ctr">
              <a:lnSpc>
                <a:spcPct val="150000"/>
              </a:lnSpc>
            </a:pPr>
            <a:r>
              <a:rPr lang="en-US" altLang="zh-CN" sz="2400" b="1" dirty="0">
                <a:solidFill>
                  <a:srgbClr val="FF0000"/>
                </a:solidFill>
                <a:latin typeface="MiSans Normal" panose="00000500000000000000" charset="-122"/>
                <a:ea typeface="MiSans Normal" panose="00000500000000000000" charset="-122"/>
              </a:rPr>
              <a:t>2024 ISFS Design Submission Requirements</a:t>
            </a:r>
            <a:endParaRPr lang="zh-CN" altLang="en-US" sz="2400" b="1" dirty="0">
              <a:solidFill>
                <a:srgbClr val="FF0000"/>
              </a:solidFill>
              <a:latin typeface="MiSans Normal" panose="00000500000000000000" charset="-122"/>
              <a:ea typeface="MiSans Normal" panose="00000500000000000000" charset="-122"/>
            </a:endParaRPr>
          </a:p>
        </p:txBody>
      </p:sp>
      <p:sp>
        <p:nvSpPr>
          <p:cNvPr id="28" name="副标题 2"/>
          <p:cNvSpPr txBox="1"/>
          <p:nvPr/>
        </p:nvSpPr>
        <p:spPr>
          <a:xfrm>
            <a:off x="670809" y="2196691"/>
            <a:ext cx="14191820" cy="80887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457200">
              <a:lnSpc>
                <a:spcPts val="3000"/>
              </a:lnSpc>
              <a:spcBef>
                <a:spcPts val="0"/>
              </a:spcBef>
              <a:buFont typeface="+mj-lt"/>
              <a:buAutoNum type="arabicPeriod"/>
            </a:pPr>
            <a:r>
              <a:rPr lang="zh-CN" altLang="zh-CN" sz="2000" dirty="0">
                <a:solidFill>
                  <a:srgbClr val="FF0000"/>
                </a:solidFill>
                <a:latin typeface="MiSans Normal" panose="00000500000000000000" charset="-122"/>
                <a:ea typeface="MiSans Normal" panose="00000500000000000000" charset="-122"/>
              </a:rPr>
              <a:t>作品需提交</a:t>
            </a:r>
            <a:r>
              <a:rPr lang="en-US" altLang="zh-CN" sz="2000" dirty="0">
                <a:solidFill>
                  <a:srgbClr val="FF0000"/>
                </a:solidFill>
                <a:latin typeface="MiSans Normal" panose="00000500000000000000" charset="-122"/>
                <a:ea typeface="MiSans Normal" panose="00000500000000000000" charset="-122"/>
              </a:rPr>
              <a:t>1</a:t>
            </a:r>
            <a:r>
              <a:rPr lang="zh-CN" altLang="zh-CN" sz="2000" dirty="0">
                <a:solidFill>
                  <a:srgbClr val="FF0000"/>
                </a:solidFill>
                <a:latin typeface="MiSans Normal" panose="00000500000000000000" charset="-122"/>
                <a:ea typeface="MiSans Normal" panose="00000500000000000000" charset="-122"/>
              </a:rPr>
              <a:t>份</a:t>
            </a:r>
            <a:r>
              <a:rPr lang="en-US" altLang="zh-CN" sz="2000" dirty="0">
                <a:solidFill>
                  <a:srgbClr val="FF0000"/>
                </a:solidFill>
                <a:latin typeface="MiSans Normal" panose="00000500000000000000" charset="-122"/>
                <a:ea typeface="MiSans Normal" panose="00000500000000000000" charset="-122"/>
              </a:rPr>
              <a:t>PPT</a:t>
            </a:r>
            <a:r>
              <a:rPr lang="zh-CN" altLang="zh-CN" sz="2000" dirty="0">
                <a:solidFill>
                  <a:srgbClr val="FF0000"/>
                </a:solidFill>
                <a:latin typeface="MiSans Normal" panose="00000500000000000000" charset="-122"/>
                <a:ea typeface="MiSans Normal" panose="00000500000000000000" charset="-122"/>
              </a:rPr>
              <a:t>电子文件、所有设计稿源文件（</a:t>
            </a:r>
            <a:r>
              <a:rPr lang="en-US" altLang="zh-CN" sz="2000" dirty="0">
                <a:solidFill>
                  <a:srgbClr val="FF0000"/>
                </a:solidFill>
                <a:latin typeface="MiSans Normal" panose="00000500000000000000" charset="-122"/>
                <a:ea typeface="MiSans Normal" panose="00000500000000000000" charset="-122"/>
              </a:rPr>
              <a:t>PSD</a:t>
            </a:r>
            <a:r>
              <a:rPr lang="zh-CN" altLang="zh-CN" sz="2000" dirty="0">
                <a:solidFill>
                  <a:srgbClr val="FF0000"/>
                </a:solidFill>
                <a:latin typeface="MiSans Normal" panose="00000500000000000000" charset="-122"/>
                <a:ea typeface="MiSans Normal" panose="00000500000000000000" charset="-122"/>
              </a:rPr>
              <a:t>、</a:t>
            </a:r>
            <a:r>
              <a:rPr lang="en-US" altLang="zh-CN" sz="2000" dirty="0">
                <a:solidFill>
                  <a:srgbClr val="FF0000"/>
                </a:solidFill>
                <a:latin typeface="MiSans Normal" panose="00000500000000000000" charset="-122"/>
                <a:ea typeface="MiSans Normal" panose="00000500000000000000" charset="-122"/>
              </a:rPr>
              <a:t>AI</a:t>
            </a:r>
            <a:r>
              <a:rPr lang="zh-CN" altLang="zh-CN" sz="2000" dirty="0">
                <a:solidFill>
                  <a:srgbClr val="FF0000"/>
                </a:solidFill>
                <a:latin typeface="MiSans Normal" panose="00000500000000000000" charset="-122"/>
                <a:ea typeface="MiSans Normal" panose="00000500000000000000" charset="-122"/>
              </a:rPr>
              <a:t>或高清</a:t>
            </a:r>
            <a:r>
              <a:rPr lang="en-US" altLang="zh-CN" sz="2000" dirty="0">
                <a:solidFill>
                  <a:srgbClr val="FF0000"/>
                </a:solidFill>
                <a:latin typeface="MiSans Normal" panose="00000500000000000000" charset="-122"/>
                <a:ea typeface="MiSans Normal" panose="00000500000000000000" charset="-122"/>
              </a:rPr>
              <a:t>PDF</a:t>
            </a:r>
            <a:r>
              <a:rPr lang="zh-CN" altLang="zh-CN" sz="2000" dirty="0">
                <a:solidFill>
                  <a:srgbClr val="FF0000"/>
                </a:solidFill>
                <a:latin typeface="MiSans Normal" panose="00000500000000000000" charset="-122"/>
                <a:ea typeface="MiSans Normal" panose="00000500000000000000" charset="-122"/>
              </a:rPr>
              <a:t>格式）和不少于四张的设计草图。提交至大赛联</a:t>
            </a:r>
            <a:r>
              <a:rPr lang="en-US" altLang="zh-CN" sz="2000" dirty="0">
                <a:solidFill>
                  <a:srgbClr val="FF0000"/>
                </a:solidFill>
                <a:latin typeface="MiSans Normal" panose="00000500000000000000" charset="-122"/>
                <a:ea typeface="MiSans Normal" panose="00000500000000000000" charset="-122"/>
              </a:rPr>
              <a:t>     </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      </a:t>
            </a:r>
            <a:r>
              <a:rPr lang="zh-CN" altLang="zh-CN" sz="2000" dirty="0">
                <a:solidFill>
                  <a:srgbClr val="FF0000"/>
                </a:solidFill>
                <a:latin typeface="MiSans Normal" panose="00000500000000000000" charset="-122"/>
                <a:ea typeface="MiSans Normal" panose="00000500000000000000" charset="-122"/>
              </a:rPr>
              <a:t>系邮箱，邮件名称为</a:t>
            </a:r>
            <a:r>
              <a:rPr lang="en-US" altLang="zh-CN" sz="2000" dirty="0">
                <a:solidFill>
                  <a:srgbClr val="FF0000"/>
                </a:solidFill>
                <a:latin typeface="MiSans Normal" panose="00000500000000000000" charset="-122"/>
                <a:ea typeface="MiSans Normal" panose="00000500000000000000" charset="-122"/>
              </a:rPr>
              <a:t>“</a:t>
            </a:r>
            <a:r>
              <a:rPr lang="zh-CN" altLang="zh-CN" sz="2000" dirty="0">
                <a:solidFill>
                  <a:srgbClr val="FF0000"/>
                </a:solidFill>
                <a:latin typeface="MiSans Normal" panose="00000500000000000000" charset="-122"/>
                <a:ea typeface="MiSans Normal" panose="00000500000000000000" charset="-122"/>
              </a:rPr>
              <a:t>学校</a:t>
            </a:r>
            <a:r>
              <a:rPr lang="en-US" altLang="zh-CN" sz="2000" dirty="0">
                <a:solidFill>
                  <a:srgbClr val="FF0000"/>
                </a:solidFill>
                <a:latin typeface="MiSans Normal" panose="00000500000000000000" charset="-122"/>
                <a:ea typeface="MiSans Normal" panose="00000500000000000000" charset="-122"/>
              </a:rPr>
              <a:t>-</a:t>
            </a:r>
            <a:r>
              <a:rPr lang="zh-CN" altLang="zh-CN" sz="2000" dirty="0">
                <a:solidFill>
                  <a:srgbClr val="FF0000"/>
                </a:solidFill>
                <a:latin typeface="MiSans Normal" panose="00000500000000000000" charset="-122"/>
                <a:ea typeface="MiSans Normal" panose="00000500000000000000" charset="-122"/>
              </a:rPr>
              <a:t>作者姓名</a:t>
            </a:r>
            <a:r>
              <a:rPr lang="en-US" altLang="zh-CN" sz="2000" dirty="0">
                <a:solidFill>
                  <a:srgbClr val="FF0000"/>
                </a:solidFill>
                <a:latin typeface="MiSans Normal" panose="00000500000000000000" charset="-122"/>
                <a:ea typeface="MiSans Normal" panose="00000500000000000000" charset="-122"/>
              </a:rPr>
              <a:t>-</a:t>
            </a:r>
            <a:r>
              <a:rPr lang="zh-CN" altLang="zh-CN" sz="2000" dirty="0">
                <a:solidFill>
                  <a:srgbClr val="FF0000"/>
                </a:solidFill>
                <a:latin typeface="MiSans Normal" panose="00000500000000000000" charset="-122"/>
                <a:ea typeface="MiSans Normal" panose="00000500000000000000" charset="-122"/>
              </a:rPr>
              <a:t>作品名</a:t>
            </a:r>
            <a:r>
              <a:rPr lang="en-US" altLang="zh-CN" sz="2000" dirty="0">
                <a:solidFill>
                  <a:srgbClr val="FF0000"/>
                </a:solidFill>
                <a:latin typeface="MiSans Normal" panose="00000500000000000000" charset="-122"/>
                <a:ea typeface="MiSans Normal" panose="00000500000000000000" charset="-122"/>
              </a:rPr>
              <a:t>”</a:t>
            </a:r>
            <a:r>
              <a:rPr lang="zh-CN" altLang="zh-CN" sz="2000" dirty="0">
                <a:solidFill>
                  <a:srgbClr val="FF0000"/>
                </a:solidFill>
                <a:latin typeface="MiSans Normal" panose="00000500000000000000" charset="-122"/>
                <a:ea typeface="MiSans Normal" panose="00000500000000000000" charset="-122"/>
              </a:rPr>
              <a:t>。</a:t>
            </a:r>
            <a:endParaRPr lang="en-US" altLang="zh-CN" sz="2000" dirty="0">
              <a:solidFill>
                <a:srgbClr val="FF0000"/>
              </a:solidFill>
              <a:latin typeface="MiSans Normal" panose="00000500000000000000" charset="-122"/>
              <a:ea typeface="MiSans Normal" panose="00000500000000000000" charset="-122"/>
            </a:endParaRP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2.   </a:t>
            </a:r>
            <a:r>
              <a:rPr lang="zh-CN" altLang="zh-CN" sz="2000" dirty="0">
                <a:solidFill>
                  <a:srgbClr val="FF0000"/>
                </a:solidFill>
                <a:latin typeface="MiSans Normal" panose="00000500000000000000" charset="-122"/>
                <a:ea typeface="MiSans Normal" panose="00000500000000000000" charset="-122"/>
              </a:rPr>
              <a:t>每张</a:t>
            </a:r>
            <a:r>
              <a:rPr lang="en-US" altLang="zh-CN" sz="2000" dirty="0">
                <a:solidFill>
                  <a:srgbClr val="FF0000"/>
                </a:solidFill>
                <a:latin typeface="MiSans Normal" panose="00000500000000000000" charset="-122"/>
                <a:ea typeface="MiSans Normal" panose="00000500000000000000" charset="-122"/>
              </a:rPr>
              <a:t>PPT</a:t>
            </a:r>
            <a:r>
              <a:rPr lang="zh-CN" altLang="zh-CN" sz="2000" dirty="0">
                <a:solidFill>
                  <a:srgbClr val="FF0000"/>
                </a:solidFill>
                <a:latin typeface="MiSans Normal" panose="00000500000000000000" charset="-122"/>
                <a:ea typeface="MiSans Normal" panose="00000500000000000000" charset="-122"/>
              </a:rPr>
              <a:t>均需为</a:t>
            </a:r>
            <a:r>
              <a:rPr lang="en-US" altLang="zh-CN" sz="2000" dirty="0">
                <a:solidFill>
                  <a:srgbClr val="FF0000"/>
                </a:solidFill>
                <a:latin typeface="MiSans Normal" panose="00000500000000000000" charset="-122"/>
                <a:ea typeface="MiSans Normal" panose="00000500000000000000" charset="-122"/>
              </a:rPr>
              <a:t>A3</a:t>
            </a:r>
            <a:r>
              <a:rPr lang="zh-CN" altLang="zh-CN" sz="2000" dirty="0">
                <a:solidFill>
                  <a:srgbClr val="FF0000"/>
                </a:solidFill>
                <a:latin typeface="MiSans Normal" panose="00000500000000000000" charset="-122"/>
                <a:ea typeface="MiSans Normal" panose="00000500000000000000" charset="-122"/>
              </a:rPr>
              <a:t>大小，图片精度不低于</a:t>
            </a:r>
            <a:r>
              <a:rPr lang="en-US" altLang="zh-CN" sz="2000" dirty="0">
                <a:solidFill>
                  <a:srgbClr val="FF0000"/>
                </a:solidFill>
                <a:latin typeface="MiSans Normal" panose="00000500000000000000" charset="-122"/>
                <a:ea typeface="MiSans Normal" panose="00000500000000000000" charset="-122"/>
              </a:rPr>
              <a:t>300dpi</a:t>
            </a:r>
            <a:r>
              <a:rPr lang="zh-CN" altLang="zh-CN" sz="2000" dirty="0">
                <a:solidFill>
                  <a:srgbClr val="FF0000"/>
                </a:solidFill>
                <a:latin typeface="MiSans Normal" panose="00000500000000000000" charset="-122"/>
                <a:ea typeface="MiSans Normal" panose="00000500000000000000" charset="-122"/>
              </a:rPr>
              <a:t>。源文件格式为</a:t>
            </a:r>
            <a:r>
              <a:rPr lang="en-US" altLang="zh-CN" sz="2000" dirty="0">
                <a:solidFill>
                  <a:srgbClr val="FF0000"/>
                </a:solidFill>
                <a:latin typeface="MiSans Normal" panose="00000500000000000000" charset="-122"/>
                <a:ea typeface="MiSans Normal" panose="00000500000000000000" charset="-122"/>
              </a:rPr>
              <a:t>PSD</a:t>
            </a:r>
            <a:r>
              <a:rPr lang="zh-CN" altLang="zh-CN" sz="2000" dirty="0">
                <a:solidFill>
                  <a:srgbClr val="FF0000"/>
                </a:solidFill>
                <a:latin typeface="MiSans Normal" panose="00000500000000000000" charset="-122"/>
                <a:ea typeface="MiSans Normal" panose="00000500000000000000" charset="-122"/>
              </a:rPr>
              <a:t>或</a:t>
            </a:r>
            <a:r>
              <a:rPr lang="en-US" altLang="zh-CN" sz="2000" dirty="0">
                <a:solidFill>
                  <a:srgbClr val="FF0000"/>
                </a:solidFill>
                <a:latin typeface="MiSans Normal" panose="00000500000000000000" charset="-122"/>
                <a:ea typeface="MiSans Normal" panose="00000500000000000000" charset="-122"/>
              </a:rPr>
              <a:t>AI</a:t>
            </a:r>
            <a:r>
              <a:rPr lang="zh-CN" altLang="zh-CN" sz="2000" dirty="0">
                <a:solidFill>
                  <a:srgbClr val="FF0000"/>
                </a:solidFill>
                <a:latin typeface="MiSans Normal" panose="00000500000000000000" charset="-122"/>
                <a:ea typeface="MiSans Normal" panose="00000500000000000000" charset="-122"/>
              </a:rPr>
              <a:t>，分辨率不低于</a:t>
            </a:r>
            <a:r>
              <a:rPr lang="en-US" altLang="zh-CN" sz="2000" dirty="0">
                <a:solidFill>
                  <a:srgbClr val="FF0000"/>
                </a:solidFill>
                <a:latin typeface="MiSans Normal" panose="00000500000000000000" charset="-122"/>
                <a:ea typeface="MiSans Normal" panose="00000500000000000000" charset="-122"/>
              </a:rPr>
              <a:t>600dpi</a:t>
            </a:r>
            <a:r>
              <a:rPr lang="zh-CN" altLang="zh-CN" sz="2000" dirty="0">
                <a:solidFill>
                  <a:srgbClr val="FF0000"/>
                </a:solidFill>
                <a:latin typeface="MiSans Normal" panose="00000500000000000000" charset="-122"/>
                <a:ea typeface="MiSans Normal" panose="00000500000000000000" charset="-122"/>
              </a:rPr>
              <a:t>；若导出文件格式为</a:t>
            </a:r>
            <a:r>
              <a:rPr lang="en-US" altLang="zh-CN" sz="2000" dirty="0">
                <a:solidFill>
                  <a:srgbClr val="FF0000"/>
                </a:solidFill>
                <a:latin typeface="MiSans Normal" panose="00000500000000000000" charset="-122"/>
                <a:ea typeface="MiSans Normal" panose="00000500000000000000" charset="-122"/>
              </a:rPr>
              <a:t> </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      PDF</a:t>
            </a:r>
            <a:r>
              <a:rPr lang="zh-CN" altLang="zh-CN" sz="2000" dirty="0">
                <a:solidFill>
                  <a:srgbClr val="FF0000"/>
                </a:solidFill>
                <a:latin typeface="MiSans Normal" panose="00000500000000000000" charset="-122"/>
                <a:ea typeface="MiSans Normal" panose="00000500000000000000" charset="-122"/>
              </a:rPr>
              <a:t>，分辨率则不低于</a:t>
            </a:r>
            <a:r>
              <a:rPr lang="en-US" altLang="zh-CN" sz="2000" dirty="0">
                <a:solidFill>
                  <a:srgbClr val="FF0000"/>
                </a:solidFill>
                <a:latin typeface="MiSans Normal" panose="00000500000000000000" charset="-122"/>
                <a:ea typeface="MiSans Normal" panose="00000500000000000000" charset="-122"/>
              </a:rPr>
              <a:t>300dpi</a:t>
            </a:r>
            <a:r>
              <a:rPr lang="zh-CN" altLang="zh-CN" sz="2000" dirty="0">
                <a:solidFill>
                  <a:srgbClr val="FF0000"/>
                </a:solidFill>
                <a:latin typeface="MiSans Normal" panose="00000500000000000000" charset="-122"/>
                <a:ea typeface="MiSans Normal" panose="00000500000000000000" charset="-122"/>
              </a:rPr>
              <a:t>。请保留所有设计稿源文件，源文件需包含设计效果图与图案平铺图。</a:t>
            </a:r>
            <a:endParaRPr lang="en-US" altLang="zh-CN" sz="2000" dirty="0">
              <a:solidFill>
                <a:srgbClr val="FF0000"/>
              </a:solidFill>
              <a:latin typeface="MiSans Normal" panose="00000500000000000000" charset="-122"/>
              <a:ea typeface="MiSans Normal" panose="00000500000000000000" charset="-122"/>
            </a:endParaRP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3.   </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作品以压缩文件夹提交至大赛联系邮箱</a:t>
            </a:r>
            <a:r>
              <a:rPr lang="en-US" altLang="zh-CN" sz="2000" dirty="0">
                <a:solidFill>
                  <a:srgbClr val="FF0000"/>
                </a:solidFill>
                <a:latin typeface="MiSans Normal" panose="00000500000000000000" charset="-122"/>
                <a:ea typeface="MiSans Normal" panose="00000500000000000000" charset="-122"/>
              </a:rPr>
              <a:t>: </a:t>
            </a:r>
            <a:r>
              <a:rPr lang="en-US" altLang="zh-CN" sz="2000" i="1" u="sng" dirty="0">
                <a:solidFill>
                  <a:srgbClr val="FF0000"/>
                </a:solidFill>
                <a:latin typeface="MiSans Normal" panose="00000500000000000000" charset="-122"/>
                <a:ea typeface="MiSans Normal" panose="00000500000000000000" charset="-122"/>
              </a:rPr>
              <a:t>lxsfashion@126.com</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，邮件命名：“学校</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作者姓名</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作品名”。</a:t>
            </a:r>
            <a:endParaRPr lang="en-US" altLang="zh-CN" sz="2000" dirty="0">
              <a:solidFill>
                <a:srgbClr val="FF0000"/>
              </a:solidFill>
              <a:latin typeface="MiSans Normal" panose="00000500000000000000" charset="-122"/>
              <a:ea typeface="MiSans Normal" panose="00000500000000000000" charset="-122"/>
              <a:cs typeface="MiSans Normal" panose="00000500000000000000" charset="-122"/>
            </a:endParaRP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4.   </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压缩文件夹包含：</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PPT</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，源文件子文件夹。</a:t>
            </a:r>
            <a:endParaRPr lang="en-US" altLang="zh-CN" sz="2000" dirty="0">
              <a:solidFill>
                <a:srgbClr val="FF0000"/>
              </a:solidFill>
              <a:latin typeface="MiSans Normal" panose="00000500000000000000" charset="-122"/>
              <a:ea typeface="MiSans Normal" panose="00000500000000000000" charset="-122"/>
              <a:cs typeface="MiSans Normal" panose="00000500000000000000" charset="-122"/>
            </a:endParaRP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5.   </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压缩文件夹、</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PPT</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命名：“学校</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作者姓名</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作品名”；子文件夹命名：“学校</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作者姓名</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a:t>
            </a:r>
            <a:r>
              <a:rPr lang="zh-CN" altLang="en-US" sz="2000" dirty="0">
                <a:solidFill>
                  <a:srgbClr val="FF0000"/>
                </a:solidFill>
                <a:latin typeface="MiSans Normal" panose="00000500000000000000" charset="-122"/>
                <a:ea typeface="MiSans Normal" panose="00000500000000000000" charset="-122"/>
                <a:cs typeface="MiSans Normal" panose="00000500000000000000" charset="-122"/>
              </a:rPr>
              <a:t>源文件”。</a:t>
            </a:r>
            <a:endParaRPr lang="en-US" altLang="zh-CN" sz="2000" dirty="0">
              <a:solidFill>
                <a:srgbClr val="FF0000"/>
              </a:solidFill>
              <a:latin typeface="MiSans Normal" panose="00000500000000000000" charset="-122"/>
              <a:ea typeface="MiSans Normal" panose="00000500000000000000" charset="-122"/>
              <a:cs typeface="MiSans Normal" panose="00000500000000000000" charset="-122"/>
            </a:endParaRPr>
          </a:p>
          <a:p>
            <a:pPr marL="0" lvl="1" indent="0">
              <a:lnSpc>
                <a:spcPts val="3000"/>
              </a:lnSpc>
              <a:spcBef>
                <a:spcPts val="0"/>
              </a:spcBef>
              <a:buNone/>
            </a:pPr>
            <a:endParaRPr lang="en-US" altLang="zh-CN" sz="2000" dirty="0">
              <a:solidFill>
                <a:srgbClr val="FF0000"/>
              </a:solidFill>
              <a:latin typeface="MiSans Normal" panose="00000500000000000000" charset="-122"/>
              <a:ea typeface="MiSans Normal" panose="00000500000000000000" charset="-122"/>
              <a:cs typeface="MiSans Normal" panose="00000500000000000000" charset="-122"/>
            </a:endParaRP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1.    The participant must submit the works to the contest email box in a PowerPoint format, along with all the source    </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       files (in PSD, AI, or high-resolution PDF format), and at least 4 pieces of design sketches. The email subject should </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       be “Name of your university-Your Chinese name-Name of your works”.</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2.    The size of each PowerPoint slide should be A3, and the picture accuracy should not be less than 300dpi. Source </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       files should be in PSD or AI format with a resolution of no less than 600dpi. If the file is export in PDF format, the  </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       resolution should not be less than 300dpi. Please keep all the source files, which should include two parts: the </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       design renderings and the pattern ichnography files.</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3.    Submit the compressed folder to the contest email: </a:t>
            </a:r>
            <a:r>
              <a:rPr lang="en-US" altLang="zh-CN" sz="2000" i="1" u="sng" dirty="0">
                <a:solidFill>
                  <a:srgbClr val="FF0000"/>
                </a:solidFill>
                <a:latin typeface="MiSans Normal" panose="00000500000000000000" charset="-122"/>
                <a:ea typeface="MiSans Normal" panose="00000500000000000000" charset="-122"/>
              </a:rPr>
              <a:t>lxsfashion@126.com</a:t>
            </a:r>
            <a:r>
              <a:rPr lang="en-US" altLang="zh-CN" sz="2000" dirty="0">
                <a:solidFill>
                  <a:srgbClr val="FF0000"/>
                </a:solidFill>
                <a:latin typeface="MiSans Normal" panose="00000500000000000000" charset="-122"/>
                <a:ea typeface="MiSans Normal" panose="00000500000000000000" charset="-122"/>
              </a:rPr>
              <a:t>, naming the email as “Name of your     </a:t>
            </a:r>
          </a:p>
          <a:p>
            <a:pPr marL="0" lvl="1" indent="0">
              <a:lnSpc>
                <a:spcPts val="3000"/>
              </a:lnSpc>
              <a:spcBef>
                <a:spcPts val="0"/>
              </a:spcBef>
              <a:buNone/>
            </a:pPr>
            <a:r>
              <a:rPr lang="en-US" altLang="zh-CN" sz="2000" dirty="0">
                <a:solidFill>
                  <a:srgbClr val="FF0000"/>
                </a:solidFill>
                <a:latin typeface="MiSans Normal" panose="00000500000000000000" charset="-122"/>
                <a:ea typeface="MiSans Normal" panose="00000500000000000000" charset="-122"/>
              </a:rPr>
              <a:t>       university-Your Chinese name-Name of your works”.</a:t>
            </a:r>
          </a:p>
          <a:p>
            <a:pPr marL="0" lvl="1" indent="0">
              <a:lnSpc>
                <a:spcPts val="3000"/>
              </a:lnSpc>
              <a:spcBef>
                <a:spcPts val="0"/>
              </a:spcBef>
              <a:buFont typeface="+mj-lt"/>
              <a:buNone/>
            </a:pPr>
            <a:r>
              <a:rPr lang="en-US" altLang="zh-CN" sz="2000" dirty="0">
                <a:solidFill>
                  <a:srgbClr val="FF0000"/>
                </a:solidFill>
                <a:latin typeface="MiSans Normal" panose="00000500000000000000" charset="-122"/>
                <a:ea typeface="MiSans Normal" panose="00000500000000000000" charset="-122"/>
              </a:rPr>
              <a:t>4.    The compressed folder should include: PPT file and a subfolder for design source file</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s.</a:t>
            </a:r>
          </a:p>
          <a:p>
            <a:pPr marL="0" lvl="1" indent="0">
              <a:lnSpc>
                <a:spcPts val="3000"/>
              </a:lnSpc>
              <a:spcBef>
                <a:spcPts val="0"/>
              </a:spcBef>
              <a:buFont typeface="+mj-lt"/>
              <a:buNone/>
            </a:pP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5.    Name the compressed folder and PPT as “</a:t>
            </a:r>
            <a:r>
              <a:rPr lang="en-US" altLang="zh-CN" sz="2000" dirty="0">
                <a:solidFill>
                  <a:srgbClr val="FF0000"/>
                </a:solidFill>
                <a:latin typeface="MiSans Normal" panose="00000500000000000000" charset="-122"/>
                <a:ea typeface="MiSans Normal" panose="00000500000000000000" charset="-122"/>
              </a:rPr>
              <a:t>Name of your university-Your Chinese name-Name of your works</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 and</a:t>
            </a:r>
          </a:p>
          <a:p>
            <a:pPr marL="0" lvl="1" indent="0">
              <a:lnSpc>
                <a:spcPts val="3000"/>
              </a:lnSpc>
              <a:spcBef>
                <a:spcPts val="0"/>
              </a:spcBef>
              <a:buFont typeface="+mj-lt"/>
              <a:buNone/>
            </a:pP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       name the subfolder as ”</a:t>
            </a:r>
            <a:r>
              <a:rPr lang="en-US" altLang="zh-CN" sz="2000" dirty="0">
                <a:solidFill>
                  <a:srgbClr val="FF0000"/>
                </a:solidFill>
                <a:latin typeface="MiSans Normal" panose="00000500000000000000" charset="-122"/>
                <a:ea typeface="MiSans Normal" panose="00000500000000000000" charset="-122"/>
              </a:rPr>
              <a:t> Name of your university-Your Chinese name-</a:t>
            </a:r>
            <a:r>
              <a:rPr lang="zh-CN" altLang="en-US" sz="2000" dirty="0">
                <a:solidFill>
                  <a:srgbClr val="FF0000"/>
                </a:solidFill>
                <a:latin typeface="MiSans Normal" panose="00000500000000000000" charset="-122"/>
                <a:ea typeface="MiSans Normal" panose="00000500000000000000" charset="-122"/>
              </a:rPr>
              <a:t>源文件</a:t>
            </a:r>
            <a:r>
              <a:rPr lang="en-US" altLang="zh-CN" sz="2000" dirty="0">
                <a:solidFill>
                  <a:srgbClr val="FF0000"/>
                </a:solidFill>
                <a:latin typeface="MiSans Normal" panose="00000500000000000000" charset="-122"/>
                <a:ea typeface="MiSans Normal" panose="00000500000000000000" charset="-122"/>
                <a:cs typeface="MiSans Normal" panose="00000500000000000000" charset="-122"/>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96396" y="537029"/>
            <a:ext cx="14761029" cy="1007519"/>
          </a:xfrm>
        </p:spPr>
        <p:txBody>
          <a:bodyPr/>
          <a:lstStyle/>
          <a:p>
            <a:pPr marL="0" indent="0" fontAlgn="auto">
              <a:lnSpc>
                <a:spcPct val="150000"/>
              </a:lnSpc>
            </a:pPr>
            <a:r>
              <a:rPr lang="zh-CN" altLang="en-US" sz="2400" b="1" dirty="0">
                <a:latin typeface="MiSans Normal" panose="00000500000000000000" charset="-122"/>
                <a:ea typeface="MiSans Normal" panose="00000500000000000000" charset="-122"/>
                <a:cs typeface="MiSans Normal" panose="00000500000000000000" charset="-122"/>
              </a:rPr>
              <a:t>2024 ISFS AWARD国际民俗礼品时尚创新大赛</a:t>
            </a:r>
            <a:r>
              <a:rPr lang="en-US" altLang="zh-CN" sz="2400" b="1" dirty="0">
                <a:latin typeface="MiSans Normal" panose="00000500000000000000" charset="-122"/>
                <a:ea typeface="MiSans Normal" panose="00000500000000000000" charset="-122"/>
                <a:cs typeface="MiSans Normal" panose="00000500000000000000" charset="-122"/>
              </a:rPr>
              <a:t>-</a:t>
            </a:r>
            <a:r>
              <a:rPr lang="zh-CN" altLang="en-US" sz="2400" b="1" dirty="0">
                <a:latin typeface="MiSans Normal" panose="00000500000000000000" charset="-122"/>
                <a:ea typeface="MiSans Normal" panose="00000500000000000000" charset="-122"/>
                <a:cs typeface="MiSans Normal" panose="00000500000000000000" charset="-122"/>
              </a:rPr>
              <a:t>参赛作品知识产权协议</a:t>
            </a:r>
            <a:br>
              <a:rPr lang="zh-CN" altLang="en-US" sz="2400" b="1" dirty="0">
                <a:latin typeface="MiSans Normal" panose="00000500000000000000" charset="-122"/>
                <a:ea typeface="MiSans Normal" panose="00000500000000000000" charset="-122"/>
                <a:cs typeface="MiSans Normal" panose="00000500000000000000" charset="-122"/>
              </a:rPr>
            </a:br>
            <a:r>
              <a:rPr lang="zh-CN" altLang="en-US" sz="2400" b="1" dirty="0">
                <a:latin typeface="MiSans Normal" panose="00000500000000000000" charset="-122"/>
                <a:ea typeface="MiSans Normal" panose="00000500000000000000" charset="-122"/>
                <a:cs typeface="MiSans Normal" panose="00000500000000000000" charset="-122"/>
                <a:sym typeface="+mn-ea"/>
              </a:rPr>
              <a:t>2024  ISFS Award of International Folk Gifts Innovative Design Contest</a:t>
            </a:r>
            <a:r>
              <a:rPr lang="en-US" altLang="zh-CN" sz="2400" b="1" dirty="0">
                <a:latin typeface="MiSans Normal" panose="00000500000000000000" charset="-122"/>
                <a:ea typeface="MiSans Normal" panose="00000500000000000000" charset="-122"/>
                <a:cs typeface="MiSans Normal" panose="00000500000000000000" charset="-122"/>
                <a:sym typeface="+mn-ea"/>
              </a:rPr>
              <a:t>-</a:t>
            </a:r>
            <a:r>
              <a:rPr lang="zh-CN" altLang="en-US" sz="2400" b="1" dirty="0">
                <a:latin typeface="MiSans Normal" panose="00000500000000000000" charset="-122"/>
                <a:ea typeface="MiSans Normal" panose="00000500000000000000" charset="-122"/>
                <a:cs typeface="MiSans Normal" panose="00000500000000000000" charset="-122"/>
                <a:sym typeface="+mn-ea"/>
              </a:rPr>
              <a:t>Intellectual Property Agreement</a:t>
            </a:r>
            <a:endParaRPr lang="zh-CN" altLang="en-US" sz="2400" b="1" dirty="0">
              <a:latin typeface="MiSans Normal" panose="00000500000000000000" charset="-122"/>
              <a:ea typeface="MiSans Normal" panose="00000500000000000000" charset="-122"/>
              <a:cs typeface="MiSans Normal" panose="00000500000000000000" charset="-122"/>
            </a:endParaRPr>
          </a:p>
        </p:txBody>
      </p:sp>
      <p:sp>
        <p:nvSpPr>
          <p:cNvPr id="3" name="副标题 2"/>
          <p:cNvSpPr>
            <a:spLocks noGrp="1"/>
          </p:cNvSpPr>
          <p:nvPr>
            <p:ph type="subTitle" idx="1"/>
          </p:nvPr>
        </p:nvSpPr>
        <p:spPr>
          <a:xfrm>
            <a:off x="422910" y="1934573"/>
            <a:ext cx="14534515" cy="8472170"/>
          </a:xfrm>
        </p:spPr>
        <p:txBody>
          <a:bodyPr/>
          <a:lstStyle/>
          <a:p>
            <a:pPr lvl="1" indent="-457200" algn="l" fontAlgn="auto">
              <a:lnSpc>
                <a:spcPct val="100000"/>
              </a:lnSpc>
              <a:spcBef>
                <a:spcPts val="0"/>
              </a:spcBef>
              <a:buFont typeface="+mj-lt"/>
              <a:buAutoNum type="arabicPeriod"/>
            </a:pPr>
            <a:r>
              <a:rPr lang="zh-CN" altLang="en-US" dirty="0">
                <a:latin typeface="MiSans Normal" panose="00000500000000000000" charset="-122"/>
                <a:ea typeface="MiSans Normal" panose="00000500000000000000" charset="-122"/>
                <a:cs typeface="MiSans Normal" panose="00000500000000000000" charset="-122"/>
              </a:rPr>
              <a:t>参赛者所填写的资料必须真实有效。如提供虚假材料，将取消其比赛资格。</a:t>
            </a:r>
            <a:endParaRPr lang="en-US" altLang="zh-CN" dirty="0">
              <a:latin typeface="MiSans Normal" panose="00000500000000000000" charset="-122"/>
              <a:ea typeface="MiSans Normal" panose="00000500000000000000" charset="-122"/>
              <a:cs typeface="MiSans Normal" panose="00000500000000000000" charset="-122"/>
            </a:endParaRPr>
          </a:p>
          <a:p>
            <a:pPr marL="0" lvl="1" algn="l">
              <a:lnSpc>
                <a:spcPct val="100000"/>
              </a:lnSpc>
              <a:spcBef>
                <a:spcPts val="0"/>
              </a:spcBef>
            </a:pPr>
            <a:r>
              <a:rPr lang="en-US" altLang="zh-CN" dirty="0">
                <a:latin typeface="MiSans Normal" panose="00000500000000000000" charset="-122"/>
                <a:ea typeface="MiSans Normal" panose="00000500000000000000" charset="-122"/>
              </a:rPr>
              <a:t>      Participants must provide accurate and valid information. If false materials are provided, the participant's eligibility will       </a:t>
            </a:r>
          </a:p>
          <a:p>
            <a:pPr marL="0" lvl="1" algn="l">
              <a:lnSpc>
                <a:spcPct val="100000"/>
              </a:lnSpc>
              <a:spcBef>
                <a:spcPts val="0"/>
              </a:spcBef>
            </a:pPr>
            <a:r>
              <a:rPr lang="en-US" altLang="zh-CN" dirty="0">
                <a:latin typeface="MiSans Normal" panose="00000500000000000000" charset="-122"/>
                <a:ea typeface="MiSans Normal" panose="00000500000000000000" charset="-122"/>
              </a:rPr>
              <a:t>      be revoked.</a:t>
            </a:r>
            <a:endParaRPr lang="zh-CN" altLang="en-US" dirty="0">
              <a:latin typeface="MiSans Normal" panose="00000500000000000000" charset="-122"/>
              <a:ea typeface="MiSans Normal" panose="00000500000000000000" charset="-122"/>
              <a:sym typeface="+mn-ea"/>
            </a:endParaRPr>
          </a:p>
          <a:p>
            <a:pPr marL="0" lvl="1" algn="l" fontAlgn="auto">
              <a:lnSpc>
                <a:spcPct val="100000"/>
              </a:lnSpc>
              <a:spcBef>
                <a:spcPts val="0"/>
              </a:spcBef>
              <a:buFont typeface="+mj-lt"/>
            </a:pPr>
            <a:r>
              <a:rPr lang="zh-CN" altLang="en-US" dirty="0">
                <a:latin typeface="MiSans Normal" panose="00000500000000000000" charset="-122"/>
                <a:ea typeface="MiSans Normal" panose="00000500000000000000" charset="-122"/>
                <a:cs typeface="MiSans Normal" panose="00000500000000000000" charset="-122"/>
                <a:sym typeface="+mn-ea"/>
              </a:rPr>
              <a:t> </a:t>
            </a:r>
            <a:r>
              <a:rPr lang="en-US" altLang="zh-CN" dirty="0">
                <a:latin typeface="MiSans Normal" panose="00000500000000000000" charset="-122"/>
                <a:ea typeface="MiSans Normal" panose="00000500000000000000" charset="-122"/>
                <a:cs typeface="MiSans Normal" panose="00000500000000000000" charset="-122"/>
                <a:sym typeface="+mn-ea"/>
              </a:rPr>
              <a:t>     </a:t>
            </a:r>
          </a:p>
          <a:p>
            <a:pPr marL="0" lvl="1" algn="l" fontAlgn="auto">
              <a:lnSpc>
                <a:spcPct val="100000"/>
              </a:lnSpc>
              <a:spcBef>
                <a:spcPts val="0"/>
              </a:spcBef>
              <a:buFont typeface="+mj-lt"/>
            </a:pPr>
            <a:endParaRPr lang="zh-CN" altLang="en-US" dirty="0">
              <a:latin typeface="MiSans Normal" panose="00000500000000000000" charset="-122"/>
              <a:ea typeface="MiSans Normal" panose="00000500000000000000" charset="-122"/>
              <a:cs typeface="MiSans Normal" panose="00000500000000000000" charset="-122"/>
              <a:sym typeface="+mn-ea"/>
            </a:endParaRPr>
          </a:p>
          <a:p>
            <a:pPr marL="0" lvl="1" algn="l" fontAlgn="auto">
              <a:lnSpc>
                <a:spcPct val="100000"/>
              </a:lnSpc>
              <a:spcBef>
                <a:spcPts val="0"/>
              </a:spcBef>
              <a:buFont typeface="+mj-lt"/>
            </a:pPr>
            <a:r>
              <a:rPr lang="en-US" altLang="zh-CN" dirty="0">
                <a:latin typeface="MiSans Normal" panose="00000500000000000000" charset="-122"/>
                <a:ea typeface="MiSans Normal" panose="00000500000000000000" charset="-122"/>
                <a:cs typeface="MiSans Normal" panose="00000500000000000000" charset="-122"/>
                <a:sym typeface="+mn-ea"/>
              </a:rPr>
              <a:t>2.   </a:t>
            </a:r>
            <a:r>
              <a:rPr lang="zh-CN" altLang="en-US" dirty="0">
                <a:latin typeface="MiSans Normal" panose="00000500000000000000" charset="-122"/>
                <a:ea typeface="MiSans Normal" panose="00000500000000000000" charset="-122"/>
                <a:cs typeface="MiSans Normal" panose="00000500000000000000" charset="-122"/>
              </a:rPr>
              <a:t>参赛作品须为本人原创设计且未公开发表的作品，不得一稿多投，不得使用AIGC，不得侵犯他人知识产权及其他权利。</a:t>
            </a:r>
          </a:p>
          <a:p>
            <a:pPr marL="0" lvl="1" algn="l" fontAlgn="auto">
              <a:lnSpc>
                <a:spcPct val="100000"/>
              </a:lnSpc>
              <a:spcBef>
                <a:spcPts val="0"/>
              </a:spcBef>
              <a:buFont typeface="+mj-lt"/>
            </a:pPr>
            <a:r>
              <a:rPr lang="en-US" altLang="zh-CN" dirty="0">
                <a:latin typeface="MiSans Normal" panose="00000500000000000000" charset="-122"/>
                <a:ea typeface="MiSans Normal" panose="00000500000000000000" charset="-122"/>
                <a:cs typeface="MiSans Normal" panose="00000500000000000000" charset="-122"/>
              </a:rPr>
              <a:t>      </a:t>
            </a:r>
            <a:r>
              <a:rPr lang="zh-CN" altLang="en-US" dirty="0">
                <a:latin typeface="MiSans Normal" panose="00000500000000000000" charset="-122"/>
                <a:ea typeface="MiSans Normal" panose="00000500000000000000" charset="-122"/>
                <a:cs typeface="MiSans Normal" panose="00000500000000000000" charset="-122"/>
              </a:rPr>
              <a:t>如有违反，将取消参赛资格，由此引起的一切法律后果由参赛者自行负责。</a:t>
            </a:r>
          </a:p>
          <a:p>
            <a:pPr marL="0" lvl="1" algn="l">
              <a:lnSpc>
                <a:spcPct val="100000"/>
              </a:lnSpc>
              <a:spcBef>
                <a:spcPts val="0"/>
              </a:spcBef>
            </a:pPr>
            <a:r>
              <a:rPr lang="en-US" altLang="zh-CN" dirty="0">
                <a:latin typeface="MiSans Normal" panose="00000500000000000000" charset="-122"/>
                <a:ea typeface="MiSans Normal" panose="00000500000000000000" charset="-122"/>
                <a:cs typeface="MiSans Normal" panose="00000500000000000000" charset="-122"/>
                <a:sym typeface="+mn-ea"/>
              </a:rPr>
              <a:t>      </a:t>
            </a:r>
            <a:r>
              <a:rPr lang="en-US" altLang="zh-CN" dirty="0">
                <a:latin typeface="MiSans Normal" panose="00000500000000000000" charset="-122"/>
                <a:ea typeface="MiSans Normal" panose="00000500000000000000" charset="-122"/>
              </a:rPr>
              <a:t>Entries must be the participant's original designs, not previously published, and should not infringe upon others’    </a:t>
            </a:r>
          </a:p>
          <a:p>
            <a:pPr marL="0" lvl="1" algn="l">
              <a:lnSpc>
                <a:spcPct val="100000"/>
              </a:lnSpc>
              <a:spcBef>
                <a:spcPts val="0"/>
              </a:spcBef>
            </a:pPr>
            <a:r>
              <a:rPr lang="en-US" altLang="zh-CN" dirty="0">
                <a:latin typeface="MiSans Normal" panose="00000500000000000000" charset="-122"/>
                <a:ea typeface="MiSans Normal" panose="00000500000000000000" charset="-122"/>
              </a:rPr>
              <a:t>      intellectual property rights. Plagiarism, multiple submissions of the same work, or the use of AIGC are prohibited. </a:t>
            </a:r>
          </a:p>
          <a:p>
            <a:pPr marL="0" lvl="1" algn="l">
              <a:lnSpc>
                <a:spcPct val="100000"/>
              </a:lnSpc>
              <a:spcBef>
                <a:spcPts val="0"/>
              </a:spcBef>
            </a:pPr>
            <a:r>
              <a:rPr lang="en-US" altLang="zh-CN" dirty="0">
                <a:latin typeface="MiSans Normal" panose="00000500000000000000" charset="-122"/>
                <a:ea typeface="MiSans Normal" panose="00000500000000000000" charset="-122"/>
              </a:rPr>
              <a:t>      Violations will result in disqualification, and participants will be responsible for any legal consequences</a:t>
            </a:r>
            <a:r>
              <a:rPr lang="zh-CN" altLang="en-US" dirty="0">
                <a:latin typeface="MiSans Normal" panose="00000500000000000000" charset="-122"/>
                <a:ea typeface="MiSans Normal" panose="00000500000000000000" charset="-122"/>
                <a:sym typeface="+mn-ea"/>
              </a:rPr>
              <a:t>.</a:t>
            </a:r>
          </a:p>
          <a:p>
            <a:pPr marL="0" lvl="1" algn="l" fontAlgn="auto">
              <a:lnSpc>
                <a:spcPct val="100000"/>
              </a:lnSpc>
              <a:spcBef>
                <a:spcPts val="0"/>
              </a:spcBef>
              <a:buFont typeface="+mj-lt"/>
            </a:pPr>
            <a:endParaRPr lang="en-US" altLang="zh-CN" dirty="0">
              <a:latin typeface="MiSans Normal" panose="00000500000000000000" charset="-122"/>
              <a:ea typeface="MiSans Normal" panose="00000500000000000000" charset="-122"/>
              <a:cs typeface="MiSans Normal" panose="00000500000000000000" charset="-122"/>
            </a:endParaRPr>
          </a:p>
          <a:p>
            <a:pPr marL="0" lvl="1" algn="l" fontAlgn="auto">
              <a:lnSpc>
                <a:spcPct val="100000"/>
              </a:lnSpc>
              <a:spcBef>
                <a:spcPts val="0"/>
              </a:spcBef>
              <a:buFont typeface="+mj-lt"/>
            </a:pPr>
            <a:endParaRPr lang="en-US" altLang="zh-CN" dirty="0">
              <a:latin typeface="MiSans Normal" panose="00000500000000000000" charset="-122"/>
              <a:ea typeface="MiSans Normal" panose="00000500000000000000" charset="-122"/>
              <a:cs typeface="MiSans Normal" panose="00000500000000000000" charset="-122"/>
            </a:endParaRPr>
          </a:p>
          <a:p>
            <a:pPr marL="0" lvl="1" algn="l" fontAlgn="auto">
              <a:lnSpc>
                <a:spcPct val="100000"/>
              </a:lnSpc>
              <a:spcBef>
                <a:spcPts val="0"/>
              </a:spcBef>
              <a:buFont typeface="+mj-lt"/>
            </a:pPr>
            <a:r>
              <a:rPr lang="en-US" altLang="zh-CN" dirty="0">
                <a:latin typeface="MiSans Normal" panose="00000500000000000000" charset="-122"/>
                <a:ea typeface="MiSans Normal" panose="00000500000000000000" charset="-122"/>
                <a:cs typeface="MiSans Normal" panose="00000500000000000000" charset="-122"/>
              </a:rPr>
              <a:t>3.   </a:t>
            </a:r>
            <a:r>
              <a:rPr lang="zh-CN" altLang="en-US" dirty="0">
                <a:latin typeface="MiSans Normal" panose="00000500000000000000" charset="-122"/>
                <a:ea typeface="MiSans Normal" panose="00000500000000000000" charset="-122"/>
                <a:cs typeface="MiSans Normal" panose="00000500000000000000" charset="-122"/>
              </a:rPr>
              <a:t>大赛主办方及相关单位有权无偿使用所有参赛作品及参赛者肖像作为活动宣传或商业推广用途。对于获奖作品（包括国</a:t>
            </a:r>
          </a:p>
          <a:p>
            <a:pPr marL="0" lvl="1" algn="l" fontAlgn="auto">
              <a:lnSpc>
                <a:spcPct val="100000"/>
              </a:lnSpc>
              <a:spcBef>
                <a:spcPts val="0"/>
              </a:spcBef>
              <a:buFont typeface="+mj-lt"/>
            </a:pPr>
            <a:r>
              <a:rPr lang="zh-CN" altLang="en-US" dirty="0">
                <a:latin typeface="MiSans Normal" panose="00000500000000000000" charset="-122"/>
                <a:ea typeface="MiSans Normal" panose="00000500000000000000" charset="-122"/>
                <a:cs typeface="MiSans Normal" panose="00000500000000000000" charset="-122"/>
              </a:rPr>
              <a:t> </a:t>
            </a:r>
            <a:r>
              <a:rPr lang="en-US" altLang="zh-CN" dirty="0">
                <a:latin typeface="MiSans Normal" panose="00000500000000000000" charset="-122"/>
                <a:ea typeface="MiSans Normal" panose="00000500000000000000" charset="-122"/>
                <a:cs typeface="MiSans Normal" panose="00000500000000000000" charset="-122"/>
              </a:rPr>
              <a:t>     </a:t>
            </a:r>
            <a:r>
              <a:rPr lang="zh-CN" altLang="en-US" dirty="0">
                <a:latin typeface="MiSans Normal" panose="00000500000000000000" charset="-122"/>
                <a:ea typeface="MiSans Normal" panose="00000500000000000000" charset="-122"/>
                <a:cs typeface="MiSans Normal" panose="00000500000000000000" charset="-122"/>
              </a:rPr>
              <a:t>际时尚大奖、最佳创意奖、最佳设计奖和文化交流奖），大赛主办方及相关单位向参赛者支付对应奖金，同时大赛主办</a:t>
            </a:r>
          </a:p>
          <a:p>
            <a:pPr marL="0" lvl="1" algn="l" fontAlgn="auto">
              <a:lnSpc>
                <a:spcPct val="100000"/>
              </a:lnSpc>
              <a:spcBef>
                <a:spcPts val="0"/>
              </a:spcBef>
              <a:buFont typeface="+mj-lt"/>
            </a:pPr>
            <a:r>
              <a:rPr lang="zh-CN" altLang="en-US" dirty="0">
                <a:latin typeface="MiSans Normal" panose="00000500000000000000" charset="-122"/>
                <a:ea typeface="MiSans Normal" panose="00000500000000000000" charset="-122"/>
                <a:cs typeface="MiSans Normal" panose="00000500000000000000" charset="-122"/>
              </a:rPr>
              <a:t> </a:t>
            </a:r>
            <a:r>
              <a:rPr lang="en-US" altLang="zh-CN" dirty="0">
                <a:latin typeface="MiSans Normal" panose="00000500000000000000" charset="-122"/>
                <a:ea typeface="MiSans Normal" panose="00000500000000000000" charset="-122"/>
                <a:cs typeface="MiSans Normal" panose="00000500000000000000" charset="-122"/>
              </a:rPr>
              <a:t>     </a:t>
            </a:r>
            <a:r>
              <a:rPr lang="zh-CN" altLang="en-US" dirty="0">
                <a:latin typeface="MiSans Normal" panose="00000500000000000000" charset="-122"/>
                <a:ea typeface="MiSans Normal" panose="00000500000000000000" charset="-122"/>
                <a:cs typeface="MiSans Normal" panose="00000500000000000000" charset="-122"/>
              </a:rPr>
              <a:t>方及相关单位拥有获奖作品的全部知识产权，参赛者仅享有署名权并不得将该作品以任何方式提供给其他任何第三方使</a:t>
            </a:r>
          </a:p>
          <a:p>
            <a:pPr marL="0" lvl="1" algn="l" fontAlgn="auto">
              <a:lnSpc>
                <a:spcPct val="100000"/>
              </a:lnSpc>
              <a:spcBef>
                <a:spcPts val="0"/>
              </a:spcBef>
              <a:buFont typeface="+mj-lt"/>
            </a:pPr>
            <a:r>
              <a:rPr lang="zh-CN" altLang="en-US" dirty="0">
                <a:latin typeface="MiSans Normal" panose="00000500000000000000" charset="-122"/>
                <a:ea typeface="MiSans Normal" panose="00000500000000000000" charset="-122"/>
                <a:cs typeface="MiSans Normal" panose="00000500000000000000" charset="-122"/>
              </a:rPr>
              <a:t> </a:t>
            </a:r>
            <a:r>
              <a:rPr lang="en-US" altLang="zh-CN" dirty="0">
                <a:latin typeface="MiSans Normal" panose="00000500000000000000" charset="-122"/>
                <a:ea typeface="MiSans Normal" panose="00000500000000000000" charset="-122"/>
                <a:cs typeface="MiSans Normal" panose="00000500000000000000" charset="-122"/>
              </a:rPr>
              <a:t>     </a:t>
            </a:r>
            <a:r>
              <a:rPr lang="zh-CN" altLang="en-US" dirty="0">
                <a:latin typeface="MiSans Normal" panose="00000500000000000000" charset="-122"/>
                <a:ea typeface="MiSans Normal" panose="00000500000000000000" charset="-122"/>
                <a:cs typeface="MiSans Normal" panose="00000500000000000000" charset="-122"/>
              </a:rPr>
              <a:t>用或者自行使用。</a:t>
            </a:r>
          </a:p>
          <a:p>
            <a:pPr marL="0" lvl="1" algn="l" fontAlgn="auto">
              <a:lnSpc>
                <a:spcPct val="100000"/>
              </a:lnSpc>
              <a:spcBef>
                <a:spcPts val="0"/>
              </a:spcBef>
            </a:pPr>
            <a:r>
              <a:rPr lang="en-US" altLang="zh-CN" dirty="0">
                <a:latin typeface="MiSans Normal" panose="00000500000000000000" charset="-122"/>
                <a:ea typeface="MiSans Normal" panose="00000500000000000000" charset="-122"/>
                <a:sym typeface="+mn-ea"/>
              </a:rPr>
              <a:t>      </a:t>
            </a:r>
            <a:r>
              <a:rPr lang="en-US" altLang="zh-CN" dirty="0">
                <a:latin typeface="MiSans Normal" panose="00000500000000000000" charset="-122"/>
                <a:ea typeface="MiSans Normal" panose="00000500000000000000" charset="-122"/>
              </a:rPr>
              <a:t>The organizers and the associated organizations reserve the right to use all submitted works and participants' images </a:t>
            </a:r>
          </a:p>
          <a:p>
            <a:pPr marL="0" lvl="1" algn="l" fontAlgn="auto">
              <a:lnSpc>
                <a:spcPct val="100000"/>
              </a:lnSpc>
              <a:spcBef>
                <a:spcPts val="0"/>
              </a:spcBef>
            </a:pPr>
            <a:r>
              <a:rPr lang="en-US" altLang="zh-CN" dirty="0">
                <a:latin typeface="MiSans Normal" panose="00000500000000000000" charset="-122"/>
                <a:ea typeface="MiSans Normal" panose="00000500000000000000" charset="-122"/>
              </a:rPr>
              <a:t>      for promotional or commercial purposes for free. For awarded-winning works (including Fashion Grand Award, Best </a:t>
            </a:r>
          </a:p>
          <a:p>
            <a:pPr marL="0" lvl="1" algn="l" fontAlgn="auto">
              <a:lnSpc>
                <a:spcPct val="100000"/>
              </a:lnSpc>
              <a:spcBef>
                <a:spcPts val="0"/>
              </a:spcBef>
            </a:pPr>
            <a:r>
              <a:rPr lang="en-US" altLang="zh-CN" dirty="0">
                <a:latin typeface="MiSans Normal" panose="00000500000000000000" charset="-122"/>
                <a:ea typeface="MiSans Normal" panose="00000500000000000000" charset="-122"/>
              </a:rPr>
              <a:t>      Creative Award, Best Design Award, and Cultural Exchange Award), the organizers and the associated organizations </a:t>
            </a:r>
          </a:p>
          <a:p>
            <a:pPr marL="0" lvl="1" algn="l" fontAlgn="auto">
              <a:lnSpc>
                <a:spcPct val="100000"/>
              </a:lnSpc>
              <a:spcBef>
                <a:spcPts val="0"/>
              </a:spcBef>
            </a:pPr>
            <a:r>
              <a:rPr lang="en-US" altLang="zh-CN" dirty="0">
                <a:latin typeface="MiSans Normal" panose="00000500000000000000" charset="-122"/>
                <a:ea typeface="MiSans Normal" panose="00000500000000000000" charset="-122"/>
              </a:rPr>
              <a:t>      will pay the corresponding prizes and meanwhile retain all intellectual property rights. Participants only have the right </a:t>
            </a:r>
          </a:p>
          <a:p>
            <a:pPr marL="0" lvl="1" algn="l" fontAlgn="auto">
              <a:lnSpc>
                <a:spcPct val="100000"/>
              </a:lnSpc>
              <a:spcBef>
                <a:spcPts val="0"/>
              </a:spcBef>
            </a:pPr>
            <a:r>
              <a:rPr lang="en-US" altLang="zh-CN" dirty="0">
                <a:latin typeface="MiSans Normal" panose="00000500000000000000" charset="-122"/>
                <a:ea typeface="MiSans Normal" panose="00000500000000000000" charset="-122"/>
              </a:rPr>
              <a:t>      of authorship and not allowed to provide the submitted work to any other third party or use it on their own in any way</a:t>
            </a:r>
            <a:r>
              <a:rPr lang="zh-CN" altLang="en-US" dirty="0">
                <a:latin typeface="MiSans Normal" panose="00000500000000000000" charset="-122"/>
                <a:ea typeface="MiSans Normal" panose="00000500000000000000" charset="-122"/>
                <a:sym typeface="+mn-ea"/>
              </a:rPr>
              <a:t>.</a:t>
            </a:r>
          </a:p>
          <a:p>
            <a:pPr marL="0" lvl="1" algn="l" fontAlgn="auto">
              <a:lnSpc>
                <a:spcPct val="100000"/>
              </a:lnSpc>
              <a:spcBef>
                <a:spcPts val="0"/>
              </a:spcBef>
              <a:buFont typeface="+mj-lt"/>
            </a:pPr>
            <a:endParaRPr lang="en-US" altLang="zh-CN" dirty="0">
              <a:latin typeface="MiSans Normal" panose="00000500000000000000" charset="-122"/>
              <a:ea typeface="MiSans Normal" panose="00000500000000000000" charset="-122"/>
              <a:cs typeface="MiSans Normal" panose="00000500000000000000" charset="-122"/>
            </a:endParaRPr>
          </a:p>
          <a:p>
            <a:pPr marL="0" lvl="1" algn="l" fontAlgn="auto">
              <a:lnSpc>
                <a:spcPct val="100000"/>
              </a:lnSpc>
              <a:spcBef>
                <a:spcPts val="0"/>
              </a:spcBef>
              <a:buFont typeface="+mj-lt"/>
            </a:pPr>
            <a:endParaRPr lang="en-US" altLang="zh-CN" dirty="0">
              <a:latin typeface="MiSans Normal" panose="00000500000000000000" charset="-122"/>
              <a:ea typeface="MiSans Normal" panose="00000500000000000000" charset="-122"/>
              <a:cs typeface="MiSans Normal" panose="00000500000000000000" charset="-122"/>
            </a:endParaRPr>
          </a:p>
          <a:p>
            <a:pPr marL="0" lvl="1" algn="l" fontAlgn="auto">
              <a:lnSpc>
                <a:spcPct val="100000"/>
              </a:lnSpc>
              <a:spcBef>
                <a:spcPts val="0"/>
              </a:spcBef>
            </a:pPr>
            <a:r>
              <a:rPr lang="en-US" altLang="zh-CN" dirty="0">
                <a:latin typeface="MiSans Normal" panose="00000500000000000000" charset="-122"/>
                <a:ea typeface="MiSans Normal" panose="00000500000000000000" charset="-122"/>
                <a:cs typeface="MiSans Normal" panose="00000500000000000000" charset="-122"/>
              </a:rPr>
              <a:t>      </a:t>
            </a:r>
            <a:r>
              <a:rPr lang="zh-CN" altLang="en-US" dirty="0">
                <a:latin typeface="MiSans Normal" panose="00000500000000000000" charset="-122"/>
                <a:ea typeface="MiSans Normal" panose="00000500000000000000" charset="-122"/>
                <a:cs typeface="MiSans Normal" panose="00000500000000000000" charset="-122"/>
              </a:rPr>
              <a:t>参赛者学校</a:t>
            </a:r>
            <a:r>
              <a:rPr lang="en-US" altLang="zh-CN" dirty="0">
                <a:latin typeface="MiSans Normal" panose="00000500000000000000" charset="-122"/>
                <a:ea typeface="MiSans Normal" panose="00000500000000000000" charset="-122"/>
                <a:cs typeface="MiSans Normal" panose="00000500000000000000" charset="-122"/>
              </a:rPr>
              <a:t>/</a:t>
            </a:r>
            <a:r>
              <a:rPr lang="en-US" altLang="zh-CN" dirty="0">
                <a:latin typeface="MiSans Normal" panose="00000500000000000000" charset="-122"/>
                <a:ea typeface="MiSans Normal" panose="00000500000000000000" charset="-122"/>
                <a:cs typeface="MiSans Normal" panose="00000500000000000000" charset="-122"/>
                <a:sym typeface="+mn-ea"/>
              </a:rPr>
              <a:t>Name of your University</a:t>
            </a:r>
            <a:r>
              <a:rPr lang="zh-CN" altLang="en-US" dirty="0">
                <a:latin typeface="MiSans Normal" panose="00000500000000000000" charset="-122"/>
                <a:ea typeface="MiSans Normal" panose="00000500000000000000" charset="-122"/>
                <a:cs typeface="MiSans Normal" panose="00000500000000000000" charset="-122"/>
              </a:rPr>
              <a:t>：</a:t>
            </a:r>
            <a:r>
              <a:rPr lang="en-US" altLang="zh-CN" dirty="0">
                <a:latin typeface="MiSans Normal" panose="00000500000000000000" charset="-122"/>
                <a:ea typeface="MiSans Normal" panose="00000500000000000000" charset="-122"/>
                <a:cs typeface="MiSans Normal" panose="00000500000000000000" charset="-122"/>
              </a:rPr>
              <a:t> </a:t>
            </a:r>
          </a:p>
          <a:p>
            <a:pPr marL="0" lvl="1" algn="l" fontAlgn="auto">
              <a:lnSpc>
                <a:spcPct val="100000"/>
              </a:lnSpc>
              <a:spcBef>
                <a:spcPts val="0"/>
              </a:spcBef>
            </a:pPr>
            <a:r>
              <a:rPr lang="en-US" altLang="zh-CN" dirty="0">
                <a:latin typeface="MiSans Normal" panose="00000500000000000000" charset="-122"/>
                <a:ea typeface="MiSans Normal" panose="00000500000000000000" charset="-122"/>
                <a:cs typeface="MiSans Normal" panose="00000500000000000000" charset="-122"/>
              </a:rPr>
              <a:t>      </a:t>
            </a:r>
            <a:r>
              <a:rPr lang="zh-CN" altLang="en-US" dirty="0">
                <a:latin typeface="MiSans Normal" panose="00000500000000000000" charset="-122"/>
                <a:ea typeface="MiSans Normal" panose="00000500000000000000" charset="-122"/>
                <a:cs typeface="MiSans Normal" panose="00000500000000000000" charset="-122"/>
              </a:rPr>
              <a:t>参赛作品名称</a:t>
            </a:r>
            <a:r>
              <a:rPr lang="en-US" altLang="zh-CN" dirty="0">
                <a:latin typeface="MiSans Normal" panose="00000500000000000000" charset="-122"/>
                <a:ea typeface="MiSans Normal" panose="00000500000000000000" charset="-122"/>
                <a:cs typeface="MiSans Normal" panose="00000500000000000000" charset="-122"/>
              </a:rPr>
              <a:t>/</a:t>
            </a:r>
            <a:r>
              <a:rPr lang="zh-CN" altLang="en-US" dirty="0">
                <a:latin typeface="MiSans Normal" panose="00000500000000000000" charset="-122"/>
                <a:ea typeface="MiSans Normal" panose="00000500000000000000" charset="-122"/>
                <a:cs typeface="MiSans Normal" panose="00000500000000000000" charset="-122"/>
                <a:sym typeface="+mn-ea"/>
              </a:rPr>
              <a:t>Name of </a:t>
            </a:r>
            <a:r>
              <a:rPr lang="en-US" altLang="zh-CN" dirty="0">
                <a:latin typeface="MiSans Normal" panose="00000500000000000000" charset="-122"/>
                <a:ea typeface="MiSans Normal" panose="00000500000000000000" charset="-122"/>
                <a:cs typeface="MiSans Normal" panose="00000500000000000000" charset="-122"/>
                <a:sym typeface="+mn-ea"/>
              </a:rPr>
              <a:t>your </a:t>
            </a:r>
            <a:r>
              <a:rPr lang="zh-CN" altLang="en-US" dirty="0">
                <a:latin typeface="MiSans Normal" panose="00000500000000000000" charset="-122"/>
                <a:ea typeface="MiSans Normal" panose="00000500000000000000" charset="-122"/>
                <a:cs typeface="MiSans Normal" panose="00000500000000000000" charset="-122"/>
                <a:sym typeface="+mn-ea"/>
              </a:rPr>
              <a:t>Work</a:t>
            </a:r>
            <a:r>
              <a:rPr lang="en-US" altLang="zh-CN" dirty="0">
                <a:latin typeface="MiSans Normal" panose="00000500000000000000" charset="-122"/>
                <a:ea typeface="MiSans Normal" panose="00000500000000000000" charset="-122"/>
                <a:cs typeface="MiSans Normal" panose="00000500000000000000" charset="-122"/>
                <a:sym typeface="+mn-ea"/>
              </a:rPr>
              <a:t>s</a:t>
            </a:r>
            <a:r>
              <a:rPr lang="zh-CN" altLang="en-US" dirty="0">
                <a:latin typeface="MiSans Normal" panose="00000500000000000000" charset="-122"/>
                <a:ea typeface="MiSans Normal" panose="00000500000000000000" charset="-122"/>
                <a:cs typeface="MiSans Normal" panose="00000500000000000000" charset="-122"/>
              </a:rPr>
              <a:t>：</a:t>
            </a:r>
            <a:endParaRPr lang="en-US" altLang="zh-CN" dirty="0">
              <a:latin typeface="MiSans Normal" panose="00000500000000000000" charset="-122"/>
              <a:ea typeface="MiSans Normal" panose="00000500000000000000" charset="-122"/>
              <a:cs typeface="MiSans Normal" panose="00000500000000000000" charset="-122"/>
            </a:endParaRPr>
          </a:p>
          <a:p>
            <a:pPr marL="0" lvl="1" algn="l" fontAlgn="auto">
              <a:lnSpc>
                <a:spcPct val="100000"/>
              </a:lnSpc>
              <a:spcBef>
                <a:spcPts val="0"/>
              </a:spcBef>
            </a:pPr>
            <a:r>
              <a:rPr lang="en-US" altLang="zh-CN" dirty="0">
                <a:latin typeface="MiSans Normal" panose="00000500000000000000" charset="-122"/>
                <a:ea typeface="MiSans Normal" panose="00000500000000000000" charset="-122"/>
                <a:cs typeface="MiSans Normal" panose="00000500000000000000" charset="-122"/>
              </a:rPr>
              <a:t>      </a:t>
            </a:r>
            <a:r>
              <a:rPr lang="zh-CN" altLang="en-US" dirty="0">
                <a:latin typeface="MiSans Normal" panose="00000500000000000000" charset="-122"/>
                <a:ea typeface="MiSans Normal" panose="00000500000000000000" charset="-122"/>
                <a:cs typeface="MiSans Normal" panose="00000500000000000000" charset="-122"/>
              </a:rPr>
              <a:t>参赛者签名</a:t>
            </a:r>
            <a:r>
              <a:rPr lang="en-US" altLang="zh-CN" dirty="0">
                <a:latin typeface="MiSans Normal" panose="00000500000000000000" charset="-122"/>
                <a:ea typeface="MiSans Normal" panose="00000500000000000000" charset="-122"/>
                <a:cs typeface="MiSans Normal" panose="00000500000000000000" charset="-122"/>
              </a:rPr>
              <a:t>/</a:t>
            </a:r>
            <a:r>
              <a:rPr lang="zh-CN" altLang="en-US" dirty="0">
                <a:latin typeface="MiSans Normal" panose="00000500000000000000" charset="-122"/>
                <a:ea typeface="MiSans Normal" panose="00000500000000000000" charset="-122"/>
                <a:cs typeface="MiSans Normal" panose="00000500000000000000" charset="-122"/>
                <a:sym typeface="+mn-ea"/>
              </a:rPr>
              <a:t>Signature</a:t>
            </a:r>
            <a:r>
              <a:rPr lang="zh-CN" altLang="en-US" dirty="0">
                <a:latin typeface="MiSans Normal" panose="00000500000000000000" charset="-122"/>
                <a:ea typeface="MiSans Normal" panose="00000500000000000000" charset="-122"/>
                <a:cs typeface="MiSans Normal" panose="00000500000000000000" charset="-122"/>
              </a:rPr>
              <a:t>：</a:t>
            </a:r>
            <a:endParaRPr lang="en-US" altLang="zh-CN" dirty="0">
              <a:latin typeface="MiSans Normal" panose="00000500000000000000" charset="-122"/>
              <a:ea typeface="MiSans Normal" panose="00000500000000000000" charset="-122"/>
              <a:cs typeface="MiSans Normal" panose="00000500000000000000" charset="-122"/>
            </a:endParaRPr>
          </a:p>
          <a:p>
            <a:pPr marL="0" lvl="1" algn="l" fontAlgn="auto">
              <a:lnSpc>
                <a:spcPct val="100000"/>
              </a:lnSpc>
              <a:spcBef>
                <a:spcPts val="0"/>
              </a:spcBef>
            </a:pPr>
            <a:r>
              <a:rPr lang="en-US" altLang="zh-CN" dirty="0">
                <a:latin typeface="MiSans Normal" panose="00000500000000000000" charset="-122"/>
                <a:ea typeface="MiSans Normal" panose="00000500000000000000" charset="-122"/>
                <a:cs typeface="MiSans Normal" panose="00000500000000000000" charset="-122"/>
              </a:rPr>
              <a:t>      </a:t>
            </a:r>
            <a:r>
              <a:rPr lang="zh-CN" altLang="en-US" dirty="0">
                <a:latin typeface="MiSans Normal" panose="00000500000000000000" charset="-122"/>
                <a:ea typeface="MiSans Normal" panose="00000500000000000000" charset="-122"/>
                <a:cs typeface="MiSans Normal" panose="00000500000000000000" charset="-122"/>
              </a:rPr>
              <a:t>日期</a:t>
            </a:r>
            <a:r>
              <a:rPr lang="en-US" altLang="zh-CN" dirty="0">
                <a:latin typeface="MiSans Normal" panose="00000500000000000000" charset="-122"/>
                <a:ea typeface="MiSans Normal" panose="00000500000000000000" charset="-122"/>
                <a:cs typeface="MiSans Normal" panose="00000500000000000000" charset="-122"/>
              </a:rPr>
              <a:t>/</a:t>
            </a:r>
            <a:r>
              <a:rPr lang="zh-CN" altLang="en-US" dirty="0">
                <a:latin typeface="MiSans Normal" panose="00000500000000000000" charset="-122"/>
                <a:ea typeface="MiSans Normal" panose="00000500000000000000" charset="-122"/>
                <a:cs typeface="MiSans Normal" panose="00000500000000000000" charset="-122"/>
                <a:sym typeface="+mn-ea"/>
              </a:rPr>
              <a:t>Date</a:t>
            </a:r>
            <a:r>
              <a:rPr lang="zh-CN" altLang="en-US" dirty="0">
                <a:latin typeface="MiSans Normal" panose="00000500000000000000" charset="-122"/>
                <a:ea typeface="MiSans Normal" panose="00000500000000000000" charset="-122"/>
                <a:cs typeface="MiSans Normal" panose="00000500000000000000" charset="-122"/>
              </a:rPr>
              <a:t>：</a:t>
            </a:r>
            <a:endParaRPr lang="en-US" altLang="zh-CN" dirty="0">
              <a:latin typeface="MiSans Normal" panose="00000500000000000000" charset="-122"/>
              <a:ea typeface="MiSans Normal" panose="00000500000000000000" charset="-122"/>
              <a:cs typeface="MiSans Normal" panose="000005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08685" y="748030"/>
            <a:ext cx="6170295" cy="369332"/>
          </a:xfrm>
          <a:prstGeom prst="rect">
            <a:avLst/>
          </a:prstGeom>
          <a:noFill/>
        </p:spPr>
        <p:txBody>
          <a:bodyPr wrap="square" rtlCol="0">
            <a:spAutoFit/>
          </a:bodyPr>
          <a:lstStyle/>
          <a:p>
            <a:r>
              <a:rPr lang="zh-CN" altLang="en-US" sz="1800" dirty="0">
                <a:latin typeface="MiSans Normal" panose="00000500000000000000" charset="-122"/>
                <a:ea typeface="MiSans Normal" panose="00000500000000000000" charset="-122"/>
                <a:cs typeface="MiSans Normal" panose="00000500000000000000" charset="-122"/>
              </a:rPr>
              <a:t>民俗礼品调研</a:t>
            </a:r>
            <a:r>
              <a:rPr lang="en-US" altLang="zh-CN" sz="1800" dirty="0">
                <a:solidFill>
                  <a:schemeClr val="tx1"/>
                </a:solidFill>
                <a:latin typeface="MiSans Normal" panose="00000500000000000000" charset="-122"/>
                <a:ea typeface="MiSans Normal" panose="00000500000000000000" charset="-122"/>
                <a:cs typeface="MiSans Normal" panose="00000500000000000000" charset="-122"/>
                <a:sym typeface="+mn-ea"/>
              </a:rPr>
              <a:t> FOLK </a:t>
            </a:r>
            <a:r>
              <a:rPr lang="en-US" altLang="zh-CN" sz="1800" dirty="0">
                <a:latin typeface="MiSans Normal" panose="00000500000000000000" charset="-122"/>
                <a:ea typeface="MiSans Normal" panose="00000500000000000000" charset="-122"/>
                <a:cs typeface="MiSans Normal" panose="00000500000000000000" charset="-122"/>
                <a:sym typeface="+mn-ea"/>
              </a:rPr>
              <a:t>GIFTS </a:t>
            </a:r>
            <a:r>
              <a:rPr lang="en-US" altLang="zh-CN" sz="1800" dirty="0">
                <a:latin typeface="微软雅黑" panose="020B0503020204020204" pitchFamily="34" charset="-122"/>
                <a:ea typeface="微软雅黑" panose="020B0503020204020204" pitchFamily="34" charset="-122"/>
              </a:rPr>
              <a:t>RESEARCH</a:t>
            </a:r>
            <a:endParaRPr lang="en-US" altLang="zh-CN" sz="1800" dirty="0">
              <a:solidFill>
                <a:schemeClr val="tx1"/>
              </a:solidFill>
              <a:latin typeface="MiSans Normal" panose="00000500000000000000" charset="-122"/>
              <a:ea typeface="MiSans Normal" panose="00000500000000000000" charset="-122"/>
              <a:cs typeface="MiSans Normal" panose="00000500000000000000" charset="-122"/>
              <a:sym typeface="+mn-ea"/>
            </a:endParaRPr>
          </a:p>
        </p:txBody>
      </p:sp>
      <p:sp>
        <p:nvSpPr>
          <p:cNvPr id="5" name="文本框 4"/>
          <p:cNvSpPr txBox="1"/>
          <p:nvPr/>
        </p:nvSpPr>
        <p:spPr>
          <a:xfrm>
            <a:off x="1042670" y="3621405"/>
            <a:ext cx="5431790" cy="5955665"/>
          </a:xfrm>
          <a:prstGeom prst="rect">
            <a:avLst/>
          </a:prstGeom>
          <a:solidFill>
            <a:schemeClr val="bg1">
              <a:alpha val="70000"/>
            </a:schemeClr>
          </a:solidFill>
          <a:ln>
            <a:noFill/>
          </a:ln>
        </p:spPr>
        <p:txBody>
          <a:bodyPr wrap="square" rtlCol="0">
            <a:noAutofit/>
          </a:bodyPr>
          <a:lstStyle/>
          <a:p>
            <a:pPr>
              <a:lnSpc>
                <a:spcPct val="150000"/>
              </a:lnSpc>
            </a:pP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rPr>
              <a:t>设计方案之前请做一份民俗礼品的调研（</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1-2</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rPr>
              <a:t>页即可）；</a:t>
            </a: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endParaRPr>
          </a:p>
          <a:p>
            <a:pPr marL="342900" indent="-342900">
              <a:lnSpc>
                <a:spcPct val="150000"/>
              </a:lnSpc>
              <a:buAutoNum type="arabicPeriod"/>
            </a:pP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rPr>
              <a:t>你可以挑选自己生活的城市或地区最受欢迎、最有地方特色的民俗礼品进行调研；</a:t>
            </a: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endParaRPr>
          </a:p>
          <a:p>
            <a:pPr marL="342900" indent="-342900">
              <a:lnSpc>
                <a:spcPct val="150000"/>
              </a:lnSpc>
              <a:buAutoNum type="arabicPeriod"/>
            </a:pP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当地具有代表性的民俗文化也可以作为调研内容，包括但不限于服饰、纹样、建筑、民间手工艺品等；</a:t>
            </a:r>
          </a:p>
          <a:p>
            <a:pPr marL="342900" indent="-342900">
              <a:lnSpc>
                <a:spcPct val="150000"/>
              </a:lnSpc>
              <a:buAutoNum type="arabicPeriod"/>
            </a:pP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调研包括：品牌名称（如有）、产品品类、销售情况、代表文化，以及店内产品照片，若无法拍摄店铺照片也可以网上找典型图片示意。</a:t>
            </a:r>
          </a:p>
          <a:p>
            <a:pPr indent="0">
              <a:lnSpc>
                <a:spcPct val="150000"/>
              </a:lnSpc>
              <a:buNone/>
            </a:pP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indent="0">
              <a:lnSpc>
                <a:spcPct val="150000"/>
              </a:lnSpc>
              <a:buNone/>
            </a:pP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Before designing, conduct </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a</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research on folk gifts (1-2 pages); </a:t>
            </a: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nSpc>
                <a:spcPct val="150000"/>
              </a:lnSpc>
            </a:pP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1. </a:t>
            </a:r>
            <a:r>
              <a:rPr lang="en-US" altLang="zh-CN" sz="1400" dirty="0">
                <a:solidFill>
                  <a:srgbClr val="FF0000"/>
                </a:solidFill>
                <a:latin typeface="MiSans Normal" panose="00000500000000000000" charset="-122"/>
                <a:ea typeface="MiSans Normal" panose="00000500000000000000" charset="-122"/>
              </a:rPr>
              <a:t>A Brand Research Report includes the most popular local brands with the most local characteristic</a:t>
            </a:r>
            <a:r>
              <a:rPr lang="zh-CN" altLang="en-US" sz="1400" dirty="0">
                <a:solidFill>
                  <a:srgbClr val="FF0000"/>
                </a:solidFill>
                <a:latin typeface="MiSans Normal" panose="00000500000000000000" charset="-122"/>
                <a:ea typeface="MiSans Normal" panose="00000500000000000000" charset="-122"/>
                <a:sym typeface="+mn-ea"/>
              </a:rPr>
              <a:t>; </a:t>
            </a:r>
            <a:endParaRPr lang="zh-CN" altLang="en-US" sz="1400" dirty="0">
              <a:solidFill>
                <a:srgbClr val="FF0000"/>
              </a:solidFill>
              <a:latin typeface="MiSans Normal" panose="00000500000000000000" charset="-122"/>
              <a:ea typeface="MiSans Normal" panose="00000500000000000000" charset="-122"/>
            </a:endParaRPr>
          </a:p>
          <a:p>
            <a:pPr indent="0">
              <a:lnSpc>
                <a:spcPct val="150000"/>
              </a:lnSpc>
              <a:buNone/>
            </a:pP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2. </a:t>
            </a:r>
            <a:r>
              <a:rPr lang="en-US" altLang="zh-CN" sz="1400" dirty="0">
                <a:solidFill>
                  <a:srgbClr val="FF0000"/>
                </a:solidFill>
                <a:latin typeface="MiSans Normal" panose="00000500000000000000" charset="-122"/>
                <a:ea typeface="MiSans Normal" panose="00000500000000000000" charset="-122"/>
              </a:rPr>
              <a:t>Local representative folk culture can also be used as the research content, including but not limited to clothing, patterns, architecture, folk handicrafts, </a:t>
            </a:r>
            <a:r>
              <a:rPr lang="en-US" altLang="zh-CN" sz="1400" dirty="0" err="1">
                <a:solidFill>
                  <a:srgbClr val="FF0000"/>
                </a:solidFill>
                <a:latin typeface="MiSans Normal" panose="00000500000000000000" charset="-122"/>
                <a:ea typeface="MiSans Normal" panose="00000500000000000000" charset="-122"/>
              </a:rPr>
              <a:t>etc</a:t>
            </a:r>
            <a:r>
              <a:rPr lang="en-US" altLang="zh-CN" sz="1400" dirty="0">
                <a:solidFill>
                  <a:srgbClr val="FF0000"/>
                </a:solidFill>
                <a:latin typeface="MiSans Normal" panose="00000500000000000000" charset="-122"/>
                <a:ea typeface="MiSans Normal" panose="00000500000000000000" charset="-122"/>
                <a:sym typeface="+mn-ea"/>
              </a:rPr>
              <a:t>;</a:t>
            </a:r>
            <a:r>
              <a:rPr lang="zh-CN" altLang="en-US" sz="1400" dirty="0">
                <a:solidFill>
                  <a:srgbClr val="FF0000"/>
                </a:solidFill>
                <a:latin typeface="MiSans Normal" panose="00000500000000000000" charset="-122"/>
                <a:ea typeface="MiSans Normal" panose="00000500000000000000" charset="-122"/>
                <a:sym typeface="+mn-ea"/>
              </a:rPr>
              <a:t> </a:t>
            </a:r>
            <a:endParaRPr lang="zh-CN" altLang="en-US" sz="1400" dirty="0">
              <a:solidFill>
                <a:srgbClr val="FF0000"/>
              </a:solidFill>
              <a:latin typeface="MiSans Normal" panose="00000500000000000000" charset="-122"/>
              <a:ea typeface="MiSans Normal" panose="00000500000000000000" charset="-122"/>
            </a:endParaRPr>
          </a:p>
          <a:p>
            <a:pPr indent="0">
              <a:lnSpc>
                <a:spcPct val="150000"/>
              </a:lnSpc>
              <a:buNone/>
            </a:pP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3. The r</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esearch includes: brand name (if any), product category, sales, cultural representation, and photos of products in stores. If store photos are unavailable, use online images for reference.</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pPr marL="342900" indent="-342900">
              <a:lnSpc>
                <a:spcPct val="150000"/>
              </a:lnSpc>
              <a:buAutoNum type="arabicPeriod"/>
            </a:pP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pPr marL="342900" indent="-342900">
              <a:lnSpc>
                <a:spcPct val="150000"/>
              </a:lnSpc>
              <a:buAutoNum type="arabicPeriod"/>
            </a:pP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pPr>
              <a:lnSpc>
                <a:spcPct val="150000"/>
              </a:lnSpc>
            </a:pPr>
            <a:endParaRPr lang="en-US" altLang="zh-CN" sz="1400" dirty="0">
              <a:solidFill>
                <a:srgbClr val="FF0000"/>
              </a:solidFill>
              <a:highlight>
                <a:srgbClr val="FFFF00"/>
              </a:highlight>
              <a:latin typeface="MiSans Normal" panose="00000500000000000000" charset="-122"/>
              <a:ea typeface="MiSans Normal" panose="00000500000000000000" charset="-122"/>
              <a:cs typeface="MiSans Normal" panose="00000500000000000000" charset="-122"/>
            </a:endParaRPr>
          </a:p>
          <a:p>
            <a:pPr marL="342900" indent="-342900">
              <a:lnSpc>
                <a:spcPct val="150000"/>
              </a:lnSpc>
              <a:buAutoNum type="arabicPeriod"/>
            </a:pP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pPr marL="342900" indent="-342900">
              <a:lnSpc>
                <a:spcPct val="150000"/>
              </a:lnSpc>
              <a:buAutoNum type="arabicPeriod"/>
            </a:pP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pPr marL="342900" indent="-342900">
              <a:lnSpc>
                <a:spcPct val="150000"/>
              </a:lnSpc>
              <a:buAutoNum type="arabicPeriod"/>
            </a:pP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pPr>
              <a:lnSpc>
                <a:spcPct val="150000"/>
              </a:lnSpc>
            </a:pPr>
            <a:endParaRPr lang="en-US" altLang="zh-CN" sz="1400" dirty="0">
              <a:solidFill>
                <a:srgbClr val="FF0000"/>
              </a:solidFill>
              <a:highlight>
                <a:srgbClr val="FFFF00"/>
              </a:highlight>
              <a:latin typeface="MiSans Normal" panose="00000500000000000000" charset="-122"/>
              <a:ea typeface="MiSans Normal" panose="00000500000000000000" charset="-122"/>
              <a:cs typeface="MiSans Normal" panose="00000500000000000000" charset="-122"/>
            </a:endParaRPr>
          </a:p>
        </p:txBody>
      </p:sp>
      <p:sp>
        <p:nvSpPr>
          <p:cNvPr id="6" name="文本框 5"/>
          <p:cNvSpPr txBox="1"/>
          <p:nvPr/>
        </p:nvSpPr>
        <p:spPr>
          <a:xfrm>
            <a:off x="1051560" y="2109470"/>
            <a:ext cx="2809875" cy="1407795"/>
          </a:xfrm>
          <a:prstGeom prst="rect">
            <a:avLst/>
          </a:prstGeom>
          <a:noFill/>
          <a:ln>
            <a:noFill/>
          </a:ln>
        </p:spPr>
        <p:txBody>
          <a:bodyPr wrap="square" rtlCol="0">
            <a:noAutofit/>
          </a:bodyPr>
          <a:lstStyle/>
          <a:p>
            <a:r>
              <a:rPr lang="zh-CN" altLang="en-US" sz="1595" dirty="0">
                <a:solidFill>
                  <a:schemeClr val="tx1"/>
                </a:solidFill>
                <a:latin typeface="MiSans Normal" panose="00000500000000000000" charset="-122"/>
                <a:ea typeface="MiSans Normal" panose="00000500000000000000" charset="-122"/>
                <a:cs typeface="MiSans Normal" panose="00000500000000000000" charset="-122"/>
              </a:rPr>
              <a:t>品牌名称</a:t>
            </a:r>
            <a:r>
              <a:rPr lang="en-US" altLang="zh-CN" sz="1595" dirty="0">
                <a:solidFill>
                  <a:schemeClr val="tx1"/>
                </a:solidFill>
                <a:latin typeface="MiSans Normal" panose="00000500000000000000" charset="-122"/>
                <a:ea typeface="MiSans Normal" panose="00000500000000000000" charset="-122"/>
                <a:cs typeface="MiSans Normal" panose="00000500000000000000" charset="-122"/>
              </a:rPr>
              <a:t>/</a:t>
            </a:r>
            <a:r>
              <a:rPr lang="zh-CN" altLang="en-US" sz="1595" dirty="0">
                <a:solidFill>
                  <a:schemeClr val="tx1"/>
                </a:solidFill>
                <a:latin typeface="MiSans Normal" panose="00000500000000000000" charset="-122"/>
                <a:ea typeface="MiSans Normal" panose="00000500000000000000" charset="-122"/>
                <a:cs typeface="MiSans Normal" panose="00000500000000000000" charset="-122"/>
              </a:rPr>
              <a:t>工艺品名称：</a:t>
            </a:r>
            <a:endParaRPr lang="en-US" altLang="zh-CN" sz="1595" dirty="0">
              <a:solidFill>
                <a:schemeClr val="tx1"/>
              </a:solidFill>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Brand Name/Craft Name:</a:t>
            </a:r>
            <a:endParaRPr lang="en-GB" altLang="zh-CN" sz="1595" dirty="0">
              <a:solidFill>
                <a:schemeClr val="tx1"/>
              </a:solidFill>
              <a:latin typeface="MiSans Normal" panose="00000500000000000000" charset="-122"/>
              <a:ea typeface="MiSans Normal" panose="00000500000000000000" charset="-122"/>
              <a:cs typeface="MiSans Normal" panose="00000500000000000000" charset="-122"/>
            </a:endParaRPr>
          </a:p>
          <a:p>
            <a:endParaRPr lang="en-US" altLang="zh-CN" sz="1595" dirty="0">
              <a:solidFill>
                <a:schemeClr val="tx1"/>
              </a:solidFill>
              <a:latin typeface="MiSans Normal" panose="00000500000000000000" charset="-122"/>
              <a:ea typeface="MiSans Normal" panose="00000500000000000000" charset="-122"/>
              <a:cs typeface="MiSans Normal" panose="00000500000000000000" charset="-122"/>
            </a:endParaRPr>
          </a:p>
          <a:p>
            <a:r>
              <a:rPr lang="zh-CN" altLang="en-US" sz="1595" dirty="0">
                <a:solidFill>
                  <a:schemeClr val="tx1"/>
                </a:solidFill>
                <a:latin typeface="MiSans Normal" panose="00000500000000000000" charset="-122"/>
                <a:ea typeface="MiSans Normal" panose="00000500000000000000" charset="-122"/>
                <a:cs typeface="MiSans Normal" panose="00000500000000000000" charset="-122"/>
              </a:rPr>
              <a:t>产品品类：</a:t>
            </a:r>
          </a:p>
          <a:p>
            <a:r>
              <a:rPr lang="zh-CN" altLang="en-US" sz="1595" dirty="0">
                <a:latin typeface="MiSans Normal" panose="00000500000000000000" charset="-122"/>
                <a:ea typeface="MiSans Normal" panose="00000500000000000000" charset="-122"/>
                <a:cs typeface="MiSans Normal" panose="00000500000000000000" charset="-122"/>
                <a:sym typeface="+mn-ea"/>
              </a:rPr>
              <a:t>Product Category: </a:t>
            </a:r>
            <a:endParaRPr lang="zh-CN" altLang="en-US" sz="1595" dirty="0">
              <a:solidFill>
                <a:schemeClr val="tx1"/>
              </a:solidFill>
              <a:latin typeface="MiSans Normal" panose="00000500000000000000" charset="-122"/>
              <a:ea typeface="MiSans Normal" panose="00000500000000000000" charset="-122"/>
              <a:cs typeface="MiSans Normal" panose="00000500000000000000" charset="-122"/>
            </a:endParaRPr>
          </a:p>
          <a:p>
            <a:endParaRPr lang="zh-CN" altLang="en-US" sz="1595" dirty="0">
              <a:solidFill>
                <a:schemeClr val="tx1"/>
              </a:solidFill>
              <a:latin typeface="MiSans Normal" panose="00000500000000000000" charset="-122"/>
              <a:ea typeface="MiSans Normal" panose="00000500000000000000" charset="-122"/>
              <a:cs typeface="MiSans Normal" panose="00000500000000000000" charset="-122"/>
            </a:endParaRPr>
          </a:p>
        </p:txBody>
      </p:sp>
      <p:sp>
        <p:nvSpPr>
          <p:cNvPr id="12" name="文本框 11"/>
          <p:cNvSpPr txBox="1"/>
          <p:nvPr/>
        </p:nvSpPr>
        <p:spPr>
          <a:xfrm>
            <a:off x="7346315" y="1667510"/>
            <a:ext cx="3157220" cy="828688"/>
          </a:xfrm>
          <a:prstGeom prst="rect">
            <a:avLst/>
          </a:prstGeom>
          <a:noFill/>
        </p:spPr>
        <p:txBody>
          <a:bodyPr wrap="square">
            <a:spAutoFit/>
          </a:bodyPr>
          <a:lstStyle/>
          <a:p>
            <a:r>
              <a:rPr lang="zh-CN" altLang="en-US" sz="1595" dirty="0">
                <a:solidFill>
                  <a:schemeClr val="tx1"/>
                </a:solidFill>
                <a:latin typeface="MiSans Normal" panose="00000500000000000000" charset="-122"/>
                <a:ea typeface="MiSans Normal" panose="00000500000000000000" charset="-122"/>
                <a:cs typeface="MiSans Normal" panose="00000500000000000000" charset="-122"/>
              </a:rPr>
              <a:t>产品照片</a:t>
            </a:r>
            <a:r>
              <a:rPr lang="en-US" altLang="zh-CN" sz="1595" dirty="0">
                <a:solidFill>
                  <a:schemeClr val="tx1"/>
                </a:solidFill>
                <a:latin typeface="MiSans Normal" panose="00000500000000000000" charset="-122"/>
                <a:ea typeface="MiSans Normal" panose="00000500000000000000" charset="-122"/>
                <a:cs typeface="MiSans Normal" panose="00000500000000000000" charset="-122"/>
              </a:rPr>
              <a:t>/</a:t>
            </a:r>
            <a:r>
              <a:rPr lang="zh-CN" altLang="en-US" sz="1595" dirty="0">
                <a:solidFill>
                  <a:schemeClr val="tx1"/>
                </a:solidFill>
                <a:latin typeface="MiSans Normal" panose="00000500000000000000" charset="-122"/>
                <a:ea typeface="MiSans Normal" panose="00000500000000000000" charset="-122"/>
                <a:cs typeface="MiSans Normal" panose="00000500000000000000" charset="-122"/>
              </a:rPr>
              <a:t>民俗文化表现照片</a:t>
            </a:r>
            <a:r>
              <a:rPr sz="1595" dirty="0">
                <a:latin typeface="MiSans Normal" panose="00000500000000000000" charset="-122"/>
                <a:ea typeface="MiSans Normal" panose="00000500000000000000" charset="-122"/>
                <a:cs typeface="MiSans Normal" panose="00000500000000000000" charset="-122"/>
                <a:sym typeface="+mn-ea"/>
              </a:rPr>
              <a:t>Product Photos/Folk Cultural Representation Photos</a:t>
            </a:r>
            <a:r>
              <a:rPr lang="zh-CN" altLang="en-US" sz="1595" dirty="0">
                <a:solidFill>
                  <a:schemeClr val="tx1"/>
                </a:solidFill>
                <a:latin typeface="MiSans Normal" panose="00000500000000000000" charset="-122"/>
                <a:ea typeface="MiSans Normal" panose="00000500000000000000" charset="-122"/>
                <a:cs typeface="MiSans Normal" panose="00000500000000000000" charset="-122"/>
              </a:rPr>
              <a:t> </a:t>
            </a:r>
          </a:p>
        </p:txBody>
      </p: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custDataLst>
              <p:tags r:id="rId1"/>
            </p:custDataLst>
          </p:nvPr>
        </p:nvPicPr>
        <p:blipFill>
          <a:blip r:embed="rId5"/>
          <a:stretch>
            <a:fillRect/>
          </a:stretch>
        </p:blipFill>
        <p:spPr>
          <a:xfrm>
            <a:off x="7421245" y="2467610"/>
            <a:ext cx="6250305" cy="3479800"/>
          </a:xfrm>
          <a:prstGeom prst="rect">
            <a:avLst/>
          </a:prstGeom>
        </p:spPr>
      </p:pic>
      <p:pic>
        <p:nvPicPr>
          <p:cNvPr id="16" name="图片 15"/>
          <p:cNvPicPr>
            <a:picLocks noChangeAspect="1"/>
          </p:cNvPicPr>
          <p:nvPr>
            <p:custDataLst>
              <p:tags r:id="rId2"/>
            </p:custDataLst>
          </p:nvPr>
        </p:nvPicPr>
        <p:blipFill rotWithShape="1">
          <a:blip r:embed="rId6" cstate="print">
            <a:extLst>
              <a:ext uri="{28A0092B-C50C-407E-A947-70E740481C1C}">
                <a14:useLocalDpi xmlns:a14="http://schemas.microsoft.com/office/drawing/2010/main"/>
              </a:ext>
            </a:extLst>
          </a:blip>
          <a:srcRect/>
          <a:stretch>
            <a:fillRect/>
          </a:stretch>
        </p:blipFill>
        <p:spPr>
          <a:xfrm>
            <a:off x="10205085" y="5236845"/>
            <a:ext cx="3467100" cy="4340225"/>
          </a:xfrm>
          <a:prstGeom prst="rect">
            <a:avLst/>
          </a:prstGeom>
        </p:spPr>
      </p:pic>
      <p:pic>
        <p:nvPicPr>
          <p:cNvPr id="11" name="图片 10"/>
          <p:cNvPicPr>
            <a:picLocks noChangeAspect="1"/>
          </p:cNvPicPr>
          <p:nvPr>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7411720" y="4494530"/>
            <a:ext cx="2792730" cy="3490595"/>
          </a:xfrm>
          <a:prstGeom prst="rect">
            <a:avLst/>
          </a:prstGeom>
        </p:spPr>
      </p:pic>
      <p:pic>
        <p:nvPicPr>
          <p:cNvPr id="30" name="图片 29"/>
          <p:cNvPicPr>
            <a:picLocks noChangeAspect="1"/>
          </p:cNvPicPr>
          <p:nvPr/>
        </p:nvPicPr>
        <p:blipFill>
          <a:blip r:embed="rId8"/>
          <a:stretch>
            <a:fillRect/>
          </a:stretch>
        </p:blipFill>
        <p:spPr>
          <a:xfrm>
            <a:off x="7411085" y="7611110"/>
            <a:ext cx="2952750" cy="19659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a:ext>
            </a:extLst>
          </a:blip>
          <a:srcRect/>
          <a:stretch>
            <a:fillRect/>
          </a:stretch>
        </p:blipFill>
        <p:spPr>
          <a:xfrm>
            <a:off x="2280012" y="2053192"/>
            <a:ext cx="10540580" cy="7297785"/>
          </a:xfrm>
          <a:prstGeom prst="rect">
            <a:avLst/>
          </a:prstGeom>
        </p:spPr>
      </p:pic>
      <p:sp>
        <p:nvSpPr>
          <p:cNvPr id="7" name="矩形 6"/>
          <p:cNvSpPr/>
          <p:nvPr/>
        </p:nvSpPr>
        <p:spPr>
          <a:xfrm>
            <a:off x="2280012" y="2019105"/>
            <a:ext cx="10540580" cy="729858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5"/>
          </a:p>
        </p:txBody>
      </p:sp>
      <p:sp>
        <p:nvSpPr>
          <p:cNvPr id="5" name="矩形 4"/>
          <p:cNvSpPr/>
          <p:nvPr/>
        </p:nvSpPr>
        <p:spPr>
          <a:xfrm>
            <a:off x="4170048" y="4933232"/>
            <a:ext cx="6654387" cy="839525"/>
          </a:xfrm>
          <a:prstGeom prst="rect">
            <a:avLst/>
          </a:prstGeom>
        </p:spPr>
        <p:txBody>
          <a:bodyPr wrap="none">
            <a:spAutoFit/>
          </a:bodyPr>
          <a:lstStyle/>
          <a:p>
            <a:pPr algn="ctr">
              <a:lnSpc>
                <a:spcPct val="200000"/>
              </a:lnSpc>
            </a:pPr>
            <a:r>
              <a:rPr lang="zh-CN" altLang="en-US" sz="2835" kern="100" dirty="0">
                <a:solidFill>
                  <a:schemeClr val="bg1"/>
                </a:solidFill>
                <a:highlight>
                  <a:srgbClr val="C0C0C0"/>
                </a:highlight>
                <a:latin typeface="MiSans Normal" panose="00000500000000000000" charset="-122"/>
                <a:ea typeface="MiSans Normal" panose="00000500000000000000" charset="-122"/>
                <a:cs typeface="Times New Roman" panose="02020603050405020304" pitchFamily="18" charset="0"/>
              </a:rPr>
              <a:t>灵感来源图片</a:t>
            </a:r>
            <a:r>
              <a:rPr lang="en-US" altLang="zh-CN" sz="2835" kern="100" dirty="0">
                <a:solidFill>
                  <a:schemeClr val="bg1"/>
                </a:solidFill>
                <a:highlight>
                  <a:srgbClr val="C0C0C0"/>
                </a:highlight>
                <a:latin typeface="MiSans Normal" panose="00000500000000000000" charset="-122"/>
                <a:ea typeface="MiSans Normal" panose="00000500000000000000" charset="-122"/>
                <a:cs typeface="Times New Roman" panose="02020603050405020304" pitchFamily="18" charset="0"/>
              </a:rPr>
              <a:t>(INSPIRATION PICTURES)</a:t>
            </a:r>
            <a:r>
              <a:rPr lang="en-US" altLang="zh-CN" sz="1595" dirty="0">
                <a:solidFill>
                  <a:schemeClr val="bg1"/>
                </a:solidFill>
                <a:highlight>
                  <a:srgbClr val="C0C0C0"/>
                </a:highlight>
                <a:latin typeface="MiSans Normal" panose="00000500000000000000" charset="-122"/>
                <a:ea typeface="微软雅黑" panose="020B0503020204020204" pitchFamily="34" charset="-122"/>
                <a:cs typeface="MiSans Normal" panose="00000500000000000000" charset="-122"/>
              </a:rPr>
              <a:t> </a:t>
            </a:r>
            <a:endParaRPr lang="en-US" altLang="zh-CN" sz="1595" kern="100" dirty="0">
              <a:solidFill>
                <a:schemeClr val="bg1"/>
              </a:solidFill>
              <a:highlight>
                <a:srgbClr val="C0C0C0"/>
              </a:highlight>
              <a:latin typeface="MiSans Normal" panose="00000500000000000000" charset="-122"/>
              <a:ea typeface="微软雅黑" panose="020B0503020204020204" pitchFamily="34" charset="-122"/>
              <a:cs typeface="MiSans Normal" panose="00000500000000000000" charset="-122"/>
            </a:endParaRPr>
          </a:p>
        </p:txBody>
      </p:sp>
      <p:sp>
        <p:nvSpPr>
          <p:cNvPr id="2" name="文本框 1"/>
          <p:cNvSpPr txBox="1"/>
          <p:nvPr/>
        </p:nvSpPr>
        <p:spPr>
          <a:xfrm>
            <a:off x="903604" y="739140"/>
            <a:ext cx="3336471" cy="642484"/>
          </a:xfrm>
          <a:prstGeom prst="rect">
            <a:avLst/>
          </a:prstGeom>
          <a:noFill/>
        </p:spPr>
        <p:txBody>
          <a:bodyPr wrap="square" rtlCol="0">
            <a:spAutoFit/>
          </a:bodyPr>
          <a:lstStyle/>
          <a:p>
            <a:r>
              <a:rPr lang="zh-CN" altLang="en-US" sz="1775" dirty="0">
                <a:latin typeface="MiSans Normal" panose="00000500000000000000" charset="-122"/>
                <a:ea typeface="MiSans Normal" panose="00000500000000000000" charset="-122"/>
                <a:cs typeface="MiSans Normal" panose="00000500000000000000" charset="-122"/>
              </a:rPr>
              <a:t>灵感来源</a:t>
            </a:r>
            <a:endParaRPr lang="en-US" altLang="zh-CN" sz="1775" dirty="0">
              <a:latin typeface="MiSans Normal" panose="00000500000000000000" charset="-122"/>
              <a:ea typeface="MiSans Normal" panose="00000500000000000000" charset="-122"/>
              <a:cs typeface="MiSans Normal" panose="00000500000000000000" charset="-122"/>
            </a:endParaRPr>
          </a:p>
          <a:p>
            <a:r>
              <a:rPr lang="en-US" altLang="zh-CN" sz="1800" dirty="0">
                <a:latin typeface="微软雅黑" panose="020B0503020204020204" pitchFamily="34" charset="-122"/>
                <a:ea typeface="微软雅黑" panose="020B0503020204020204" pitchFamily="34" charset="-122"/>
              </a:rPr>
              <a:t>INSPIRATION SOURCES</a:t>
            </a:r>
            <a:endParaRPr lang="zh-CN" altLang="en-US" sz="18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513965" y="7349490"/>
            <a:ext cx="4983480" cy="1674495"/>
          </a:xfrm>
          <a:prstGeom prst="rect">
            <a:avLst/>
          </a:prstGeom>
          <a:solidFill>
            <a:schemeClr val="bg1">
              <a:alpha val="70000"/>
            </a:schemeClr>
          </a:solidFill>
          <a:ln>
            <a:noFill/>
          </a:ln>
        </p:spPr>
        <p:txBody>
          <a:bodyPr wrap="square" rtlCol="0">
            <a:noAutofit/>
          </a:bodyPr>
          <a:lstStyle/>
          <a:p>
            <a:pPr algn="l">
              <a:buClrTx/>
              <a:buSzTx/>
              <a:buFontTx/>
            </a:pPr>
            <a:r>
              <a:rPr lang="zh-CN" altLang="en-US" sz="1775" dirty="0">
                <a:latin typeface="MiSans Normal" panose="00000500000000000000" charset="-122"/>
                <a:ea typeface="MiSans Normal" panose="00000500000000000000" charset="-122"/>
                <a:cs typeface="MiSans Normal" panose="00000500000000000000" charset="-122"/>
              </a:rPr>
              <a:t>灵感来源阐述：（</a:t>
            </a:r>
            <a:r>
              <a:rPr lang="en-US" altLang="zh-CN" sz="1775" dirty="0">
                <a:latin typeface="MiSans Normal" panose="00000500000000000000" charset="-122"/>
                <a:ea typeface="MiSans Normal" panose="00000500000000000000" charset="-122"/>
                <a:cs typeface="MiSans Normal" panose="00000500000000000000" charset="-122"/>
              </a:rPr>
              <a:t>100</a:t>
            </a:r>
            <a:r>
              <a:rPr lang="zh-CN" altLang="en-US" sz="1775" dirty="0">
                <a:latin typeface="MiSans Normal" panose="00000500000000000000" charset="-122"/>
                <a:ea typeface="MiSans Normal" panose="00000500000000000000" charset="-122"/>
                <a:cs typeface="MiSans Normal" panose="00000500000000000000" charset="-122"/>
              </a:rPr>
              <a:t>字以内）</a:t>
            </a:r>
            <a:endParaRPr lang="en-US" altLang="zh-CN" sz="1775" dirty="0">
              <a:latin typeface="MiSans Normal" panose="00000500000000000000" charset="-122"/>
              <a:ea typeface="MiSans Normal" panose="00000500000000000000" charset="-122"/>
              <a:cs typeface="MiSans Normal" panose="00000500000000000000" charset="-122"/>
            </a:endParaRPr>
          </a:p>
          <a:p>
            <a:r>
              <a:rPr lang="en-US" altLang="zh-CN" sz="1600" dirty="0">
                <a:latin typeface="MiSans Normal" panose="00000500000000000000" charset="-122"/>
                <a:ea typeface="MiSans Normal" panose="00000500000000000000" charset="-122"/>
                <a:cs typeface="MiSans Normal" panose="00000500000000000000" charset="-122"/>
              </a:rPr>
              <a:t>INSPIRATION DESCRIPTION </a:t>
            </a:r>
            <a:r>
              <a:rPr lang="zh-CN" altLang="en-US" sz="1595" dirty="0">
                <a:latin typeface="MiSans Normal" panose="00000500000000000000" charset="-122"/>
                <a:ea typeface="MiSans Normal" panose="00000500000000000000" charset="-122"/>
                <a:cs typeface="MiSans Normal" panose="00000500000000000000" charset="-122"/>
                <a:sym typeface="+mn-ea"/>
              </a:rPr>
              <a:t>：</a:t>
            </a:r>
            <a:r>
              <a:rPr lang="en-US" altLang="zh-CN" sz="1595" dirty="0">
                <a:latin typeface="MiSans Normal" panose="00000500000000000000" charset="-122"/>
                <a:ea typeface="MiSans Normal" panose="00000500000000000000" charset="-122"/>
                <a:cs typeface="MiSans Normal" panose="00000500000000000000" charset="-122"/>
                <a:sym typeface="+mn-ea"/>
              </a:rPr>
              <a:t>(within 100 words)</a:t>
            </a:r>
            <a:endParaRPr lang="en-US" altLang="zh-CN" sz="1595" dirty="0">
              <a:latin typeface="MiSans Normal" panose="00000500000000000000" charset="-122"/>
              <a:ea typeface="MiSans Normal" panose="00000500000000000000" charset="-122"/>
              <a:cs typeface="MiSans Normal" panose="00000500000000000000" charset="-122"/>
            </a:endParaRPr>
          </a:p>
          <a:p>
            <a:pPr algn="ctr"/>
            <a:endParaRPr lang="zh-CN" altLang="en-US" sz="1595" dirty="0">
              <a:latin typeface="MiSans Normal" panose="00000500000000000000" charset="-122"/>
              <a:ea typeface="MiSans Normal" panose="00000500000000000000" charset="-122"/>
              <a:cs typeface="MiSans Normal" panose="00000500000000000000" charset="-122"/>
            </a:endParaRPr>
          </a:p>
          <a:p>
            <a:pPr algn="l">
              <a:buClrTx/>
              <a:buSzTx/>
              <a:buFontTx/>
            </a:pPr>
            <a:endParaRPr lang="en-US" altLang="zh-CN" sz="1595" dirty="0">
              <a:latin typeface="MiSans Normal" panose="00000500000000000000" charset="-122"/>
              <a:ea typeface="MiSans Normal" panose="00000500000000000000" charset="-122"/>
              <a:cs typeface="MiSans Normal" panose="00000500000000000000" charset="-122"/>
            </a:endParaRPr>
          </a:p>
          <a:p>
            <a:pPr algn="ctr"/>
            <a:endParaRPr lang="zh-CN" altLang="en-US" sz="1595" dirty="0">
              <a:latin typeface="MiSans Normal" panose="00000500000000000000" charset="-122"/>
              <a:ea typeface="MiSans Normal" panose="00000500000000000000" charset="-122"/>
              <a:cs typeface="MiSans Normal" panose="00000500000000000000" charset="-122"/>
            </a:endParaRPr>
          </a:p>
        </p:txBody>
      </p:sp>
      <p:sp>
        <p:nvSpPr>
          <p:cNvPr id="8" name="文本框 7"/>
          <p:cNvSpPr txBox="1"/>
          <p:nvPr/>
        </p:nvSpPr>
        <p:spPr>
          <a:xfrm>
            <a:off x="4240076" y="1513824"/>
            <a:ext cx="6765562" cy="583565"/>
          </a:xfrm>
          <a:prstGeom prst="rect">
            <a:avLst/>
          </a:prstGeom>
          <a:noFill/>
        </p:spPr>
        <p:txBody>
          <a:bodyPr wrap="square" rtlCol="0">
            <a:spAutoFit/>
          </a:bodyPr>
          <a:lstStyle/>
          <a:p>
            <a:pPr algn="ct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此图仅为示例，请自行设计</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en-US" altLang="zh-CN" sz="1600" dirty="0">
                <a:solidFill>
                  <a:srgbClr val="FF0000"/>
                </a:solidFill>
                <a:latin typeface="MiSans Normal" panose="00000500000000000000" charset="-122"/>
                <a:ea typeface="MiSans Normal" panose="00000500000000000000" charset="-122"/>
                <a:cs typeface="MiSans Normal" panose="00000500000000000000" charset="-122"/>
              </a:rPr>
              <a:t>THIS IS ONLY SAMPLE, PLEASE DESIGN YOUR OWN.</a:t>
            </a:r>
            <a:endParaRPr lang="zh-CN" altLang="en-US" sz="1600" dirty="0">
              <a:solidFill>
                <a:srgbClr val="FF0000"/>
              </a:solidFill>
              <a:latin typeface="MiSans Normal" panose="00000500000000000000" charset="-122"/>
              <a:ea typeface="MiSans Normal" panose="00000500000000000000" charset="-122"/>
              <a:cs typeface="MiSans Normal" panose="00000500000000000000" charset="-122"/>
            </a:endParaRPr>
          </a:p>
        </p:txBody>
      </p:sp>
      <p:sp>
        <p:nvSpPr>
          <p:cNvPr id="4" name="矩形 3"/>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26575" y="5027930"/>
            <a:ext cx="2000250" cy="2921635"/>
          </a:xfrm>
          <a:prstGeom prst="rect">
            <a:avLst/>
          </a:prstGeom>
        </p:spPr>
      </p:pic>
      <p:pic>
        <p:nvPicPr>
          <p:cNvPr id="10" name="图片 9" descr="9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54295" y="4817110"/>
            <a:ext cx="3825240" cy="3206750"/>
          </a:xfrm>
          <a:prstGeom prst="rect">
            <a:avLst/>
          </a:prstGeom>
        </p:spPr>
      </p:pic>
      <p:sp>
        <p:nvSpPr>
          <p:cNvPr id="20" name="文本框 19"/>
          <p:cNvSpPr txBox="1"/>
          <p:nvPr/>
        </p:nvSpPr>
        <p:spPr>
          <a:xfrm>
            <a:off x="998477" y="767074"/>
            <a:ext cx="2494594" cy="911788"/>
          </a:xfrm>
          <a:prstGeom prst="rect">
            <a:avLst/>
          </a:prstGeom>
          <a:noFill/>
        </p:spPr>
        <p:txBody>
          <a:bodyPr wrap="none" rtlCol="0">
            <a:spAutoFit/>
          </a:bodyPr>
          <a:lstStyle/>
          <a:p>
            <a:pPr algn="l"/>
            <a:r>
              <a:rPr lang="zh-CN" altLang="en-US" sz="1775" dirty="0">
                <a:latin typeface="MiSans Normal" panose="00000500000000000000" charset="-122"/>
                <a:ea typeface="MiSans Normal" panose="00000500000000000000" charset="-122"/>
                <a:cs typeface="MiSans Normal" panose="00000500000000000000" charset="-122"/>
              </a:rPr>
              <a:t>设计效果图</a:t>
            </a:r>
            <a:endParaRPr lang="en-US" altLang="zh-CN" sz="1775" dirty="0">
              <a:latin typeface="MiSans Normal" panose="00000500000000000000" charset="-122"/>
              <a:ea typeface="MiSans Normal" panose="00000500000000000000" charset="-122"/>
              <a:cs typeface="MiSans Normal" panose="00000500000000000000" charset="-122"/>
            </a:endParaRPr>
          </a:p>
          <a:p>
            <a:pPr algn="l"/>
            <a:r>
              <a:rPr lang="zh-CN" altLang="en-US" sz="1775" dirty="0">
                <a:latin typeface="MiSans Normal" panose="00000500000000000000" charset="-122"/>
                <a:ea typeface="MiSans Normal" panose="00000500000000000000" charset="-122"/>
                <a:cs typeface="MiSans Normal" panose="00000500000000000000" charset="-122"/>
                <a:sym typeface="+mn-ea"/>
              </a:rPr>
              <a:t>D</a:t>
            </a:r>
            <a:r>
              <a:rPr lang="en-US" altLang="zh-CN" sz="1775" dirty="0">
                <a:latin typeface="MiSans Normal" panose="00000500000000000000" charset="-122"/>
                <a:ea typeface="MiSans Normal" panose="00000500000000000000" charset="-122"/>
                <a:cs typeface="MiSans Normal" panose="00000500000000000000" charset="-122"/>
                <a:sym typeface="+mn-ea"/>
              </a:rPr>
              <a:t>ESIGN</a:t>
            </a:r>
            <a:r>
              <a:rPr lang="zh-CN" altLang="en-US" sz="1775" dirty="0">
                <a:latin typeface="MiSans Normal" panose="00000500000000000000" charset="-122"/>
                <a:ea typeface="MiSans Normal" panose="00000500000000000000" charset="-122"/>
                <a:cs typeface="MiSans Normal" panose="00000500000000000000" charset="-122"/>
                <a:sym typeface="+mn-ea"/>
              </a:rPr>
              <a:t> R</a:t>
            </a:r>
            <a:r>
              <a:rPr lang="en-US" altLang="zh-CN" sz="1775" dirty="0">
                <a:latin typeface="MiSans Normal" panose="00000500000000000000" charset="-122"/>
                <a:ea typeface="MiSans Normal" panose="00000500000000000000" charset="-122"/>
                <a:cs typeface="MiSans Normal" panose="00000500000000000000" charset="-122"/>
                <a:sym typeface="+mn-ea"/>
              </a:rPr>
              <a:t>ENDERINGS</a:t>
            </a:r>
            <a:endParaRPr lang="zh-CN" altLang="en-US" sz="1775" dirty="0">
              <a:latin typeface="MiSans Normal" panose="00000500000000000000" charset="-122"/>
              <a:ea typeface="MiSans Normal" panose="00000500000000000000" charset="-122"/>
              <a:cs typeface="MiSans Normal" panose="00000500000000000000" charset="-122"/>
            </a:endParaRPr>
          </a:p>
          <a:p>
            <a:endParaRPr lang="zh-CN" altLang="en-US" sz="1775" dirty="0">
              <a:latin typeface="MiSans Normal" panose="00000500000000000000" charset="-122"/>
              <a:ea typeface="MiSans Normal" panose="00000500000000000000" charset="-122"/>
              <a:cs typeface="MiSans Normal" panose="00000500000000000000" charset="-122"/>
            </a:endParaRPr>
          </a:p>
        </p:txBody>
      </p:sp>
      <p:cxnSp>
        <p:nvCxnSpPr>
          <p:cNvPr id="6" name="直接连接符 5"/>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489970" y="2401312"/>
            <a:ext cx="2040890" cy="3554730"/>
          </a:xfrm>
          <a:prstGeom prst="rect">
            <a:avLst/>
          </a:prstGeom>
          <a:noFill/>
        </p:spPr>
        <p:txBody>
          <a:bodyPr wrap="square" rtlCol="0">
            <a:no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作品说明：</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Work </a:t>
            </a:r>
            <a:r>
              <a:rPr lang="en-US" altLang="zh-CN" sz="1595" dirty="0">
                <a:latin typeface="MiSans Normal" panose="00000500000000000000" charset="-122"/>
                <a:ea typeface="MiSans Normal" panose="00000500000000000000" charset="-122"/>
                <a:cs typeface="MiSans Normal" panose="00000500000000000000" charset="-122"/>
                <a:sym typeface="+mn-ea"/>
              </a:rPr>
              <a:t>D</a:t>
            </a:r>
            <a:r>
              <a:rPr lang="zh-CN" altLang="en-US" sz="1595" dirty="0">
                <a:latin typeface="MiSans Normal" panose="00000500000000000000" charset="-122"/>
                <a:ea typeface="MiSans Normal" panose="00000500000000000000" charset="-122"/>
                <a:cs typeface="MiSans Normal" panose="00000500000000000000" charset="-122"/>
                <a:sym typeface="+mn-ea"/>
              </a:rPr>
              <a:t>escription：</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色彩：</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Color：</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zh-CN" altLang="en-US"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材料：</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Fabric:</a:t>
            </a:r>
          </a:p>
        </p:txBody>
      </p:sp>
      <p:sp>
        <p:nvSpPr>
          <p:cNvPr id="33" name="文本框 32"/>
          <p:cNvSpPr txBox="1"/>
          <p:nvPr/>
        </p:nvSpPr>
        <p:spPr>
          <a:xfrm>
            <a:off x="1443003" y="7604159"/>
            <a:ext cx="2818374" cy="686342"/>
          </a:xfrm>
          <a:prstGeom prst="rect">
            <a:avLst/>
          </a:prstGeom>
          <a:noFill/>
        </p:spPr>
        <p:txBody>
          <a:bodyPr wrap="square" rtlCol="0">
            <a:spAutoFit/>
          </a:bodyPr>
          <a:lstStyle/>
          <a:p>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rPr>
              <a:t>（材料成分、功能、组织等</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 )</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Fabric</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Function</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Structure</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etc.) </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endParaRPr lang="zh-CN" altLang="en-US" sz="1060" dirty="0">
              <a:solidFill>
                <a:srgbClr val="FF0000"/>
              </a:solidFill>
              <a:latin typeface="MiSans Normal" panose="00000500000000000000" charset="-122"/>
              <a:ea typeface="MiSans Normal" panose="00000500000000000000" charset="-122"/>
              <a:cs typeface="MiSans Normal" panose="00000500000000000000" charset="-122"/>
            </a:endParaRPr>
          </a:p>
        </p:txBody>
      </p:sp>
      <p:cxnSp>
        <p:nvCxnSpPr>
          <p:cNvPr id="34" name="直接连接符 33"/>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2544434" y="9155123"/>
            <a:ext cx="10245112" cy="646331"/>
          </a:xfrm>
          <a:prstGeom prst="rect">
            <a:avLst/>
          </a:prstGeom>
          <a:noFill/>
        </p:spPr>
        <p:txBody>
          <a:bodyPr wrap="none" rtlCol="0">
            <a:spAutoFit/>
          </a:bodyPr>
          <a:lstStyle/>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此图仅为示例，袜子款式自行设计。</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提交作品格式：电子格式</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AI</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或</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PS</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均可，高清</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PDF</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设计作品必须保证其真实性和原创性，禁止使用</a:t>
            </a:r>
            <a:r>
              <a:rPr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AI</a:t>
            </a:r>
            <a:r>
              <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GC</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t>
            </a:r>
            <a:endPar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This image is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sample </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only</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please</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design the sock style on your own. </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Submission Format: Electronic format in AI or PS files, high-quality PDF Designs must be authentic and original; the use of AIGC is prohibited.</a:t>
            </a:r>
            <a:endParaRPr lang="zh-CN" altLang="en-US" sz="1200" dirty="0">
              <a:solidFill>
                <a:srgbClr val="FF0000"/>
              </a:solidFill>
              <a:latin typeface="MiSans Normal" panose="00000500000000000000" charset="-122"/>
              <a:ea typeface="MiSans Normal" panose="00000500000000000000" charset="-122"/>
              <a:cs typeface="MiSans Normal" panose="00000500000000000000" charset="-122"/>
            </a:endParaRPr>
          </a:p>
        </p:txBody>
      </p:sp>
      <p:sp>
        <p:nvSpPr>
          <p:cNvPr id="28" name="矩形 27"/>
          <p:cNvSpPr/>
          <p:nvPr/>
        </p:nvSpPr>
        <p:spPr>
          <a:xfrm>
            <a:off x="4910006" y="1676668"/>
            <a:ext cx="6554829" cy="2646045"/>
          </a:xfrm>
          <a:prstGeom prst="rect">
            <a:avLst/>
          </a:prstGeom>
          <a:solidFill>
            <a:schemeClr val="bg1">
              <a:lumMod val="85000"/>
            </a:schemeClr>
          </a:solidFill>
        </p:spPr>
        <p:txBody>
          <a:bodyPr wrap="square" rtlCol="0">
            <a:spAutoFit/>
          </a:bodyPr>
          <a:lstStyle/>
          <a:p>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设计要求：</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1. </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袜子可以左右同款，也可以不同款；</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2. </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袜头、袜跟素色，不设计花型；</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3. </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一只袜子中的用色控制在</a:t>
            </a:r>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6</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个以内；</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4. </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袜筒长度自行调节。</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endParaRPr lang="zh-CN" altLang="en-US"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Design Requirements:</a:t>
            </a: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1. Socks can be left &amp; right the same style, also can be different style;</a:t>
            </a: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2. Toe and heel are in one color</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rPr>
              <a:t>，</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no pattern;</a:t>
            </a: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3. </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Use a maximum of 6 colors for one sock</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a:t>
            </a: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4. Length adjusts by yourself.</a:t>
            </a:r>
          </a:p>
        </p:txBody>
      </p:sp>
      <p:sp>
        <p:nvSpPr>
          <p:cNvPr id="24" name="文本框 23"/>
          <p:cNvSpPr txBox="1"/>
          <p:nvPr/>
        </p:nvSpPr>
        <p:spPr>
          <a:xfrm>
            <a:off x="6109970" y="1015365"/>
            <a:ext cx="2620645" cy="583565"/>
          </a:xfrm>
          <a:prstGeom prst="rect">
            <a:avLst/>
          </a:prstGeom>
          <a:noFill/>
        </p:spPr>
        <p:txBody>
          <a:bodyPr wrap="square" rtlCol="0">
            <a:sp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a:t>
            </a:r>
            <a:r>
              <a:rPr lang="en-US" altLang="zh-CN" sz="1595" dirty="0">
                <a:latin typeface="MiSans Normal" panose="00000500000000000000" charset="-122"/>
                <a:ea typeface="MiSans Normal" panose="00000500000000000000" charset="-122"/>
                <a:cs typeface="MiSans Normal" panose="00000500000000000000" charset="-122"/>
              </a:rPr>
              <a:t>1      </a:t>
            </a:r>
            <a:r>
              <a:rPr lang="zh-CN" altLang="en-US" sz="1595" dirty="0">
                <a:latin typeface="MiSans Normal" panose="00000500000000000000" charset="-122"/>
                <a:ea typeface="MiSans Normal" panose="00000500000000000000" charset="-122"/>
                <a:cs typeface="MiSans Normal" panose="00000500000000000000" charset="-122"/>
                <a:sym typeface="+mn-ea"/>
              </a:rPr>
              <a:t>W</a:t>
            </a:r>
            <a:r>
              <a:rPr lang="en-US" altLang="zh-CN" sz="1595" dirty="0">
                <a:latin typeface="MiSans Normal" panose="00000500000000000000" charset="-122"/>
                <a:ea typeface="MiSans Normal" panose="00000500000000000000" charset="-122"/>
                <a:cs typeface="MiSans Normal" panose="00000500000000000000" charset="-122"/>
                <a:sym typeface="+mn-ea"/>
              </a:rPr>
              <a:t>ORK 1     </a:t>
            </a:r>
            <a:endParaRPr lang="zh-CN" altLang="en-US"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     </a:t>
            </a:r>
            <a:endParaRPr lang="zh-CN" altLang="en-US" sz="1595" dirty="0">
              <a:latin typeface="MiSans Normal" panose="00000500000000000000" charset="-122"/>
              <a:ea typeface="MiSans Normal" panose="00000500000000000000" charset="-122"/>
              <a:cs typeface="MiSans Normal" panose="00000500000000000000" charset="-122"/>
            </a:endParaRPr>
          </a:p>
        </p:txBody>
      </p:sp>
      <p:sp>
        <p:nvSpPr>
          <p:cNvPr id="9" name="文本框 8"/>
          <p:cNvSpPr txBox="1"/>
          <p:nvPr/>
        </p:nvSpPr>
        <p:spPr>
          <a:xfrm>
            <a:off x="5234859" y="7978570"/>
            <a:ext cx="2768707" cy="583237"/>
          </a:xfrm>
          <a:prstGeom prst="rect">
            <a:avLst/>
          </a:prstGeom>
          <a:noFill/>
        </p:spPr>
        <p:txBody>
          <a:bodyPr wrap="none" rtlCol="0">
            <a:spAutoFit/>
          </a:bodyPr>
          <a:lstStyle/>
          <a:p>
            <a:pPr algn="l"/>
            <a:r>
              <a:rPr lang="zh-CN" altLang="en-US" sz="1595" dirty="0">
                <a:solidFill>
                  <a:srgbClr val="FF0000"/>
                </a:solidFill>
                <a:latin typeface="MiSans Normal" panose="00000500000000000000" charset="-122"/>
                <a:ea typeface="MiSans Normal" panose="00000500000000000000" charset="-122"/>
              </a:rPr>
              <a:t>单只袜子正反面</a:t>
            </a:r>
          </a:p>
          <a:p>
            <a:r>
              <a:rPr lang="en-US" altLang="zh-CN" sz="1595" dirty="0">
                <a:solidFill>
                  <a:srgbClr val="FF0000"/>
                </a:solidFill>
                <a:latin typeface="MiSans Normal" panose="00000500000000000000" charset="-122"/>
                <a:ea typeface="MiSans Normal" panose="00000500000000000000" charset="-122"/>
              </a:rPr>
              <a:t>Both sides of a single sock</a:t>
            </a:r>
            <a:endParaRPr lang="zh-CN" altLang="en-US" sz="1595" dirty="0">
              <a:solidFill>
                <a:srgbClr val="FF0000"/>
              </a:solidFill>
              <a:latin typeface="MiSans Normal" panose="00000500000000000000" charset="-122"/>
              <a:ea typeface="MiSans Normal" panose="00000500000000000000" charset="-122"/>
            </a:endParaRPr>
          </a:p>
        </p:txBody>
      </p:sp>
      <p:sp>
        <p:nvSpPr>
          <p:cNvPr id="30" name="文本框 29"/>
          <p:cNvSpPr txBox="1"/>
          <p:nvPr/>
        </p:nvSpPr>
        <p:spPr>
          <a:xfrm>
            <a:off x="8651685" y="7978570"/>
            <a:ext cx="2856872" cy="583237"/>
          </a:xfrm>
          <a:prstGeom prst="rect">
            <a:avLst/>
          </a:prstGeom>
          <a:noFill/>
        </p:spPr>
        <p:txBody>
          <a:bodyPr wrap="none" rtlCol="0">
            <a:spAutoFit/>
          </a:bodyPr>
          <a:lstStyle/>
          <a:p>
            <a:pPr algn="l"/>
            <a:r>
              <a:rPr lang="zh-CN" altLang="en-US" sz="1595" dirty="0">
                <a:solidFill>
                  <a:srgbClr val="FF0000"/>
                </a:solidFill>
                <a:latin typeface="MiSans Normal" panose="00000500000000000000" charset="-122"/>
                <a:ea typeface="MiSans Normal" panose="00000500000000000000" charset="-122"/>
              </a:rPr>
              <a:t>单只袜子平铺图</a:t>
            </a:r>
          </a:p>
          <a:p>
            <a:r>
              <a:rPr lang="en-US" altLang="zh-CN" sz="1595" dirty="0">
                <a:solidFill>
                  <a:srgbClr val="FF0000"/>
                </a:solidFill>
                <a:latin typeface="MiSans Normal" panose="00000500000000000000" charset="-122"/>
                <a:ea typeface="MiSans Normal" panose="00000500000000000000" charset="-122"/>
              </a:rPr>
              <a:t>Ichnography of a single sock</a:t>
            </a:r>
            <a:endParaRPr lang="zh-CN" altLang="en-US" sz="1595" dirty="0">
              <a:solidFill>
                <a:srgbClr val="FF0000"/>
              </a:solidFill>
              <a:latin typeface="MiSans Normal" panose="00000500000000000000" charset="-122"/>
              <a:ea typeface="MiSans Normal" panose="00000500000000000000" charset="-122"/>
            </a:endParaRPr>
          </a:p>
        </p:txBody>
      </p:sp>
      <p:sp>
        <p:nvSpPr>
          <p:cNvPr id="26" name="文本框 25"/>
          <p:cNvSpPr txBox="1"/>
          <p:nvPr/>
        </p:nvSpPr>
        <p:spPr>
          <a:xfrm>
            <a:off x="6300827" y="4387025"/>
            <a:ext cx="3799438" cy="583237"/>
          </a:xfrm>
          <a:prstGeom prst="rect">
            <a:avLst/>
          </a:prstGeom>
          <a:noFill/>
        </p:spPr>
        <p:txBody>
          <a:bodyPr wrap="none" rtlCol="0">
            <a:spAutoFit/>
          </a:bodyPr>
          <a:lstStyle/>
          <a:p>
            <a:pPr algn="ctr"/>
            <a:r>
              <a:rPr lang="zh-CN" altLang="en-US" sz="1595" dirty="0">
                <a:solidFill>
                  <a:srgbClr val="FF0000"/>
                </a:solidFill>
                <a:latin typeface="MiSans Normal" panose="00000500000000000000" charset="-122"/>
                <a:ea typeface="MiSans Normal" panose="00000500000000000000" charset="-122"/>
              </a:rPr>
              <a:t>左右脚同款的设计</a:t>
            </a:r>
            <a:endParaRPr lang="en-US" altLang="zh-CN" sz="1595" dirty="0">
              <a:solidFill>
                <a:srgbClr val="FF0000"/>
              </a:solidFill>
              <a:latin typeface="MiSans Normal" panose="00000500000000000000" charset="-122"/>
              <a:ea typeface="MiSans Normal" panose="00000500000000000000" charset="-122"/>
            </a:endParaRPr>
          </a:p>
          <a:p>
            <a:pPr algn="ctr"/>
            <a:r>
              <a:rPr lang="en-US" altLang="zh-CN" sz="1595" dirty="0">
                <a:solidFill>
                  <a:srgbClr val="FF0000"/>
                </a:solidFill>
                <a:latin typeface="MiSans Normal" panose="00000500000000000000" charset="-122"/>
                <a:ea typeface="MiSans Normal" panose="00000500000000000000" charset="-122"/>
              </a:rPr>
              <a:t>Left and Right Socks is the Same Style</a:t>
            </a:r>
          </a:p>
        </p:txBody>
      </p:sp>
      <p:grpSp>
        <p:nvGrpSpPr>
          <p:cNvPr id="8" name="组合 7"/>
          <p:cNvGrpSpPr/>
          <p:nvPr/>
        </p:nvGrpSpPr>
        <p:grpSpPr>
          <a:xfrm>
            <a:off x="1443003" y="4676401"/>
            <a:ext cx="615911" cy="721656"/>
            <a:chOff x="1065" y="6370"/>
            <a:chExt cx="1095" cy="1283"/>
          </a:xfrm>
        </p:grpSpPr>
        <p:sp>
          <p:nvSpPr>
            <p:cNvPr id="89" name="矩形 88"/>
            <p:cNvSpPr/>
            <p:nvPr/>
          </p:nvSpPr>
          <p:spPr>
            <a:xfrm>
              <a:off x="1187" y="6401"/>
              <a:ext cx="850" cy="850"/>
            </a:xfrm>
            <a:prstGeom prst="rect">
              <a:avLst/>
            </a:prstGeom>
            <a:solidFill>
              <a:srgbClr val="91C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90" name="文本框 89"/>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3" name="矩形 2"/>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18" name="组合 17"/>
          <p:cNvGrpSpPr/>
          <p:nvPr/>
        </p:nvGrpSpPr>
        <p:grpSpPr>
          <a:xfrm>
            <a:off x="2252967" y="4676401"/>
            <a:ext cx="615911" cy="721656"/>
            <a:chOff x="1065" y="6370"/>
            <a:chExt cx="1095" cy="1283"/>
          </a:xfrm>
        </p:grpSpPr>
        <p:sp>
          <p:nvSpPr>
            <p:cNvPr id="19" name="矩形 18"/>
            <p:cNvSpPr/>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22" name="矩形 21"/>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25" name="组合 24"/>
          <p:cNvGrpSpPr/>
          <p:nvPr/>
        </p:nvGrpSpPr>
        <p:grpSpPr>
          <a:xfrm>
            <a:off x="2837943" y="4676401"/>
            <a:ext cx="615911" cy="721656"/>
            <a:chOff x="1065" y="6370"/>
            <a:chExt cx="1095" cy="1283"/>
          </a:xfrm>
        </p:grpSpPr>
        <p:sp>
          <p:nvSpPr>
            <p:cNvPr id="29" name="矩形 28"/>
            <p:cNvSpPr/>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35" name="矩形 34"/>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38" name="组合 37"/>
          <p:cNvGrpSpPr/>
          <p:nvPr/>
        </p:nvGrpSpPr>
        <p:grpSpPr>
          <a:xfrm>
            <a:off x="3422917" y="4676401"/>
            <a:ext cx="615911" cy="721656"/>
            <a:chOff x="1065" y="6370"/>
            <a:chExt cx="1095" cy="1283"/>
          </a:xfrm>
        </p:grpSpPr>
        <p:sp>
          <p:nvSpPr>
            <p:cNvPr id="40" name="矩形 39"/>
            <p:cNvSpPr/>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44" name="矩形 43"/>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45" name="文本框 44"/>
          <p:cNvSpPr txBox="1"/>
          <p:nvPr/>
        </p:nvSpPr>
        <p:spPr>
          <a:xfrm>
            <a:off x="1392690" y="4387175"/>
            <a:ext cx="2148658" cy="253916"/>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 Color</a:t>
            </a:r>
            <a:endParaRPr lang="zh-CN" altLang="en-US" sz="1050" dirty="0">
              <a:latin typeface="MiSans Normal" panose="00000500000000000000" charset="-122"/>
              <a:ea typeface="MiSans Normal" panose="00000500000000000000" charset="-122"/>
            </a:endParaRPr>
          </a:p>
        </p:txBody>
      </p: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5"/>
          <a:stretch>
            <a:fillRect/>
          </a:stretch>
        </p:blipFill>
        <p:spPr>
          <a:xfrm>
            <a:off x="11696433" y="4970261"/>
            <a:ext cx="1766169" cy="3008309"/>
          </a:xfrm>
          <a:prstGeom prst="rect">
            <a:avLst/>
          </a:prstGeom>
        </p:spPr>
      </p:pic>
      <p:sp>
        <p:nvSpPr>
          <p:cNvPr id="36" name="文本框 35"/>
          <p:cNvSpPr txBox="1"/>
          <p:nvPr/>
        </p:nvSpPr>
        <p:spPr>
          <a:xfrm>
            <a:off x="11650591" y="7978569"/>
            <a:ext cx="2760692" cy="583237"/>
          </a:xfrm>
          <a:prstGeom prst="rect">
            <a:avLst/>
          </a:prstGeom>
          <a:noFill/>
        </p:spPr>
        <p:txBody>
          <a:bodyPr wrap="none" rtlCol="0">
            <a:spAutoFit/>
          </a:bodyPr>
          <a:lstStyle/>
          <a:p>
            <a:pPr algn="l"/>
            <a:r>
              <a:rPr lang="zh-CN" altLang="en-US" sz="1595" dirty="0">
                <a:solidFill>
                  <a:srgbClr val="FF0000"/>
                </a:solidFill>
                <a:latin typeface="MiSans Normal" panose="00000500000000000000" charset="-122"/>
                <a:ea typeface="MiSans Normal" panose="00000500000000000000" charset="-122"/>
              </a:rPr>
              <a:t>袜子设计图案平铺图</a:t>
            </a:r>
          </a:p>
          <a:p>
            <a:r>
              <a:rPr lang="en-US" altLang="zh-CN" sz="1595" dirty="0">
                <a:solidFill>
                  <a:srgbClr val="FF0000"/>
                </a:solidFill>
                <a:latin typeface="MiSans Normal" panose="00000500000000000000" charset="-122"/>
                <a:ea typeface="MiSans Normal" panose="00000500000000000000" charset="-122"/>
              </a:rPr>
              <a:t>Ichnography of sock design</a:t>
            </a:r>
            <a:endParaRPr lang="zh-CN" altLang="en-US" sz="1595" dirty="0">
              <a:solidFill>
                <a:srgbClr val="FF0000"/>
              </a:solidFill>
              <a:latin typeface="MiSans Normal" panose="00000500000000000000" charset="-122"/>
              <a:ea typeface="MiSans Normal" panose="00000500000000000000" charset="-122"/>
            </a:endParaRPr>
          </a:p>
        </p:txBody>
      </p:sp>
      <p:sp>
        <p:nvSpPr>
          <p:cNvPr id="12" name="矩形 11"/>
          <p:cNvSpPr/>
          <p:nvPr>
            <p:custDataLst>
              <p:tags r:id="rId1"/>
            </p:custDataLst>
          </p:nvPr>
        </p:nvSpPr>
        <p:spPr>
          <a:xfrm>
            <a:off x="1488440" y="5492750"/>
            <a:ext cx="2248535" cy="11524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色彩请自行添加</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注明色号、色名</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（请采用潘通色卡名称）</a:t>
            </a: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sym typeface="+mn-ea"/>
              </a:rPr>
              <a:t>Please add colors on your own Specify color codes and names (Use Pantone color card names)</a:t>
            </a:r>
            <a:endParaRPr lang="zh-CN" altLang="en-US" sz="1060" dirty="0">
              <a:solidFill>
                <a:srgbClr val="FF0000"/>
              </a:solidFill>
              <a:latin typeface="MiSans Normal" panose="00000500000000000000" charset="-122"/>
              <a:ea typeface="MiSans Normal" panose="00000500000000000000" charset="-122"/>
              <a:cs typeface="MiSans Normal" panose="000005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74203" y="5916362"/>
            <a:ext cx="1932940" cy="2821940"/>
          </a:xfrm>
          <a:prstGeom prst="rect">
            <a:avLst/>
          </a:prstGeom>
        </p:spPr>
      </p:pic>
      <p:pic>
        <p:nvPicPr>
          <p:cNvPr id="3" name="图片 2" descr="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40633" y="5556250"/>
            <a:ext cx="3994150" cy="3354070"/>
          </a:xfrm>
          <a:prstGeom prst="rect">
            <a:avLst/>
          </a:prstGeom>
        </p:spPr>
      </p:pic>
      <p:pic>
        <p:nvPicPr>
          <p:cNvPr id="8" name="图片 7" descr="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96183" y="2034540"/>
            <a:ext cx="3993515" cy="3347720"/>
          </a:xfrm>
          <a:prstGeom prst="rect">
            <a:avLst/>
          </a:prstGeom>
        </p:spPr>
      </p:pic>
      <p:pic>
        <p:nvPicPr>
          <p:cNvPr id="10" name="图片 9" descr="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91983" y="2235835"/>
            <a:ext cx="1933575" cy="2822575"/>
          </a:xfrm>
          <a:prstGeom prst="rect">
            <a:avLst/>
          </a:prstGeom>
        </p:spPr>
      </p:pic>
      <p:pic>
        <p:nvPicPr>
          <p:cNvPr id="11" name="图片 10" descr="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91983" y="2235835"/>
            <a:ext cx="1933575" cy="2822575"/>
          </a:xfrm>
          <a:prstGeom prst="rect">
            <a:avLst/>
          </a:prstGeom>
        </p:spPr>
      </p:pic>
      <p:sp>
        <p:nvSpPr>
          <p:cNvPr id="32" name="文本框 31"/>
          <p:cNvSpPr txBox="1"/>
          <p:nvPr/>
        </p:nvSpPr>
        <p:spPr>
          <a:xfrm>
            <a:off x="1233640" y="2453748"/>
            <a:ext cx="2040996" cy="5246821"/>
          </a:xfrm>
          <a:prstGeom prst="rect">
            <a:avLst/>
          </a:prstGeom>
          <a:noFill/>
        </p:spPr>
        <p:txBody>
          <a:bodyPr wrap="square" rtlCol="0">
            <a:sp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作品说明：</a:t>
            </a:r>
          </a:p>
          <a:p>
            <a:r>
              <a:rPr lang="zh-CN" altLang="en-US" sz="1595" dirty="0">
                <a:latin typeface="MiSans Normal" panose="00000500000000000000" charset="-122"/>
                <a:ea typeface="MiSans Normal" panose="00000500000000000000" charset="-122"/>
                <a:cs typeface="MiSans Normal" panose="00000500000000000000" charset="-122"/>
                <a:sym typeface="+mn-ea"/>
              </a:rPr>
              <a:t>Work </a:t>
            </a:r>
            <a:r>
              <a:rPr lang="en-US" altLang="zh-CN" sz="1595" dirty="0">
                <a:latin typeface="MiSans Normal" panose="00000500000000000000" charset="-122"/>
                <a:ea typeface="MiSans Normal" panose="00000500000000000000" charset="-122"/>
                <a:cs typeface="MiSans Normal" panose="00000500000000000000" charset="-122"/>
                <a:sym typeface="+mn-ea"/>
              </a:rPr>
              <a:t>D</a:t>
            </a:r>
            <a:r>
              <a:rPr lang="zh-CN" altLang="en-US" sz="1595" dirty="0">
                <a:latin typeface="MiSans Normal" panose="00000500000000000000" charset="-122"/>
                <a:ea typeface="MiSans Normal" panose="00000500000000000000" charset="-122"/>
                <a:cs typeface="MiSans Normal" panose="00000500000000000000" charset="-122"/>
                <a:sym typeface="+mn-ea"/>
              </a:rPr>
              <a:t>escription：</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色彩：</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Color：</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zh-CN" altLang="en-US"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材料：</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sym typeface="+mn-ea"/>
              </a:rPr>
              <a:t>Fabric</a:t>
            </a:r>
            <a:r>
              <a:rPr lang="zh-CN" altLang="en-US" sz="1595" dirty="0">
                <a:latin typeface="MiSans Normal" panose="00000500000000000000" charset="-122"/>
                <a:ea typeface="MiSans Normal" panose="00000500000000000000" charset="-122"/>
                <a:cs typeface="MiSans Normal" panose="00000500000000000000" charset="-122"/>
                <a:sym typeface="+mn-ea"/>
              </a:rPr>
              <a:t>：</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p:txBody>
      </p:sp>
      <p:sp>
        <p:nvSpPr>
          <p:cNvPr id="33" name="文本框 32"/>
          <p:cNvSpPr txBox="1"/>
          <p:nvPr/>
        </p:nvSpPr>
        <p:spPr>
          <a:xfrm>
            <a:off x="1233640" y="7514019"/>
            <a:ext cx="3012670" cy="686342"/>
          </a:xfrm>
          <a:prstGeom prst="rect">
            <a:avLst/>
          </a:prstGeom>
          <a:noFill/>
        </p:spPr>
        <p:txBody>
          <a:bodyPr wrap="square" rtlCol="0">
            <a:spAutoFit/>
          </a:bodyPr>
          <a:lstStyle/>
          <a:p>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rPr>
              <a:t>（材料成分、功能、组织等</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 )</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Fabric</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Function</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Structure</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etc.) </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endParaRPr lang="zh-CN" altLang="en-US" sz="1060" dirty="0">
              <a:solidFill>
                <a:srgbClr val="FF0000"/>
              </a:solidFill>
              <a:latin typeface="MiSans Normal" panose="00000500000000000000" charset="-122"/>
              <a:ea typeface="MiSans Normal" panose="00000500000000000000" charset="-122"/>
              <a:cs typeface="MiSans Normal" panose="00000500000000000000" charset="-122"/>
            </a:endParaRPr>
          </a:p>
        </p:txBody>
      </p:sp>
      <p:sp>
        <p:nvSpPr>
          <p:cNvPr id="9" name="文本框 8"/>
          <p:cNvSpPr txBox="1"/>
          <p:nvPr/>
        </p:nvSpPr>
        <p:spPr>
          <a:xfrm>
            <a:off x="5095240" y="5196840"/>
            <a:ext cx="2941955" cy="583565"/>
          </a:xfrm>
          <a:prstGeom prst="rect">
            <a:avLst/>
          </a:prstGeom>
          <a:noFill/>
        </p:spPr>
        <p:txBody>
          <a:bodyPr wrap="square" rtlCol="0">
            <a:spAutoFit/>
          </a:bodyPr>
          <a:lstStyle/>
          <a:p>
            <a:pPr algn="l"/>
            <a:r>
              <a:rPr lang="zh-CN" altLang="en-US" sz="1595" dirty="0">
                <a:solidFill>
                  <a:srgbClr val="FF0000"/>
                </a:solidFill>
                <a:latin typeface="MiSans Normal" panose="00000500000000000000" charset="-122"/>
                <a:ea typeface="MiSans Normal" panose="00000500000000000000" charset="-122"/>
              </a:rPr>
              <a:t>单只袜子正反面</a:t>
            </a:r>
          </a:p>
          <a:p>
            <a:r>
              <a:rPr lang="en-US" altLang="zh-CN" sz="1595" dirty="0">
                <a:solidFill>
                  <a:srgbClr val="FF0000"/>
                </a:solidFill>
                <a:latin typeface="MiSans Normal" panose="00000500000000000000" charset="-122"/>
                <a:ea typeface="MiSans Normal" panose="00000500000000000000" charset="-122"/>
              </a:rPr>
              <a:t>Both sides of a single sock</a:t>
            </a:r>
            <a:endParaRPr lang="zh-CN" altLang="en-US" sz="1595" dirty="0">
              <a:solidFill>
                <a:srgbClr val="FF0000"/>
              </a:solidFill>
              <a:latin typeface="MiSans Normal" panose="00000500000000000000" charset="-122"/>
              <a:ea typeface="MiSans Normal" panose="00000500000000000000" charset="-122"/>
            </a:endParaRPr>
          </a:p>
        </p:txBody>
      </p:sp>
      <p:sp>
        <p:nvSpPr>
          <p:cNvPr id="30" name="文本框 29"/>
          <p:cNvSpPr txBox="1"/>
          <p:nvPr/>
        </p:nvSpPr>
        <p:spPr>
          <a:xfrm>
            <a:off x="8727330" y="5196873"/>
            <a:ext cx="2856872" cy="583237"/>
          </a:xfrm>
          <a:prstGeom prst="rect">
            <a:avLst/>
          </a:prstGeom>
          <a:noFill/>
        </p:spPr>
        <p:txBody>
          <a:bodyPr wrap="none" rtlCol="0">
            <a:spAutoFit/>
          </a:bodyPr>
          <a:lstStyle/>
          <a:p>
            <a:pPr algn="l"/>
            <a:r>
              <a:rPr lang="zh-CN" altLang="en-US" sz="1595" dirty="0">
                <a:solidFill>
                  <a:srgbClr val="FF0000"/>
                </a:solidFill>
                <a:latin typeface="MiSans Normal" panose="00000500000000000000" charset="-122"/>
                <a:ea typeface="MiSans Normal" panose="00000500000000000000" charset="-122"/>
              </a:rPr>
              <a:t>单只袜子平铺图</a:t>
            </a:r>
          </a:p>
          <a:p>
            <a:r>
              <a:rPr lang="en-US" altLang="zh-CN" sz="1595" dirty="0">
                <a:solidFill>
                  <a:srgbClr val="FF0000"/>
                </a:solidFill>
                <a:latin typeface="MiSans Normal" panose="00000500000000000000" charset="-122"/>
                <a:ea typeface="MiSans Normal" panose="00000500000000000000" charset="-122"/>
              </a:rPr>
              <a:t>Ichnography of a single sock</a:t>
            </a:r>
            <a:endParaRPr lang="zh-CN" altLang="en-US" sz="1595" dirty="0">
              <a:solidFill>
                <a:srgbClr val="FF0000"/>
              </a:solidFill>
              <a:latin typeface="MiSans Normal" panose="00000500000000000000" charset="-122"/>
              <a:ea typeface="MiSans Normal" panose="00000500000000000000" charset="-122"/>
            </a:endParaRPr>
          </a:p>
        </p:txBody>
      </p:sp>
      <p:sp>
        <p:nvSpPr>
          <p:cNvPr id="35" name="文本框 34"/>
          <p:cNvSpPr txBox="1"/>
          <p:nvPr/>
        </p:nvSpPr>
        <p:spPr>
          <a:xfrm>
            <a:off x="5224870" y="1576059"/>
            <a:ext cx="4086375" cy="583237"/>
          </a:xfrm>
          <a:prstGeom prst="rect">
            <a:avLst/>
          </a:prstGeom>
          <a:noFill/>
        </p:spPr>
        <p:txBody>
          <a:bodyPr wrap="none" rtlCol="0">
            <a:spAutoFit/>
          </a:bodyPr>
          <a:lstStyle/>
          <a:p>
            <a:pPr algn="l"/>
            <a:r>
              <a:rPr lang="zh-CN" altLang="en-US" sz="1595" dirty="0">
                <a:solidFill>
                  <a:srgbClr val="FF0000"/>
                </a:solidFill>
                <a:latin typeface="MiSans Normal" panose="00000500000000000000" charset="-122"/>
                <a:ea typeface="MiSans Normal" panose="00000500000000000000" charset="-122"/>
              </a:rPr>
              <a:t>左右脚不同款的设计</a:t>
            </a:r>
            <a:endParaRPr lang="en-US" altLang="zh-CN" sz="1595" dirty="0">
              <a:solidFill>
                <a:srgbClr val="FF0000"/>
              </a:solidFill>
              <a:latin typeface="MiSans Normal" panose="00000500000000000000" charset="-122"/>
              <a:ea typeface="MiSans Normal" panose="00000500000000000000" charset="-122"/>
            </a:endParaRPr>
          </a:p>
          <a:p>
            <a:pPr algn="l"/>
            <a:r>
              <a:rPr lang="en-US" altLang="zh-CN" sz="1595" dirty="0">
                <a:solidFill>
                  <a:srgbClr val="FF0000"/>
                </a:solidFill>
                <a:latin typeface="MiSans Normal" panose="00000500000000000000" charset="-122"/>
                <a:ea typeface="MiSans Normal" panose="00000500000000000000" charset="-122"/>
              </a:rPr>
              <a:t>Left and Right Socks is the Different Style</a:t>
            </a:r>
            <a:endParaRPr lang="zh-CN" altLang="en-US" sz="1595" dirty="0">
              <a:solidFill>
                <a:srgbClr val="FF0000"/>
              </a:solidFill>
              <a:latin typeface="MiSans Normal" panose="00000500000000000000" charset="-122"/>
              <a:ea typeface="MiSans Normal" panose="00000500000000000000" charset="-122"/>
            </a:endParaRPr>
          </a:p>
        </p:txBody>
      </p:sp>
      <p:sp>
        <p:nvSpPr>
          <p:cNvPr id="45" name="文本框 44"/>
          <p:cNvSpPr txBox="1"/>
          <p:nvPr/>
        </p:nvSpPr>
        <p:spPr>
          <a:xfrm>
            <a:off x="1227064" y="4403590"/>
            <a:ext cx="2148658" cy="253916"/>
          </a:xfrm>
          <a:prstGeom prst="rect">
            <a:avLst/>
          </a:prstGeom>
          <a:noFill/>
        </p:spPr>
        <p:txBody>
          <a:bodyPr wrap="square" rtlCol="0">
            <a:spAutoFit/>
          </a:bodyPr>
          <a:lstStyle/>
          <a:p>
            <a:r>
              <a:rPr lang="en-US" altLang="zh-CN" sz="1050" dirty="0">
                <a:latin typeface="MiSans Normal" panose="00000500000000000000" charset="-122"/>
                <a:ea typeface="MiSans Normal" panose="00000500000000000000" charset="-122"/>
              </a:rPr>
              <a:t>Base              Pattern</a:t>
            </a:r>
            <a:r>
              <a:rPr lang="zh-CN" altLang="en-US" sz="105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Color</a:t>
            </a:r>
            <a:endParaRPr lang="zh-CN" altLang="en-US" sz="1050" dirty="0">
              <a:latin typeface="MiSans Normal" panose="00000500000000000000" charset="-122"/>
              <a:ea typeface="MiSans Normal" panose="00000500000000000000" charset="-122"/>
            </a:endParaRPr>
          </a:p>
        </p:txBody>
      </p:sp>
      <p:sp>
        <p:nvSpPr>
          <p:cNvPr id="7" name="矩形 6"/>
          <p:cNvSpPr/>
          <p:nvPr/>
        </p:nvSpPr>
        <p:spPr>
          <a:xfrm>
            <a:off x="927735"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endParaRPr>
          </a:p>
        </p:txBody>
      </p:sp>
      <p:grpSp>
        <p:nvGrpSpPr>
          <p:cNvPr id="25" name="组合 24"/>
          <p:cNvGrpSpPr/>
          <p:nvPr/>
        </p:nvGrpSpPr>
        <p:grpSpPr>
          <a:xfrm>
            <a:off x="1275547" y="4676401"/>
            <a:ext cx="615911" cy="721656"/>
            <a:chOff x="1065" y="6370"/>
            <a:chExt cx="1095" cy="1283"/>
          </a:xfrm>
        </p:grpSpPr>
        <p:sp>
          <p:nvSpPr>
            <p:cNvPr id="27" name="矩形 26"/>
            <p:cNvSpPr/>
            <p:nvPr/>
          </p:nvSpPr>
          <p:spPr>
            <a:xfrm>
              <a:off x="1187" y="6401"/>
              <a:ext cx="850" cy="850"/>
            </a:xfrm>
            <a:prstGeom prst="rect">
              <a:avLst/>
            </a:prstGeom>
            <a:solidFill>
              <a:srgbClr val="91C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MiSans Normal" panose="00000500000000000000" charset="-122"/>
                <a:ea typeface="MiSans Normal" panose="00000500000000000000" charset="-122"/>
              </a:endParaRPr>
            </a:p>
          </p:txBody>
        </p:sp>
        <p:sp>
          <p:nvSpPr>
            <p:cNvPr id="28" name="文本框 27"/>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MiSans Normal" panose="00000500000000000000" charset="-122"/>
                  <a:ea typeface="MiSans Normal" panose="00000500000000000000" charset="-122"/>
                  <a:cs typeface="MiSans Normal" panose="00000500000000000000" charset="-122"/>
                </a:rPr>
                <a:t>11-0616 TCX</a:t>
              </a:r>
            </a:p>
            <a:p>
              <a:pPr algn="ctr"/>
              <a:r>
                <a:rPr lang="en-US" altLang="zh-CN" sz="440" dirty="0">
                  <a:solidFill>
                    <a:schemeClr val="tx1"/>
                  </a:solidFill>
                  <a:latin typeface="MiSans Normal" panose="00000500000000000000" charset="-122"/>
                  <a:ea typeface="MiSans Normal" panose="00000500000000000000" charset="-122"/>
                  <a:cs typeface="MiSans Normal" panose="00000500000000000000" charset="-122"/>
                </a:rPr>
                <a:t>粉蜡黄</a:t>
              </a:r>
            </a:p>
          </p:txBody>
        </p:sp>
        <p:sp>
          <p:nvSpPr>
            <p:cNvPr id="29" name="矩形 28"/>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latin typeface="MiSans Normal" panose="00000500000000000000" charset="-122"/>
                <a:ea typeface="MiSans Normal" panose="00000500000000000000" charset="-122"/>
              </a:endParaRPr>
            </a:p>
          </p:txBody>
        </p:sp>
      </p:grpSp>
      <p:grpSp>
        <p:nvGrpSpPr>
          <p:cNvPr id="31" name="组合 30"/>
          <p:cNvGrpSpPr/>
          <p:nvPr/>
        </p:nvGrpSpPr>
        <p:grpSpPr>
          <a:xfrm>
            <a:off x="2085511" y="4676401"/>
            <a:ext cx="615911" cy="721656"/>
            <a:chOff x="1065" y="6370"/>
            <a:chExt cx="1095" cy="1283"/>
          </a:xfrm>
        </p:grpSpPr>
        <p:sp>
          <p:nvSpPr>
            <p:cNvPr id="34" name="矩形 33"/>
            <p:cNvSpPr/>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MiSans Normal" panose="00000500000000000000" charset="-122"/>
                <a:ea typeface="MiSans Normal" panose="00000500000000000000" charset="-122"/>
              </a:endParaRPr>
            </a:p>
          </p:txBody>
        </p:sp>
        <p:sp>
          <p:nvSpPr>
            <p:cNvPr id="38" name="文本框 37"/>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MiSans Normal" panose="00000500000000000000" charset="-122"/>
                  <a:ea typeface="MiSans Normal" panose="00000500000000000000" charset="-122"/>
                  <a:cs typeface="MiSans Normal" panose="00000500000000000000" charset="-122"/>
                </a:rPr>
                <a:t>17-0210 TCX </a:t>
              </a:r>
            </a:p>
            <a:p>
              <a:pPr algn="ctr"/>
              <a:r>
                <a:rPr lang="en-US" altLang="zh-CN" sz="440" dirty="0">
                  <a:solidFill>
                    <a:schemeClr val="tx1"/>
                  </a:solidFill>
                  <a:latin typeface="MiSans Normal" panose="00000500000000000000" charset="-122"/>
                  <a:ea typeface="MiSans Normal" panose="00000500000000000000" charset="-122"/>
                  <a:cs typeface="MiSans Normal" panose="00000500000000000000" charset="-122"/>
                </a:rPr>
                <a:t>玉石色</a:t>
              </a:r>
            </a:p>
          </p:txBody>
        </p:sp>
        <p:sp>
          <p:nvSpPr>
            <p:cNvPr id="40" name="矩形 39"/>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latin typeface="MiSans Normal" panose="00000500000000000000" charset="-122"/>
                <a:ea typeface="MiSans Normal" panose="00000500000000000000" charset="-122"/>
              </a:endParaRPr>
            </a:p>
          </p:txBody>
        </p:sp>
      </p:grpSp>
      <p:grpSp>
        <p:nvGrpSpPr>
          <p:cNvPr id="43" name="组合 42"/>
          <p:cNvGrpSpPr/>
          <p:nvPr/>
        </p:nvGrpSpPr>
        <p:grpSpPr>
          <a:xfrm>
            <a:off x="2670487" y="4676401"/>
            <a:ext cx="615911" cy="721656"/>
            <a:chOff x="1065" y="6370"/>
            <a:chExt cx="1095" cy="1283"/>
          </a:xfrm>
        </p:grpSpPr>
        <p:sp>
          <p:nvSpPr>
            <p:cNvPr id="46" name="矩形 45"/>
            <p:cNvSpPr/>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MiSans Normal" panose="00000500000000000000" charset="-122"/>
                <a:ea typeface="MiSans Normal" panose="00000500000000000000" charset="-122"/>
              </a:endParaRPr>
            </a:p>
          </p:txBody>
        </p:sp>
        <p:sp>
          <p:nvSpPr>
            <p:cNvPr id="47" name="文本框 46"/>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MiSans Normal" panose="00000500000000000000" charset="-122"/>
                  <a:ea typeface="MiSans Normal" panose="00000500000000000000" charset="-122"/>
                  <a:cs typeface="MiSans Normal" panose="00000500000000000000" charset="-122"/>
                </a:rPr>
                <a:t>15-1333 TCX </a:t>
              </a:r>
            </a:p>
            <a:p>
              <a:pPr algn="ctr"/>
              <a:r>
                <a:rPr lang="en-US" altLang="zh-CN" sz="440" dirty="0">
                  <a:solidFill>
                    <a:schemeClr val="tx1"/>
                  </a:solidFill>
                  <a:latin typeface="MiSans Normal" panose="00000500000000000000" charset="-122"/>
                  <a:ea typeface="MiSans Normal" panose="00000500000000000000" charset="-122"/>
                  <a:cs typeface="MiSans Normal" panose="00000500000000000000" charset="-122"/>
                </a:rPr>
                <a:t>橙色月光石</a:t>
              </a:r>
            </a:p>
          </p:txBody>
        </p:sp>
        <p:sp>
          <p:nvSpPr>
            <p:cNvPr id="48" name="矩形 47"/>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latin typeface="MiSans Normal" panose="00000500000000000000" charset="-122"/>
                <a:ea typeface="MiSans Normal" panose="00000500000000000000" charset="-122"/>
              </a:endParaRPr>
            </a:p>
          </p:txBody>
        </p:sp>
      </p:grpSp>
      <p:grpSp>
        <p:nvGrpSpPr>
          <p:cNvPr id="49" name="组合 48"/>
          <p:cNvGrpSpPr/>
          <p:nvPr/>
        </p:nvGrpSpPr>
        <p:grpSpPr>
          <a:xfrm>
            <a:off x="3255461" y="4676401"/>
            <a:ext cx="615911" cy="721656"/>
            <a:chOff x="1065" y="6370"/>
            <a:chExt cx="1095" cy="1283"/>
          </a:xfrm>
        </p:grpSpPr>
        <p:sp>
          <p:nvSpPr>
            <p:cNvPr id="50" name="矩形 49"/>
            <p:cNvSpPr/>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MiSans Normal" panose="00000500000000000000" charset="-122"/>
                <a:ea typeface="MiSans Normal" panose="00000500000000000000" charset="-122"/>
              </a:endParaRPr>
            </a:p>
          </p:txBody>
        </p:sp>
        <p:sp>
          <p:nvSpPr>
            <p:cNvPr id="51" name="文本框 50"/>
            <p:cNvSpPr txBox="1"/>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MiSans Normal" panose="00000500000000000000" charset="-122"/>
                  <a:ea typeface="MiSans Normal" panose="00000500000000000000" charset="-122"/>
                  <a:cs typeface="MiSans Normal" panose="00000500000000000000" charset="-122"/>
                </a:rPr>
                <a:t>14-1208 TCX</a:t>
              </a:r>
            </a:p>
            <a:p>
              <a:pPr algn="ctr"/>
              <a:r>
                <a:rPr lang="en-US" altLang="zh-CN" sz="440" dirty="0">
                  <a:solidFill>
                    <a:schemeClr val="tx1"/>
                  </a:solidFill>
                  <a:latin typeface="MiSans Normal" panose="00000500000000000000" charset="-122"/>
                  <a:ea typeface="MiSans Normal" panose="00000500000000000000" charset="-122"/>
                  <a:cs typeface="MiSans Normal" panose="00000500000000000000" charset="-122"/>
                </a:rPr>
                <a:t>燕麦奶</a:t>
              </a:r>
            </a:p>
          </p:txBody>
        </p:sp>
        <p:sp>
          <p:nvSpPr>
            <p:cNvPr id="52" name="矩形 51"/>
            <p:cNvSpPr/>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latin typeface="MiSans Normal" panose="00000500000000000000" charset="-122"/>
                <a:ea typeface="MiSans Normal" panose="00000500000000000000" charset="-122"/>
              </a:endParaRPr>
            </a:p>
          </p:txBody>
        </p:sp>
      </p:grpSp>
      <p:sp>
        <p:nvSpPr>
          <p:cNvPr id="24" name="文本框 23"/>
          <p:cNvSpPr txBox="1"/>
          <p:nvPr>
            <p:custDataLst>
              <p:tags r:id="rId1"/>
            </p:custDataLst>
          </p:nvPr>
        </p:nvSpPr>
        <p:spPr>
          <a:xfrm>
            <a:off x="6109970" y="1015365"/>
            <a:ext cx="2620645" cy="583565"/>
          </a:xfrm>
          <a:prstGeom prst="rect">
            <a:avLst/>
          </a:prstGeom>
          <a:noFill/>
        </p:spPr>
        <p:txBody>
          <a:bodyPr wrap="square" rtlCol="0">
            <a:sp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a:t>
            </a:r>
            <a:r>
              <a:rPr lang="en-US" altLang="zh-CN" sz="1595" dirty="0">
                <a:latin typeface="MiSans Normal" panose="00000500000000000000" charset="-122"/>
                <a:ea typeface="MiSans Normal" panose="00000500000000000000" charset="-122"/>
                <a:cs typeface="MiSans Normal" panose="00000500000000000000" charset="-122"/>
              </a:rPr>
              <a:t>2     </a:t>
            </a:r>
            <a:r>
              <a:rPr lang="zh-CN" altLang="en-US" sz="1595" dirty="0">
                <a:latin typeface="MiSans Normal" panose="00000500000000000000" charset="-122"/>
                <a:ea typeface="MiSans Normal" panose="00000500000000000000" charset="-122"/>
                <a:cs typeface="MiSans Normal" panose="00000500000000000000" charset="-122"/>
                <a:sym typeface="+mn-ea"/>
              </a:rPr>
              <a:t>Work</a:t>
            </a:r>
            <a:r>
              <a:rPr lang="en-US" altLang="zh-CN" sz="1595" dirty="0">
                <a:latin typeface="MiSans Normal" panose="00000500000000000000" charset="-122"/>
                <a:ea typeface="MiSans Normal" panose="00000500000000000000" charset="-122"/>
                <a:cs typeface="MiSans Normal" panose="00000500000000000000" charset="-122"/>
                <a:sym typeface="+mn-ea"/>
              </a:rPr>
              <a:t>2     </a:t>
            </a:r>
            <a:endParaRPr lang="zh-CN" altLang="en-US"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   </a:t>
            </a:r>
            <a:endParaRPr lang="zh-CN" altLang="en-US" sz="1595" dirty="0">
              <a:latin typeface="MiSans Normal" panose="00000500000000000000" charset="-122"/>
              <a:ea typeface="MiSans Normal" panose="00000500000000000000" charset="-122"/>
              <a:cs typeface="MiSans Normal" panose="00000500000000000000" charset="-122"/>
            </a:endParaRPr>
          </a:p>
        </p:txBody>
      </p:sp>
      <p:sp>
        <p:nvSpPr>
          <p:cNvPr id="20" name="文本框 19"/>
          <p:cNvSpPr txBox="1"/>
          <p:nvPr>
            <p:custDataLst>
              <p:tags r:id="rId2"/>
            </p:custDataLst>
          </p:nvPr>
        </p:nvSpPr>
        <p:spPr>
          <a:xfrm>
            <a:off x="927992" y="799470"/>
            <a:ext cx="2494594" cy="911788"/>
          </a:xfrm>
          <a:prstGeom prst="rect">
            <a:avLst/>
          </a:prstGeom>
          <a:noFill/>
        </p:spPr>
        <p:txBody>
          <a:bodyPr wrap="none" rtlCol="0">
            <a:spAutoFit/>
          </a:bodyPr>
          <a:lstStyle/>
          <a:p>
            <a:r>
              <a:rPr lang="zh-CN" altLang="en-US" sz="1775" dirty="0">
                <a:latin typeface="MiSans Normal" panose="00000500000000000000" charset="-122"/>
                <a:ea typeface="MiSans Normal" panose="00000500000000000000" charset="-122"/>
                <a:cs typeface="MiSans Normal" panose="00000500000000000000" charset="-122"/>
              </a:rPr>
              <a:t>设计效果图</a:t>
            </a:r>
            <a:endParaRPr lang="en-US" altLang="zh-CN" sz="1775" dirty="0">
              <a:latin typeface="MiSans Normal" panose="00000500000000000000" charset="-122"/>
              <a:ea typeface="MiSans Normal" panose="00000500000000000000" charset="-122"/>
              <a:cs typeface="MiSans Normal" panose="00000500000000000000" charset="-122"/>
            </a:endParaRPr>
          </a:p>
          <a:p>
            <a:r>
              <a:rPr lang="zh-CN" altLang="en-US" sz="1775" dirty="0">
                <a:latin typeface="MiSans Normal" panose="00000500000000000000" charset="-122"/>
                <a:ea typeface="MiSans Normal" panose="00000500000000000000" charset="-122"/>
                <a:cs typeface="MiSans Normal" panose="00000500000000000000" charset="-122"/>
                <a:sym typeface="+mn-ea"/>
              </a:rPr>
              <a:t>D</a:t>
            </a:r>
            <a:r>
              <a:rPr lang="en-US" altLang="zh-CN" sz="1775" dirty="0">
                <a:latin typeface="MiSans Normal" panose="00000500000000000000" charset="-122"/>
                <a:ea typeface="MiSans Normal" panose="00000500000000000000" charset="-122"/>
                <a:cs typeface="MiSans Normal" panose="00000500000000000000" charset="-122"/>
                <a:sym typeface="+mn-ea"/>
              </a:rPr>
              <a:t>ESIGN</a:t>
            </a:r>
            <a:r>
              <a:rPr lang="zh-CN" altLang="en-US" sz="1775" dirty="0">
                <a:latin typeface="MiSans Normal" panose="00000500000000000000" charset="-122"/>
                <a:ea typeface="MiSans Normal" panose="00000500000000000000" charset="-122"/>
                <a:cs typeface="MiSans Normal" panose="00000500000000000000" charset="-122"/>
                <a:sym typeface="+mn-ea"/>
              </a:rPr>
              <a:t> R</a:t>
            </a:r>
            <a:r>
              <a:rPr lang="en-US" altLang="zh-CN" sz="1775" dirty="0">
                <a:latin typeface="MiSans Normal" panose="00000500000000000000" charset="-122"/>
                <a:ea typeface="MiSans Normal" panose="00000500000000000000" charset="-122"/>
                <a:cs typeface="MiSans Normal" panose="00000500000000000000" charset="-122"/>
                <a:sym typeface="+mn-ea"/>
              </a:rPr>
              <a:t>ENDERINGS</a:t>
            </a:r>
            <a:endParaRPr lang="zh-CN" altLang="en-US" sz="1775" dirty="0">
              <a:latin typeface="MiSans Normal" panose="00000500000000000000" charset="-122"/>
              <a:ea typeface="MiSans Normal" panose="00000500000000000000" charset="-122"/>
              <a:cs typeface="MiSans Normal" panose="00000500000000000000" charset="-122"/>
            </a:endParaRPr>
          </a:p>
          <a:p>
            <a:endParaRPr lang="zh-CN" altLang="en-US" sz="1775" dirty="0">
              <a:latin typeface="MiSans Normal" panose="00000500000000000000" charset="-122"/>
              <a:ea typeface="MiSans Normal" panose="00000500000000000000" charset="-122"/>
              <a:cs typeface="MiSans Normal" panose="00000500000000000000" charset="-122"/>
            </a:endParaRPr>
          </a:p>
        </p:txBody>
      </p:sp>
      <p:sp>
        <p:nvSpPr>
          <p:cNvPr id="36" name="文本框 35"/>
          <p:cNvSpPr txBox="1"/>
          <p:nvPr/>
        </p:nvSpPr>
        <p:spPr>
          <a:xfrm>
            <a:off x="2544434" y="9155123"/>
            <a:ext cx="10245112" cy="646331"/>
          </a:xfrm>
          <a:prstGeom prst="rect">
            <a:avLst/>
          </a:prstGeom>
          <a:noFill/>
        </p:spPr>
        <p:txBody>
          <a:bodyPr wrap="none" rtlCol="0">
            <a:spAutoFit/>
          </a:bodyPr>
          <a:lstStyle/>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此图仅为示例，袜子款式自行设计。</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提交作品格式：电子格式</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AI</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或</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PS</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均可，高清</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PDF</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设计作品必须保证其真实性和原创性，禁止使用</a:t>
            </a:r>
            <a:r>
              <a:rPr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AI</a:t>
            </a:r>
            <a:r>
              <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GC</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t>
            </a:r>
            <a:endPar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This image is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sample </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only</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please</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design the sock style on your own. </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Submission Format: Electronic format in AI or PS files, high-quality PDF Designs must be authentic and original; the use of AIGC is prohibited.</a:t>
            </a:r>
            <a:endParaRPr lang="zh-CN" altLang="en-US" sz="1200" dirty="0">
              <a:solidFill>
                <a:srgbClr val="FF0000"/>
              </a:solidFill>
              <a:latin typeface="MiSans Normal" panose="00000500000000000000" charset="-122"/>
              <a:ea typeface="MiSans Normal" panose="00000500000000000000" charset="-122"/>
              <a:cs typeface="MiSans Normal" panose="00000500000000000000" charset="-122"/>
            </a:endParaRPr>
          </a:p>
        </p:txBody>
      </p:sp>
      <p:pic>
        <p:nvPicPr>
          <p:cNvPr id="4" name="图片 3"/>
          <p:cNvPicPr>
            <a:picLocks noChangeAspect="1"/>
          </p:cNvPicPr>
          <p:nvPr/>
        </p:nvPicPr>
        <p:blipFill>
          <a:blip r:embed="rId10"/>
          <a:stretch>
            <a:fillRect/>
          </a:stretch>
        </p:blipFill>
        <p:spPr>
          <a:xfrm>
            <a:off x="11949136" y="2091817"/>
            <a:ext cx="1664993" cy="2966593"/>
          </a:xfrm>
          <a:prstGeom prst="rect">
            <a:avLst/>
          </a:prstGeom>
        </p:spPr>
      </p:pic>
      <p:pic>
        <p:nvPicPr>
          <p:cNvPr id="5" name="图片 4"/>
          <p:cNvPicPr>
            <a:picLocks noChangeAspect="1"/>
          </p:cNvPicPr>
          <p:nvPr/>
        </p:nvPicPr>
        <p:blipFill>
          <a:blip r:embed="rId11"/>
          <a:stretch>
            <a:fillRect/>
          </a:stretch>
        </p:blipFill>
        <p:spPr>
          <a:xfrm>
            <a:off x="11883053" y="5818527"/>
            <a:ext cx="1731076" cy="2919776"/>
          </a:xfrm>
          <a:prstGeom prst="rect">
            <a:avLst/>
          </a:prstGeom>
        </p:spPr>
      </p:pic>
      <p:sp>
        <p:nvSpPr>
          <p:cNvPr id="37" name="文本框 36"/>
          <p:cNvSpPr txBox="1"/>
          <p:nvPr/>
        </p:nvSpPr>
        <p:spPr>
          <a:xfrm>
            <a:off x="11903830" y="5170651"/>
            <a:ext cx="2760692" cy="583237"/>
          </a:xfrm>
          <a:prstGeom prst="rect">
            <a:avLst/>
          </a:prstGeom>
          <a:noFill/>
        </p:spPr>
        <p:txBody>
          <a:bodyPr wrap="none" rtlCol="0">
            <a:spAutoFit/>
          </a:bodyPr>
          <a:lstStyle/>
          <a:p>
            <a:pPr algn="l"/>
            <a:r>
              <a:rPr lang="zh-CN" altLang="en-US" sz="1595" dirty="0">
                <a:solidFill>
                  <a:srgbClr val="FF0000"/>
                </a:solidFill>
                <a:latin typeface="MiSans Normal" panose="00000500000000000000" charset="-122"/>
                <a:ea typeface="MiSans Normal" panose="00000500000000000000" charset="-122"/>
              </a:rPr>
              <a:t>单只袜子设计图案平铺图</a:t>
            </a:r>
          </a:p>
          <a:p>
            <a:r>
              <a:rPr lang="en-US" altLang="zh-CN" sz="1595" dirty="0">
                <a:solidFill>
                  <a:srgbClr val="FF0000"/>
                </a:solidFill>
                <a:latin typeface="MiSans Normal" panose="00000500000000000000" charset="-122"/>
                <a:ea typeface="MiSans Normal" panose="00000500000000000000" charset="-122"/>
              </a:rPr>
              <a:t>Ichnography of sock design</a:t>
            </a:r>
            <a:endParaRPr lang="zh-CN" altLang="en-US" sz="1595" dirty="0">
              <a:solidFill>
                <a:srgbClr val="FF0000"/>
              </a:solidFill>
              <a:latin typeface="MiSans Normal" panose="00000500000000000000" charset="-122"/>
              <a:ea typeface="MiSans Normal" panose="00000500000000000000" charset="-122"/>
            </a:endParaRPr>
          </a:p>
        </p:txBody>
      </p:sp>
      <p:sp>
        <p:nvSpPr>
          <p:cNvPr id="18" name="矩形 17"/>
          <p:cNvSpPr/>
          <p:nvPr>
            <p:custDataLst>
              <p:tags r:id="rId3"/>
            </p:custDataLst>
          </p:nvPr>
        </p:nvSpPr>
        <p:spPr>
          <a:xfrm>
            <a:off x="1319530" y="5492750"/>
            <a:ext cx="2248535" cy="11524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色彩请自行添加</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注明色号、色名</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（请采用潘通色卡名称）</a:t>
            </a: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sym typeface="+mn-ea"/>
              </a:rPr>
              <a:t>Please add colors on your own Specify color codes and names (Use Pantone color card names)</a:t>
            </a:r>
            <a:endParaRPr lang="zh-CN" altLang="en-US" sz="1060" dirty="0">
              <a:solidFill>
                <a:srgbClr val="FF0000"/>
              </a:solidFill>
              <a:latin typeface="MiSans Normal" panose="00000500000000000000" charset="-122"/>
              <a:ea typeface="MiSans Normal" panose="00000500000000000000" charset="-122"/>
              <a:cs typeface="MiSans Normal" panose="000005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9114254" y="3983355"/>
            <a:ext cx="2099220" cy="3064874"/>
          </a:xfrm>
          <a:prstGeom prst="rect">
            <a:avLst/>
          </a:prstGeom>
        </p:spPr>
      </p:pic>
      <p:pic>
        <p:nvPicPr>
          <p:cNvPr id="4" name="图片 3" descr="9"/>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815304" y="3761740"/>
            <a:ext cx="4110990" cy="3456305"/>
          </a:xfrm>
          <a:prstGeom prst="rect">
            <a:avLst/>
          </a:prstGeom>
        </p:spPr>
      </p:pic>
      <p:cxnSp>
        <p:nvCxnSpPr>
          <p:cNvPr id="6" name="直接连接符 5"/>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67406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8246929" y="2707926"/>
            <a:ext cx="3833870" cy="583237"/>
          </a:xfrm>
          <a:prstGeom prst="rect">
            <a:avLst/>
          </a:prstGeom>
          <a:noFill/>
        </p:spPr>
        <p:txBody>
          <a:bodyPr wrap="none" rtlCol="0">
            <a:spAutoFit/>
          </a:bodyPr>
          <a:lstStyle/>
          <a:p>
            <a:pPr algn="ctr"/>
            <a:r>
              <a:rPr lang="zh-CN" altLang="en-US" sz="1595" dirty="0">
                <a:solidFill>
                  <a:srgbClr val="FF0000"/>
                </a:solidFill>
                <a:latin typeface="MiSans Normal" panose="00000500000000000000" charset="-122"/>
                <a:ea typeface="MiSans Normal" panose="00000500000000000000" charset="-122"/>
              </a:rPr>
              <a:t>左右脚同款的设计</a:t>
            </a:r>
          </a:p>
          <a:p>
            <a:pPr algn="ctr"/>
            <a:r>
              <a:rPr lang="en-US" altLang="zh-CN" sz="1595" dirty="0">
                <a:solidFill>
                  <a:srgbClr val="FF0000"/>
                </a:solidFill>
                <a:latin typeface="MiSans Normal" panose="00000500000000000000" charset="-122"/>
                <a:ea typeface="MiSans Normal" panose="00000500000000000000" charset="-122"/>
              </a:rPr>
              <a:t>Left and Right Socks is the Same Style</a:t>
            </a:r>
          </a:p>
        </p:txBody>
      </p:sp>
      <p:sp>
        <p:nvSpPr>
          <p:cNvPr id="19" name="文本框 18"/>
          <p:cNvSpPr txBox="1"/>
          <p:nvPr>
            <p:custDataLst>
              <p:tags r:id="rId1"/>
            </p:custDataLst>
          </p:nvPr>
        </p:nvSpPr>
        <p:spPr>
          <a:xfrm>
            <a:off x="1599949" y="2453640"/>
            <a:ext cx="2040890" cy="3554730"/>
          </a:xfrm>
          <a:prstGeom prst="rect">
            <a:avLst/>
          </a:prstGeom>
          <a:noFill/>
        </p:spPr>
        <p:txBody>
          <a:bodyPr wrap="square" rtlCol="0">
            <a:no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作品说明：</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Work </a:t>
            </a:r>
            <a:r>
              <a:rPr lang="en-US" altLang="zh-CN" sz="1595" dirty="0">
                <a:latin typeface="MiSans Normal" panose="00000500000000000000" charset="-122"/>
                <a:ea typeface="MiSans Normal" panose="00000500000000000000" charset="-122"/>
                <a:cs typeface="MiSans Normal" panose="00000500000000000000" charset="-122"/>
                <a:sym typeface="+mn-ea"/>
              </a:rPr>
              <a:t>D</a:t>
            </a:r>
            <a:r>
              <a:rPr lang="zh-CN" altLang="en-US" sz="1595" dirty="0">
                <a:latin typeface="MiSans Normal" panose="00000500000000000000" charset="-122"/>
                <a:ea typeface="MiSans Normal" panose="00000500000000000000" charset="-122"/>
                <a:cs typeface="MiSans Normal" panose="00000500000000000000" charset="-122"/>
                <a:sym typeface="+mn-ea"/>
              </a:rPr>
              <a:t>escription：</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色彩：</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Color：</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zh-CN" altLang="en-US"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材料：</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sym typeface="+mn-ea"/>
              </a:rPr>
              <a:t>Fabric</a:t>
            </a:r>
            <a:r>
              <a:rPr lang="zh-CN" altLang="en-US" sz="1595" dirty="0">
                <a:latin typeface="MiSans Normal" panose="00000500000000000000" charset="-122"/>
                <a:ea typeface="MiSans Normal" panose="00000500000000000000" charset="-122"/>
                <a:cs typeface="MiSans Normal" panose="00000500000000000000" charset="-122"/>
                <a:sym typeface="+mn-ea"/>
              </a:rPr>
              <a:t>：</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p:txBody>
      </p:sp>
      <p:sp>
        <p:nvSpPr>
          <p:cNvPr id="20" name="文本框 19"/>
          <p:cNvSpPr txBox="1"/>
          <p:nvPr>
            <p:custDataLst>
              <p:tags r:id="rId2"/>
            </p:custDataLst>
          </p:nvPr>
        </p:nvSpPr>
        <p:spPr>
          <a:xfrm>
            <a:off x="1605254" y="7401754"/>
            <a:ext cx="2916513" cy="523220"/>
          </a:xfrm>
          <a:prstGeom prst="rect">
            <a:avLst/>
          </a:prstGeom>
          <a:noFill/>
        </p:spPr>
        <p:txBody>
          <a:bodyPr wrap="square" rtlCol="0">
            <a:spAutoFit/>
          </a:bodyPr>
          <a:lstStyle/>
          <a:p>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rPr>
              <a:t>（材料成分、功能、组织等</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rPr>
              <a:t> )</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Fabric</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Function</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Structure</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 etc.) </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p:txBody>
      </p:sp>
      <p:grpSp>
        <p:nvGrpSpPr>
          <p:cNvPr id="21" name="组合 20"/>
          <p:cNvGrpSpPr/>
          <p:nvPr/>
        </p:nvGrpSpPr>
        <p:grpSpPr>
          <a:xfrm>
            <a:off x="1599949" y="4676401"/>
            <a:ext cx="615911" cy="721656"/>
            <a:chOff x="1065" y="6370"/>
            <a:chExt cx="1095" cy="1283"/>
          </a:xfrm>
        </p:grpSpPr>
        <p:sp>
          <p:nvSpPr>
            <p:cNvPr id="89" name="矩形 88"/>
            <p:cNvSpPr/>
            <p:nvPr>
              <p:custDataLst>
                <p:tags r:id="rId16"/>
              </p:custDataLst>
            </p:nvPr>
          </p:nvSpPr>
          <p:spPr>
            <a:xfrm>
              <a:off x="1187" y="6401"/>
              <a:ext cx="850" cy="850"/>
            </a:xfrm>
            <a:prstGeom prst="rect">
              <a:avLst/>
            </a:prstGeom>
            <a:solidFill>
              <a:srgbClr val="91C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90" name="文本框 89"/>
            <p:cNvSpPr txBox="1"/>
            <p:nvPr>
              <p:custDataLst>
                <p:tags r:id="rId17"/>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22" name="矩形 21"/>
            <p:cNvSpPr/>
            <p:nvPr>
              <p:custDataLst>
                <p:tags r:id="rId18"/>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29" name="组合 28"/>
          <p:cNvGrpSpPr/>
          <p:nvPr/>
        </p:nvGrpSpPr>
        <p:grpSpPr>
          <a:xfrm>
            <a:off x="2409913" y="4676401"/>
            <a:ext cx="615911" cy="721656"/>
            <a:chOff x="1065" y="6370"/>
            <a:chExt cx="1095" cy="1283"/>
          </a:xfrm>
        </p:grpSpPr>
        <p:sp>
          <p:nvSpPr>
            <p:cNvPr id="31" name="矩形 30"/>
            <p:cNvSpPr/>
            <p:nvPr>
              <p:custDataLst>
                <p:tags r:id="rId13"/>
              </p:custDataLst>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35" name="文本框 34"/>
            <p:cNvSpPr txBox="1"/>
            <p:nvPr>
              <p:custDataLst>
                <p:tags r:id="rId14"/>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38" name="矩形 37"/>
            <p:cNvSpPr/>
            <p:nvPr>
              <p:custDataLst>
                <p:tags r:id="rId15"/>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39" name="组合 38"/>
          <p:cNvGrpSpPr/>
          <p:nvPr/>
        </p:nvGrpSpPr>
        <p:grpSpPr>
          <a:xfrm>
            <a:off x="2994889" y="4676401"/>
            <a:ext cx="615911" cy="721656"/>
            <a:chOff x="1065" y="6370"/>
            <a:chExt cx="1095" cy="1283"/>
          </a:xfrm>
        </p:grpSpPr>
        <p:sp>
          <p:nvSpPr>
            <p:cNvPr id="40" name="矩形 39"/>
            <p:cNvSpPr/>
            <p:nvPr>
              <p:custDataLst>
                <p:tags r:id="rId10"/>
              </p:custDataLst>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1" name="文本框 40"/>
            <p:cNvSpPr txBox="1"/>
            <p:nvPr>
              <p:custDataLst>
                <p:tags r:id="rId11"/>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43" name="矩形 42"/>
            <p:cNvSpPr/>
            <p:nvPr>
              <p:custDataLst>
                <p:tags r:id="rId12"/>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44" name="组合 43"/>
          <p:cNvGrpSpPr/>
          <p:nvPr/>
        </p:nvGrpSpPr>
        <p:grpSpPr>
          <a:xfrm>
            <a:off x="3579863" y="4676401"/>
            <a:ext cx="615911" cy="721656"/>
            <a:chOff x="1065" y="6370"/>
            <a:chExt cx="1095" cy="1283"/>
          </a:xfrm>
        </p:grpSpPr>
        <p:sp>
          <p:nvSpPr>
            <p:cNvPr id="46" name="矩形 45"/>
            <p:cNvSpPr/>
            <p:nvPr>
              <p:custDataLst>
                <p:tags r:id="rId7"/>
              </p:custDataLst>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7" name="文本框 46"/>
            <p:cNvSpPr txBox="1"/>
            <p:nvPr>
              <p:custDataLst>
                <p:tags r:id="rId8"/>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48" name="矩形 47"/>
            <p:cNvSpPr/>
            <p:nvPr>
              <p:custDataLst>
                <p:tags r:id="rId9"/>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49" name="文本框 48"/>
          <p:cNvSpPr txBox="1"/>
          <p:nvPr>
            <p:custDataLst>
              <p:tags r:id="rId3"/>
            </p:custDataLst>
          </p:nvPr>
        </p:nvSpPr>
        <p:spPr>
          <a:xfrm>
            <a:off x="1553279" y="4445640"/>
            <a:ext cx="2148658" cy="253916"/>
          </a:xfrm>
          <a:prstGeom prst="rect">
            <a:avLst/>
          </a:prstGeom>
          <a:noFill/>
        </p:spPr>
        <p:txBody>
          <a:bodyPr wrap="square" rtlCol="0">
            <a:spAutoFit/>
          </a:bodyPr>
          <a:lstStyle/>
          <a:p>
            <a:r>
              <a:rPr lang="en-US" altLang="zh-CN" sz="1050" dirty="0">
                <a:latin typeface="MiSans Normal" panose="00000500000000000000" charset="-122"/>
                <a:ea typeface="MiSans Normal" panose="00000500000000000000" charset="-122"/>
              </a:rPr>
              <a:t>Base              Pattern</a:t>
            </a:r>
            <a:r>
              <a:rPr lang="zh-CN" altLang="en-US" sz="105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Color</a:t>
            </a:r>
            <a:endParaRPr lang="zh-CN" altLang="en-US" sz="1050" dirty="0">
              <a:latin typeface="MiSans Normal" panose="00000500000000000000" charset="-122"/>
              <a:ea typeface="MiSans Normal" panose="00000500000000000000" charset="-122"/>
            </a:endParaRPr>
          </a:p>
        </p:txBody>
      </p:sp>
      <p:sp>
        <p:nvSpPr>
          <p:cNvPr id="51" name="文本框 50"/>
          <p:cNvSpPr txBox="1"/>
          <p:nvPr>
            <p:custDataLst>
              <p:tags r:id="rId4"/>
            </p:custDataLst>
          </p:nvPr>
        </p:nvSpPr>
        <p:spPr>
          <a:xfrm>
            <a:off x="6109970" y="1015365"/>
            <a:ext cx="2620645" cy="583565"/>
          </a:xfrm>
          <a:prstGeom prst="rect">
            <a:avLst/>
          </a:prstGeom>
          <a:noFill/>
        </p:spPr>
        <p:txBody>
          <a:bodyPr wrap="square" rtlCol="0">
            <a:sp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a:t>
            </a:r>
            <a:r>
              <a:rPr lang="en-US" altLang="zh-CN" sz="1595" dirty="0">
                <a:latin typeface="MiSans Normal" panose="00000500000000000000" charset="-122"/>
                <a:ea typeface="MiSans Normal" panose="00000500000000000000" charset="-122"/>
                <a:cs typeface="MiSans Normal" panose="00000500000000000000" charset="-122"/>
              </a:rPr>
              <a:t>3     </a:t>
            </a:r>
            <a:r>
              <a:rPr lang="zh-CN" altLang="en-US" sz="1595" dirty="0">
                <a:latin typeface="MiSans Normal" panose="00000500000000000000" charset="-122"/>
                <a:ea typeface="MiSans Normal" panose="00000500000000000000" charset="-122"/>
                <a:cs typeface="MiSans Normal" panose="00000500000000000000" charset="-122"/>
                <a:sym typeface="+mn-ea"/>
              </a:rPr>
              <a:t>Work</a:t>
            </a:r>
            <a:r>
              <a:rPr lang="en-US" altLang="zh-CN" sz="1595" dirty="0">
                <a:latin typeface="MiSans Normal" panose="00000500000000000000" charset="-122"/>
                <a:ea typeface="MiSans Normal" panose="00000500000000000000" charset="-122"/>
                <a:cs typeface="MiSans Normal" panose="00000500000000000000" charset="-122"/>
                <a:sym typeface="+mn-ea"/>
              </a:rPr>
              <a:t>3   </a:t>
            </a:r>
            <a:endParaRPr lang="zh-CN" altLang="en-US"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   </a:t>
            </a:r>
            <a:endParaRPr lang="zh-CN" altLang="en-US" sz="1595" dirty="0">
              <a:latin typeface="MiSans Normal" panose="00000500000000000000" charset="-122"/>
              <a:ea typeface="MiSans Normal" panose="00000500000000000000" charset="-122"/>
              <a:cs typeface="MiSans Normal" panose="00000500000000000000" charset="-122"/>
            </a:endParaRPr>
          </a:p>
        </p:txBody>
      </p:sp>
      <p:sp>
        <p:nvSpPr>
          <p:cNvPr id="52" name="文本框 51"/>
          <p:cNvSpPr txBox="1"/>
          <p:nvPr>
            <p:custDataLst>
              <p:tags r:id="rId5"/>
            </p:custDataLst>
          </p:nvPr>
        </p:nvSpPr>
        <p:spPr>
          <a:xfrm>
            <a:off x="927992" y="803744"/>
            <a:ext cx="2494594" cy="638636"/>
          </a:xfrm>
          <a:prstGeom prst="rect">
            <a:avLst/>
          </a:prstGeom>
          <a:noFill/>
        </p:spPr>
        <p:txBody>
          <a:bodyPr wrap="none" rtlCol="0">
            <a:spAutoFit/>
          </a:bodyPr>
          <a:lstStyle/>
          <a:p>
            <a:r>
              <a:rPr lang="zh-CN" altLang="en-US" sz="1775" dirty="0">
                <a:latin typeface="MiSans Normal" panose="00000500000000000000" charset="-122"/>
                <a:ea typeface="MiSans Normal" panose="00000500000000000000" charset="-122"/>
                <a:cs typeface="MiSans Normal" panose="00000500000000000000" charset="-122"/>
              </a:rPr>
              <a:t>设计效果图</a:t>
            </a:r>
            <a:endParaRPr lang="en-US" altLang="zh-CN" sz="1775" dirty="0">
              <a:latin typeface="MiSans Normal" panose="00000500000000000000" charset="-122"/>
              <a:ea typeface="MiSans Normal" panose="00000500000000000000" charset="-122"/>
              <a:cs typeface="MiSans Normal" panose="00000500000000000000" charset="-122"/>
            </a:endParaRPr>
          </a:p>
          <a:p>
            <a:r>
              <a:rPr lang="zh-CN" altLang="en-US" sz="1775" dirty="0">
                <a:latin typeface="MiSans Normal" panose="00000500000000000000" charset="-122"/>
                <a:ea typeface="MiSans Normal" panose="00000500000000000000" charset="-122"/>
                <a:cs typeface="MiSans Normal" panose="00000500000000000000" charset="-122"/>
                <a:sym typeface="+mn-ea"/>
              </a:rPr>
              <a:t>D</a:t>
            </a:r>
            <a:r>
              <a:rPr lang="en-US" altLang="zh-CN" sz="1775" dirty="0">
                <a:latin typeface="MiSans Normal" panose="00000500000000000000" charset="-122"/>
                <a:ea typeface="MiSans Normal" panose="00000500000000000000" charset="-122"/>
                <a:cs typeface="MiSans Normal" panose="00000500000000000000" charset="-122"/>
                <a:sym typeface="+mn-ea"/>
              </a:rPr>
              <a:t>ESIGN</a:t>
            </a:r>
            <a:r>
              <a:rPr lang="zh-CN" altLang="en-US" sz="1775" dirty="0">
                <a:latin typeface="MiSans Normal" panose="00000500000000000000" charset="-122"/>
                <a:ea typeface="MiSans Normal" panose="00000500000000000000" charset="-122"/>
                <a:cs typeface="MiSans Normal" panose="00000500000000000000" charset="-122"/>
                <a:sym typeface="+mn-ea"/>
              </a:rPr>
              <a:t> R</a:t>
            </a:r>
            <a:r>
              <a:rPr lang="en-US" altLang="zh-CN" sz="1775" dirty="0">
                <a:latin typeface="MiSans Normal" panose="00000500000000000000" charset="-122"/>
                <a:ea typeface="MiSans Normal" panose="00000500000000000000" charset="-122"/>
                <a:cs typeface="MiSans Normal" panose="00000500000000000000" charset="-122"/>
                <a:sym typeface="+mn-ea"/>
              </a:rPr>
              <a:t>ENDERINGS</a:t>
            </a:r>
            <a:endParaRPr lang="zh-CN" altLang="en-US" sz="1775" dirty="0">
              <a:latin typeface="MiSans Normal" panose="00000500000000000000" charset="-122"/>
              <a:ea typeface="MiSans Normal" panose="00000500000000000000" charset="-122"/>
              <a:cs typeface="MiSans Normal" panose="00000500000000000000" charset="-122"/>
            </a:endParaRPr>
          </a:p>
        </p:txBody>
      </p:sp>
      <p:sp>
        <p:nvSpPr>
          <p:cNvPr id="32" name="文本框 31"/>
          <p:cNvSpPr txBox="1"/>
          <p:nvPr/>
        </p:nvSpPr>
        <p:spPr>
          <a:xfrm>
            <a:off x="2594293" y="9155123"/>
            <a:ext cx="10145395" cy="645160"/>
          </a:xfrm>
          <a:prstGeom prst="rect">
            <a:avLst/>
          </a:prstGeom>
          <a:noFill/>
        </p:spPr>
        <p:txBody>
          <a:bodyPr wrap="none" rtlCol="0">
            <a:spAutoFit/>
          </a:bodyPr>
          <a:lstStyle/>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此图仅为示例，袜子款式自行设计。</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提交作品格式：电子格式</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AI</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或</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PS</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均可，高清</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PDF</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设计作品必须保证其真实性和原创性，禁止使用</a:t>
            </a:r>
            <a:r>
              <a:rPr sz="1200" dirty="0">
                <a:solidFill>
                  <a:srgbClr val="FF0000"/>
                </a:solidFill>
                <a:latin typeface="MiSans Normal" panose="00000500000000000000" charset="-122"/>
                <a:ea typeface="MiSans Normal" panose="00000500000000000000" charset="-122"/>
                <a:cs typeface="MiSans Normal" panose="00000500000000000000" charset="-122"/>
                <a:sym typeface="+mn-ea"/>
              </a:rPr>
              <a:t>AI</a:t>
            </a:r>
            <a:r>
              <a:rPr 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GC</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endParaRPr lang="en-US"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This image is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sample </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only</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please</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design the sock style on your own. </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Submission Format: Electronic format in AI or PS files, high-quality PDF Designs must be authentic and original; the use of AIGC is prohibited.</a:t>
            </a:r>
            <a:endParaRPr lang="zh-CN" altLang="en-US" sz="1200" dirty="0">
              <a:solidFill>
                <a:srgbClr val="FF0000"/>
              </a:solidFill>
              <a:latin typeface="MiSans Normal" panose="00000500000000000000" charset="-122"/>
              <a:ea typeface="MiSans Normal" panose="00000500000000000000" charset="-122"/>
              <a:cs typeface="MiSans Normal" panose="00000500000000000000" charset="-122"/>
            </a:endParaRPr>
          </a:p>
        </p:txBody>
      </p:sp>
      <p:pic>
        <p:nvPicPr>
          <p:cNvPr id="7" name="图片 6"/>
          <p:cNvPicPr>
            <a:picLocks noChangeAspect="1"/>
          </p:cNvPicPr>
          <p:nvPr/>
        </p:nvPicPr>
        <p:blipFill>
          <a:blip r:embed="rId22"/>
          <a:stretch>
            <a:fillRect/>
          </a:stretch>
        </p:blipFill>
        <p:spPr>
          <a:xfrm>
            <a:off x="11539487" y="3983356"/>
            <a:ext cx="2083101" cy="3064874"/>
          </a:xfrm>
          <a:prstGeom prst="rect">
            <a:avLst/>
          </a:prstGeom>
        </p:spPr>
      </p:pic>
      <p:sp>
        <p:nvSpPr>
          <p:cNvPr id="18" name="矩形 17"/>
          <p:cNvSpPr/>
          <p:nvPr>
            <p:custDataLst>
              <p:tags r:id="rId6"/>
            </p:custDataLst>
          </p:nvPr>
        </p:nvSpPr>
        <p:spPr>
          <a:xfrm>
            <a:off x="1657350" y="5492750"/>
            <a:ext cx="2248535" cy="11524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色彩请自行添加</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注明色号、色名</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（请采用潘通色卡名称）</a:t>
            </a: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sym typeface="+mn-ea"/>
              </a:rPr>
              <a:t>Please add colors on your own Specify color codes and names (Use Pantone color card names)</a:t>
            </a:r>
            <a:endParaRPr lang="zh-CN" altLang="en-US" sz="1060" dirty="0">
              <a:solidFill>
                <a:srgbClr val="FF0000"/>
              </a:solidFill>
              <a:latin typeface="MiSans Normal" panose="00000500000000000000" charset="-122"/>
              <a:ea typeface="MiSans Normal" panose="00000500000000000000" charset="-122"/>
              <a:cs typeface="MiSans Normal" panose="00000500000000000000"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222365" y="5096510"/>
            <a:ext cx="6330315" cy="1066165"/>
          </a:xfrm>
          <a:prstGeom prst="rect">
            <a:avLst/>
          </a:prstGeom>
        </p:spPr>
      </p:pic>
      <p:sp>
        <p:nvSpPr>
          <p:cNvPr id="16" name="文本框 15"/>
          <p:cNvSpPr txBox="1"/>
          <p:nvPr/>
        </p:nvSpPr>
        <p:spPr>
          <a:xfrm>
            <a:off x="7862851" y="6465340"/>
            <a:ext cx="2731342" cy="954107"/>
          </a:xfrm>
          <a:prstGeom prst="rect">
            <a:avLst/>
          </a:prstGeom>
          <a:noFill/>
        </p:spPr>
        <p:txBody>
          <a:bodyPr wrap="square" rtlCol="0">
            <a:spAutoFit/>
          </a:bodyPr>
          <a:lstStyle/>
          <a:p>
            <a:pPr algn="ctr"/>
            <a:r>
              <a:rPr kumimoji="1" lang="zh-CN" altLang="en-US" sz="1400" dirty="0">
                <a:solidFill>
                  <a:srgbClr val="FF0000"/>
                </a:solidFill>
                <a:latin typeface="MiSans Normal" panose="00000500000000000000" charset="-122"/>
                <a:ea typeface="MiSans Normal" panose="00000500000000000000" charset="-122"/>
                <a:cs typeface="MiSans Normal" panose="00000500000000000000" charset="-122"/>
              </a:rPr>
              <a:t>羊毛围巾</a:t>
            </a:r>
          </a:p>
          <a:p>
            <a:pPr algn="ctr"/>
            <a:r>
              <a:rPr kumimoji="1" lang="en-US" altLang="zh-CN" sz="1400" dirty="0">
                <a:solidFill>
                  <a:srgbClr val="FF0000"/>
                </a:solidFill>
                <a:latin typeface="MiSans Normal" panose="00000500000000000000" charset="-122"/>
                <a:ea typeface="MiSans Normal" panose="00000500000000000000" charset="-122"/>
                <a:cs typeface="MiSans Normal" panose="00000500000000000000" charset="-122"/>
              </a:rPr>
              <a:t>30cm</a:t>
            </a:r>
            <a:r>
              <a:rPr kumimoji="1" lang="zh-CN" altLang="en-US" sz="1400" dirty="0">
                <a:solidFill>
                  <a:srgbClr val="FF0000"/>
                </a:solidFill>
                <a:latin typeface="MiSans Normal" panose="00000500000000000000" charset="-122"/>
                <a:ea typeface="MiSans Normal" panose="00000500000000000000" charset="-122"/>
                <a:cs typeface="MiSans Normal" panose="00000500000000000000" charset="-122"/>
              </a:rPr>
              <a:t>*</a:t>
            </a:r>
            <a:r>
              <a:rPr kumimoji="1" lang="en-US" altLang="zh-CN" sz="1400" dirty="0">
                <a:solidFill>
                  <a:srgbClr val="FF0000"/>
                </a:solidFill>
                <a:latin typeface="MiSans Normal" panose="00000500000000000000" charset="-122"/>
                <a:ea typeface="MiSans Normal" panose="00000500000000000000" charset="-122"/>
                <a:cs typeface="MiSans Normal" panose="00000500000000000000" charset="-122"/>
              </a:rPr>
              <a:t>180cm</a:t>
            </a:r>
          </a:p>
          <a:p>
            <a:pPr algn="ct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Woolen Scarf</a:t>
            </a:r>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W: </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30cm</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*L: </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180cm</a:t>
            </a:r>
            <a:endParaRPr kumimoji="1"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p:txBody>
      </p:sp>
      <p:cxnSp>
        <p:nvCxnSpPr>
          <p:cNvPr id="24" name="直接连接符 5"/>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33"/>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6110081" y="2095768"/>
            <a:ext cx="6554829" cy="2792303"/>
          </a:xfrm>
          <a:prstGeom prst="rect">
            <a:avLst/>
          </a:prstGeom>
          <a:solidFill>
            <a:schemeClr val="bg1">
              <a:lumMod val="85000"/>
            </a:schemeClr>
          </a:solidFill>
        </p:spPr>
        <p:txBody>
          <a:bodyPr wrap="square" rtlCol="0">
            <a:spAutoFit/>
          </a:bodyPr>
          <a:lstStyle/>
          <a:p>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设计要求：</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1. </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设计主题与袜品相同；</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2.</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 正反面印花相同；</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3.</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 采用数码印花工艺，用色不限数量；</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4.</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 尺寸为</a:t>
            </a:r>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30cm</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a:t>
            </a:r>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rPr>
              <a:t>180cm</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endParaRPr lang="zh-CN" altLang="en-US"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Design Requirements:</a:t>
            </a:r>
            <a:endParaRPr lang="zh-CN" altLang="en-US"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sym typeface="+mn-ea"/>
              </a:rPr>
              <a:t>1.</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Design theme consistent with sock</a:t>
            </a:r>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sym typeface="+mn-ea"/>
              </a:rPr>
              <a:t>s</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 design;</a:t>
            </a:r>
            <a:endParaRPr lang="zh-CN" altLang="en-US"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sym typeface="+mn-ea"/>
              </a:rPr>
              <a:t>2.</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Same </a:t>
            </a:r>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sym typeface="+mn-ea"/>
              </a:rPr>
              <a:t>pattern</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 print on front </a:t>
            </a:r>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sym typeface="+mn-ea"/>
              </a:rPr>
              <a:t>&amp;</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 back;</a:t>
            </a:r>
            <a:endParaRPr lang="zh-CN" altLang="en-US"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sym typeface="+mn-ea"/>
              </a:rPr>
              <a:t>3.</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Use digital printing, unlimited colors;</a:t>
            </a:r>
            <a:endParaRPr lang="zh-CN" altLang="en-US"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sym typeface="+mn-ea"/>
              </a:rPr>
              <a:t>4.</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Dimensions: 30cm</a:t>
            </a:r>
            <a:r>
              <a:rPr lang="en-US" altLang="zh-CN" sz="1595"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sym typeface="+mn-ea"/>
              </a:rPr>
              <a:t>180cm. </a:t>
            </a:r>
            <a:endParaRPr lang="zh-CN" altLang="en-US" sz="1595" dirty="0">
              <a:solidFill>
                <a:srgbClr val="FF0000"/>
              </a:solidFill>
              <a:latin typeface="MiSans Normal" panose="00000500000000000000" charset="-122"/>
              <a:ea typeface="MiSans Normal" panose="00000500000000000000" charset="-122"/>
              <a:cs typeface="MiSans Normal" panose="00000500000000000000" charset="-122"/>
            </a:endParaRPr>
          </a:p>
        </p:txBody>
      </p:sp>
      <p:sp>
        <p:nvSpPr>
          <p:cNvPr id="10" name="矩形 9"/>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endParaRPr>
          </a:p>
        </p:txBody>
      </p:sp>
      <p:sp>
        <p:nvSpPr>
          <p:cNvPr id="5" name="文本框 4"/>
          <p:cNvSpPr txBox="1"/>
          <p:nvPr>
            <p:custDataLst>
              <p:tags r:id="rId1"/>
            </p:custDataLst>
          </p:nvPr>
        </p:nvSpPr>
        <p:spPr>
          <a:xfrm>
            <a:off x="2458917" y="2453640"/>
            <a:ext cx="2040890" cy="3554730"/>
          </a:xfrm>
          <a:prstGeom prst="rect">
            <a:avLst/>
          </a:prstGeom>
          <a:noFill/>
        </p:spPr>
        <p:txBody>
          <a:bodyPr wrap="square" rtlCol="0">
            <a:no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作品说明：</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Work </a:t>
            </a:r>
            <a:r>
              <a:rPr lang="en-US" altLang="zh-CN" sz="1595" dirty="0">
                <a:latin typeface="MiSans Normal" panose="00000500000000000000" charset="-122"/>
                <a:ea typeface="MiSans Normal" panose="00000500000000000000" charset="-122"/>
                <a:cs typeface="MiSans Normal" panose="00000500000000000000" charset="-122"/>
                <a:sym typeface="+mn-ea"/>
              </a:rPr>
              <a:t>D</a:t>
            </a:r>
            <a:r>
              <a:rPr lang="zh-CN" altLang="en-US" sz="1595" dirty="0">
                <a:latin typeface="MiSans Normal" panose="00000500000000000000" charset="-122"/>
                <a:ea typeface="MiSans Normal" panose="00000500000000000000" charset="-122"/>
                <a:cs typeface="MiSans Normal" panose="00000500000000000000" charset="-122"/>
                <a:sym typeface="+mn-ea"/>
              </a:rPr>
              <a:t>escription：</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色彩：</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Color：</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zh-CN" altLang="en-US"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材料：</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sym typeface="+mn-ea"/>
              </a:rPr>
              <a:t>Materials</a:t>
            </a:r>
            <a:r>
              <a:rPr lang="zh-CN" altLang="en-US" sz="1595" dirty="0">
                <a:latin typeface="MiSans Normal" panose="00000500000000000000" charset="-122"/>
                <a:ea typeface="MiSans Normal" panose="00000500000000000000" charset="-122"/>
                <a:cs typeface="MiSans Normal" panose="00000500000000000000" charset="-122"/>
                <a:sym typeface="+mn-ea"/>
              </a:rPr>
              <a:t>：</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p:txBody>
      </p:sp>
      <p:grpSp>
        <p:nvGrpSpPr>
          <p:cNvPr id="9" name="组合 8"/>
          <p:cNvGrpSpPr/>
          <p:nvPr/>
        </p:nvGrpSpPr>
        <p:grpSpPr>
          <a:xfrm>
            <a:off x="2488956" y="4676401"/>
            <a:ext cx="615911" cy="721656"/>
            <a:chOff x="1065" y="6370"/>
            <a:chExt cx="1095" cy="1283"/>
          </a:xfrm>
        </p:grpSpPr>
        <p:sp>
          <p:nvSpPr>
            <p:cNvPr id="89" name="矩形 88"/>
            <p:cNvSpPr/>
            <p:nvPr>
              <p:custDataLst>
                <p:tags r:id="rId15"/>
              </p:custDataLst>
            </p:nvPr>
          </p:nvSpPr>
          <p:spPr>
            <a:xfrm>
              <a:off x="1187" y="6401"/>
              <a:ext cx="850" cy="850"/>
            </a:xfrm>
            <a:prstGeom prst="rect">
              <a:avLst/>
            </a:prstGeom>
            <a:solidFill>
              <a:srgbClr val="91C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90" name="文本框 89"/>
            <p:cNvSpPr txBox="1"/>
            <p:nvPr>
              <p:custDataLst>
                <p:tags r:id="rId16"/>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11" name="矩形 10"/>
            <p:cNvSpPr/>
            <p:nvPr>
              <p:custDataLst>
                <p:tags r:id="rId17"/>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18" name="组合 17"/>
          <p:cNvGrpSpPr/>
          <p:nvPr/>
        </p:nvGrpSpPr>
        <p:grpSpPr>
          <a:xfrm>
            <a:off x="3298920" y="4676401"/>
            <a:ext cx="615911" cy="721656"/>
            <a:chOff x="1065" y="6370"/>
            <a:chExt cx="1095" cy="1283"/>
          </a:xfrm>
        </p:grpSpPr>
        <p:sp>
          <p:nvSpPr>
            <p:cNvPr id="19" name="矩形 18"/>
            <p:cNvSpPr/>
            <p:nvPr>
              <p:custDataLst>
                <p:tags r:id="rId12"/>
              </p:custDataLst>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21" name="文本框 20"/>
            <p:cNvSpPr txBox="1"/>
            <p:nvPr>
              <p:custDataLst>
                <p:tags r:id="rId13"/>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22" name="矩形 21"/>
            <p:cNvSpPr/>
            <p:nvPr>
              <p:custDataLst>
                <p:tags r:id="rId14"/>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12" name="组合 11"/>
          <p:cNvGrpSpPr/>
          <p:nvPr/>
        </p:nvGrpSpPr>
        <p:grpSpPr>
          <a:xfrm>
            <a:off x="3883896" y="4676401"/>
            <a:ext cx="615911" cy="721656"/>
            <a:chOff x="1065" y="6370"/>
            <a:chExt cx="1095" cy="1283"/>
          </a:xfrm>
        </p:grpSpPr>
        <p:sp>
          <p:nvSpPr>
            <p:cNvPr id="29" name="矩形 28"/>
            <p:cNvSpPr/>
            <p:nvPr>
              <p:custDataLst>
                <p:tags r:id="rId9"/>
              </p:custDataLst>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31" name="文本框 30"/>
            <p:cNvSpPr txBox="1"/>
            <p:nvPr>
              <p:custDataLst>
                <p:tags r:id="rId10"/>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35" name="矩形 34"/>
            <p:cNvSpPr/>
            <p:nvPr>
              <p:custDataLst>
                <p:tags r:id="rId11"/>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38" name="组合 37"/>
          <p:cNvGrpSpPr/>
          <p:nvPr/>
        </p:nvGrpSpPr>
        <p:grpSpPr>
          <a:xfrm>
            <a:off x="4468870" y="4676401"/>
            <a:ext cx="615911" cy="721656"/>
            <a:chOff x="1065" y="6370"/>
            <a:chExt cx="1095" cy="1283"/>
          </a:xfrm>
        </p:grpSpPr>
        <p:sp>
          <p:nvSpPr>
            <p:cNvPr id="40" name="矩形 39"/>
            <p:cNvSpPr/>
            <p:nvPr>
              <p:custDataLst>
                <p:tags r:id="rId6"/>
              </p:custDataLst>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1" name="文本框 40"/>
            <p:cNvSpPr txBox="1"/>
            <p:nvPr>
              <p:custDataLst>
                <p:tags r:id="rId7"/>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44" name="矩形 43"/>
            <p:cNvSpPr/>
            <p:nvPr>
              <p:custDataLst>
                <p:tags r:id="rId8"/>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13" name="文本框 12"/>
          <p:cNvSpPr txBox="1"/>
          <p:nvPr>
            <p:custDataLst>
              <p:tags r:id="rId2"/>
            </p:custDataLst>
          </p:nvPr>
        </p:nvSpPr>
        <p:spPr>
          <a:xfrm>
            <a:off x="2454440" y="4422485"/>
            <a:ext cx="2148658" cy="253916"/>
          </a:xfrm>
          <a:prstGeom prst="rect">
            <a:avLst/>
          </a:prstGeom>
          <a:noFill/>
        </p:spPr>
        <p:txBody>
          <a:bodyPr wrap="square" rtlCol="0">
            <a:spAutoFit/>
          </a:bodyPr>
          <a:lstStyle/>
          <a:p>
            <a:r>
              <a:rPr lang="en-US" altLang="zh-CN" sz="1050" dirty="0">
                <a:latin typeface="MiSans Normal" panose="00000500000000000000" charset="-122"/>
                <a:ea typeface="MiSans Normal" panose="00000500000000000000" charset="-122"/>
              </a:rPr>
              <a:t>Base              Pattern</a:t>
            </a:r>
            <a:r>
              <a:rPr lang="zh-CN" altLang="en-US" sz="105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Color</a:t>
            </a:r>
            <a:endParaRPr lang="zh-CN" altLang="en-US" sz="1050" dirty="0">
              <a:latin typeface="MiSans Normal" panose="00000500000000000000" charset="-122"/>
              <a:ea typeface="MiSans Normal" panose="00000500000000000000" charset="-122"/>
            </a:endParaRPr>
          </a:p>
        </p:txBody>
      </p:sp>
      <p:sp>
        <p:nvSpPr>
          <p:cNvPr id="14" name="文本框 13"/>
          <p:cNvSpPr txBox="1"/>
          <p:nvPr>
            <p:custDataLst>
              <p:tags r:id="rId3"/>
            </p:custDataLst>
          </p:nvPr>
        </p:nvSpPr>
        <p:spPr>
          <a:xfrm>
            <a:off x="6109970" y="1015365"/>
            <a:ext cx="2620645" cy="583565"/>
          </a:xfrm>
          <a:prstGeom prst="rect">
            <a:avLst/>
          </a:prstGeom>
          <a:noFill/>
        </p:spPr>
        <p:txBody>
          <a:bodyPr wrap="square" rtlCol="0">
            <a:sp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a:t>
            </a:r>
            <a:r>
              <a:rPr lang="en-US" altLang="zh-CN" sz="1595" dirty="0">
                <a:latin typeface="MiSans Normal" panose="00000500000000000000" charset="-122"/>
                <a:ea typeface="MiSans Normal" panose="00000500000000000000" charset="-122"/>
                <a:cs typeface="MiSans Normal" panose="00000500000000000000" charset="-122"/>
              </a:rPr>
              <a:t>4     </a:t>
            </a:r>
            <a:r>
              <a:rPr lang="zh-CN" altLang="en-US" sz="1595" dirty="0">
                <a:latin typeface="MiSans Normal" panose="00000500000000000000" charset="-122"/>
                <a:ea typeface="MiSans Normal" panose="00000500000000000000" charset="-122"/>
                <a:cs typeface="MiSans Normal" panose="00000500000000000000" charset="-122"/>
                <a:sym typeface="+mn-ea"/>
              </a:rPr>
              <a:t>Work</a:t>
            </a:r>
            <a:r>
              <a:rPr lang="en-US" altLang="zh-CN" sz="1595" dirty="0">
                <a:latin typeface="MiSans Normal" panose="00000500000000000000" charset="-122"/>
                <a:ea typeface="MiSans Normal" panose="00000500000000000000" charset="-122"/>
                <a:cs typeface="MiSans Normal" panose="00000500000000000000" charset="-122"/>
                <a:sym typeface="+mn-ea"/>
              </a:rPr>
              <a:t>4     </a:t>
            </a:r>
            <a:endParaRPr lang="zh-CN" altLang="en-US"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  </a:t>
            </a:r>
            <a:endParaRPr lang="zh-CN" altLang="en-US" sz="1595" dirty="0">
              <a:latin typeface="MiSans Normal" panose="00000500000000000000" charset="-122"/>
              <a:ea typeface="MiSans Normal" panose="00000500000000000000" charset="-122"/>
              <a:cs typeface="MiSans Normal" panose="00000500000000000000" charset="-122"/>
            </a:endParaRPr>
          </a:p>
        </p:txBody>
      </p:sp>
      <p:sp>
        <p:nvSpPr>
          <p:cNvPr id="15" name="文本框 14"/>
          <p:cNvSpPr txBox="1"/>
          <p:nvPr>
            <p:custDataLst>
              <p:tags r:id="rId4"/>
            </p:custDataLst>
          </p:nvPr>
        </p:nvSpPr>
        <p:spPr>
          <a:xfrm>
            <a:off x="927992" y="803744"/>
            <a:ext cx="2494594" cy="638636"/>
          </a:xfrm>
          <a:prstGeom prst="rect">
            <a:avLst/>
          </a:prstGeom>
          <a:noFill/>
        </p:spPr>
        <p:txBody>
          <a:bodyPr wrap="none" rtlCol="0">
            <a:spAutoFit/>
          </a:bodyPr>
          <a:lstStyle/>
          <a:p>
            <a:pPr algn="l"/>
            <a:r>
              <a:rPr lang="zh-CN" altLang="en-US" sz="1775" dirty="0">
                <a:latin typeface="MiSans Normal" panose="00000500000000000000" charset="-122"/>
                <a:ea typeface="MiSans Normal" panose="00000500000000000000" charset="-122"/>
                <a:cs typeface="MiSans Normal" panose="00000500000000000000" charset="-122"/>
              </a:rPr>
              <a:t>设计效果图</a:t>
            </a:r>
            <a:endParaRPr lang="en-US" altLang="zh-CN" sz="1775" dirty="0">
              <a:latin typeface="MiSans Normal" panose="00000500000000000000" charset="-122"/>
              <a:ea typeface="MiSans Normal" panose="00000500000000000000" charset="-122"/>
              <a:cs typeface="MiSans Normal" panose="00000500000000000000" charset="-122"/>
            </a:endParaRPr>
          </a:p>
          <a:p>
            <a:r>
              <a:rPr lang="zh-CN" altLang="en-US" sz="1775" dirty="0">
                <a:latin typeface="MiSans Normal" panose="00000500000000000000" charset="-122"/>
                <a:ea typeface="MiSans Normal" panose="00000500000000000000" charset="-122"/>
                <a:cs typeface="MiSans Normal" panose="00000500000000000000" charset="-122"/>
                <a:sym typeface="+mn-ea"/>
              </a:rPr>
              <a:t>D</a:t>
            </a:r>
            <a:r>
              <a:rPr lang="en-US" altLang="zh-CN" sz="1775" dirty="0">
                <a:latin typeface="MiSans Normal" panose="00000500000000000000" charset="-122"/>
                <a:ea typeface="MiSans Normal" panose="00000500000000000000" charset="-122"/>
                <a:cs typeface="MiSans Normal" panose="00000500000000000000" charset="-122"/>
                <a:sym typeface="+mn-ea"/>
              </a:rPr>
              <a:t>ESIGN</a:t>
            </a:r>
            <a:r>
              <a:rPr lang="zh-CN" altLang="en-US" sz="1775" dirty="0">
                <a:latin typeface="MiSans Normal" panose="00000500000000000000" charset="-122"/>
                <a:ea typeface="MiSans Normal" panose="00000500000000000000" charset="-122"/>
                <a:cs typeface="MiSans Normal" panose="00000500000000000000" charset="-122"/>
                <a:sym typeface="+mn-ea"/>
              </a:rPr>
              <a:t> R</a:t>
            </a:r>
            <a:r>
              <a:rPr lang="en-US" altLang="zh-CN" sz="1775" dirty="0">
                <a:latin typeface="MiSans Normal" panose="00000500000000000000" charset="-122"/>
                <a:ea typeface="MiSans Normal" panose="00000500000000000000" charset="-122"/>
                <a:cs typeface="MiSans Normal" panose="00000500000000000000" charset="-122"/>
                <a:sym typeface="+mn-ea"/>
              </a:rPr>
              <a:t>ENDERINGS</a:t>
            </a:r>
            <a:endParaRPr lang="zh-CN" altLang="en-US" sz="1775" dirty="0">
              <a:latin typeface="MiSans Normal" panose="00000500000000000000" charset="-122"/>
              <a:ea typeface="MiSans Normal" panose="00000500000000000000" charset="-122"/>
              <a:cs typeface="MiSans Normal" panose="00000500000000000000" charset="-122"/>
            </a:endParaRPr>
          </a:p>
        </p:txBody>
      </p:sp>
      <p:sp>
        <p:nvSpPr>
          <p:cNvPr id="32" name="文本框 31"/>
          <p:cNvSpPr txBox="1"/>
          <p:nvPr/>
        </p:nvSpPr>
        <p:spPr>
          <a:xfrm>
            <a:off x="2544434" y="9155123"/>
            <a:ext cx="10245112" cy="646331"/>
          </a:xfrm>
          <a:prstGeom prst="rect">
            <a:avLst/>
          </a:prstGeom>
          <a:noFill/>
        </p:spPr>
        <p:txBody>
          <a:bodyPr wrap="none" rtlCol="0">
            <a:spAutoFit/>
          </a:bodyPr>
          <a:lstStyle/>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此图仅为示例，围巾图案自行设计。</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提交作品格式：电子格式</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AI</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或</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PS</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均可，高清</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PDF</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设计作品必须保证其真实性和原创性，禁止使用</a:t>
            </a:r>
            <a:r>
              <a:rPr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AI</a:t>
            </a:r>
            <a:r>
              <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GC</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t>
            </a:r>
            <a:endPar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This image is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sample </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only</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please</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design the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scarf</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style on your own. </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Submission Format: Electronic format in AI or PS files, high-quality PDF Designs must be authentic and original; the use of AIGC is prohibited.</a:t>
            </a:r>
            <a:endParaRPr lang="zh-CN" altLang="en-US" sz="1200" dirty="0">
              <a:solidFill>
                <a:srgbClr val="FF0000"/>
              </a:solidFill>
              <a:latin typeface="MiSans Normal" panose="00000500000000000000" charset="-122"/>
              <a:ea typeface="MiSans Normal" panose="00000500000000000000" charset="-122"/>
              <a:cs typeface="MiSans Normal" panose="00000500000000000000" charset="-122"/>
            </a:endParaRPr>
          </a:p>
        </p:txBody>
      </p:sp>
      <p:sp>
        <p:nvSpPr>
          <p:cNvPr id="2" name="矩形 1"/>
          <p:cNvSpPr/>
          <p:nvPr>
            <p:custDataLst>
              <p:tags r:id="rId5"/>
            </p:custDataLst>
          </p:nvPr>
        </p:nvSpPr>
        <p:spPr>
          <a:xfrm>
            <a:off x="2546350" y="5492750"/>
            <a:ext cx="2248535" cy="11524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色彩请自行添加</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注明色号、色名</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（请采用潘通色卡名称）</a:t>
            </a: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sym typeface="+mn-ea"/>
              </a:rPr>
              <a:t>Please add colors on your own Specify color codes and names (Use Pantone color card names)</a:t>
            </a:r>
            <a:endParaRPr lang="zh-CN" altLang="en-US" sz="1060" dirty="0">
              <a:solidFill>
                <a:srgbClr val="FF0000"/>
              </a:solidFill>
              <a:latin typeface="MiSans Normal" panose="00000500000000000000" charset="-122"/>
              <a:ea typeface="MiSans Normal" panose="00000500000000000000" charset="-122"/>
              <a:cs typeface="MiSans Normal" panose="000005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07774" y="6066824"/>
            <a:ext cx="1873250" cy="512493"/>
          </a:xfrm>
          <a:prstGeom prst="rect">
            <a:avLst/>
          </a:prstGeom>
          <a:noFill/>
        </p:spPr>
        <p:txBody>
          <a:bodyPr wrap="square" rtlCol="0">
            <a:noAutofit/>
          </a:bodyPr>
          <a:lstStyle/>
          <a:p>
            <a:r>
              <a:rPr lang="zh-CN" altLang="en-US" sz="1595" dirty="0">
                <a:latin typeface="MiSans Normal" panose="00000500000000000000" charset="-122"/>
                <a:ea typeface="MiSans Normal" panose="00000500000000000000" charset="-122"/>
                <a:cs typeface="MiSans Normal" panose="00000500000000000000" charset="-122"/>
              </a:rPr>
              <a:t>尺寸：</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Dimension:</a:t>
            </a: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p:txBody>
      </p:sp>
      <p:sp>
        <p:nvSpPr>
          <p:cNvPr id="23" name="矩形 22"/>
          <p:cNvSpPr/>
          <p:nvPr/>
        </p:nvSpPr>
        <p:spPr>
          <a:xfrm>
            <a:off x="6113145" y="3623310"/>
            <a:ext cx="6555105" cy="106045"/>
          </a:xfrm>
          <a:prstGeom prst="rect">
            <a:avLst/>
          </a:prstGeom>
          <a:solidFill>
            <a:srgbClr val="D9D9D9"/>
          </a:solidFill>
        </p:spPr>
        <p:txBody>
          <a:bodyPr wrap="square">
            <a:noAutofit/>
          </a:bodyPr>
          <a:lstStyle/>
          <a:p>
            <a:endParaRPr lang="en-US" altLang="zh-CN" sz="1060" dirty="0">
              <a:solidFill>
                <a:srgbClr val="FF0000"/>
              </a:solidFill>
              <a:latin typeface="MiSans Normal" panose="00000500000000000000" charset="-122"/>
              <a:ea typeface="MiSans Normal" panose="00000500000000000000" charset="-122"/>
            </a:endParaRPr>
          </a:p>
        </p:txBody>
      </p:sp>
      <p:cxnSp>
        <p:nvCxnSpPr>
          <p:cNvPr id="24" name="直接连接符 5"/>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33"/>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6113421" y="1762383"/>
            <a:ext cx="6554829" cy="3508653"/>
          </a:xfrm>
          <a:prstGeom prst="rect">
            <a:avLst/>
          </a:prstGeom>
          <a:solidFill>
            <a:schemeClr val="bg1">
              <a:lumMod val="85000"/>
            </a:schemeClr>
          </a:solidFill>
        </p:spPr>
        <p:txBody>
          <a:bodyPr wrap="square" rtlCol="0">
            <a:spAutoFit/>
          </a:bodyPr>
          <a:lstStyle/>
          <a:p>
            <a:r>
              <a:rPr lang="zh-CN" altLang="en-US" sz="1600" dirty="0">
                <a:solidFill>
                  <a:srgbClr val="FF0000"/>
                </a:solidFill>
                <a:latin typeface="MiSans Normal" panose="00000500000000000000" charset="-122"/>
                <a:ea typeface="MiSans Normal" panose="00000500000000000000" charset="-122"/>
                <a:cs typeface="MiSans Normal" panose="00000500000000000000" charset="-122"/>
              </a:rPr>
              <a:t>设计要求：</a:t>
            </a:r>
            <a:endParaRPr lang="en-US" altLang="zh-CN" sz="16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600" dirty="0">
                <a:solidFill>
                  <a:srgbClr val="FF0000"/>
                </a:solidFill>
                <a:latin typeface="MiSans Normal" panose="00000500000000000000" charset="-122"/>
                <a:ea typeface="MiSans Normal" panose="00000500000000000000" charset="-122"/>
                <a:cs typeface="MiSans Normal" panose="00000500000000000000" charset="-122"/>
              </a:rPr>
              <a:t>1. </a:t>
            </a:r>
            <a:r>
              <a:rPr lang="zh-CN" altLang="en-US" sz="1600" dirty="0">
                <a:solidFill>
                  <a:srgbClr val="FF0000"/>
                </a:solidFill>
                <a:latin typeface="MiSans Normal" panose="00000500000000000000" charset="-122"/>
                <a:ea typeface="MiSans Normal" panose="00000500000000000000" charset="-122"/>
                <a:cs typeface="MiSans Normal" panose="00000500000000000000" charset="-122"/>
              </a:rPr>
              <a:t>设计主题与袜品相同；</a:t>
            </a:r>
            <a:endParaRPr lang="en-US" altLang="zh-CN" sz="16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600" dirty="0">
                <a:solidFill>
                  <a:srgbClr val="FF0000"/>
                </a:solidFill>
                <a:latin typeface="MiSans Normal" panose="00000500000000000000" charset="-122"/>
                <a:ea typeface="MiSans Normal" panose="00000500000000000000" charset="-122"/>
                <a:cs typeface="MiSans Normal" panose="00000500000000000000" charset="-122"/>
              </a:rPr>
              <a:t>2.</a:t>
            </a:r>
            <a:r>
              <a:rPr lang="zh-CN" altLang="en-US" sz="1600" dirty="0">
                <a:solidFill>
                  <a:srgbClr val="FF0000"/>
                </a:solidFill>
                <a:latin typeface="MiSans Normal" panose="00000500000000000000" charset="-122"/>
                <a:ea typeface="MiSans Normal" panose="00000500000000000000" charset="-122"/>
                <a:cs typeface="MiSans Normal" panose="00000500000000000000" charset="-122"/>
              </a:rPr>
              <a:t> 可以根据个人喜好选择黑色或白色底色的棒球帽，二选一进行设计；</a:t>
            </a:r>
            <a:endParaRPr lang="en-US" altLang="zh-CN" sz="16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600" dirty="0">
                <a:solidFill>
                  <a:srgbClr val="FF0000"/>
                </a:solidFill>
                <a:latin typeface="MiSans Normal" panose="00000500000000000000" charset="-122"/>
                <a:ea typeface="MiSans Normal" panose="00000500000000000000" charset="-122"/>
                <a:cs typeface="MiSans Normal" panose="00000500000000000000" charset="-122"/>
              </a:rPr>
              <a:t>3.</a:t>
            </a:r>
            <a:r>
              <a:rPr lang="zh-CN" altLang="en-US" sz="1600" dirty="0">
                <a:solidFill>
                  <a:srgbClr val="FF0000"/>
                </a:solidFill>
                <a:latin typeface="MiSans Normal" panose="00000500000000000000" charset="-122"/>
                <a:ea typeface="MiSans Normal" panose="00000500000000000000" charset="-122"/>
                <a:cs typeface="MiSans Normal" panose="00000500000000000000" charset="-122"/>
              </a:rPr>
              <a:t> 图案以刺绣为主，可根据自己的设计需要选择放置在帽子的任意位置；</a:t>
            </a:r>
            <a:endParaRPr lang="en-US" altLang="zh-CN" sz="16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600" dirty="0">
                <a:solidFill>
                  <a:srgbClr val="FF0000"/>
                </a:solidFill>
                <a:latin typeface="MiSans Normal" panose="00000500000000000000" charset="-122"/>
                <a:ea typeface="MiSans Normal" panose="00000500000000000000" charset="-122"/>
                <a:cs typeface="MiSans Normal" panose="00000500000000000000" charset="-122"/>
              </a:rPr>
              <a:t>4.</a:t>
            </a:r>
            <a:r>
              <a:rPr lang="zh-CN" altLang="en-US" sz="1600" dirty="0">
                <a:solidFill>
                  <a:srgbClr val="FF0000"/>
                </a:solidFill>
                <a:latin typeface="MiSans Normal" panose="00000500000000000000" charset="-122"/>
                <a:ea typeface="MiSans Normal" panose="00000500000000000000" charset="-122"/>
                <a:cs typeface="MiSans Normal" panose="00000500000000000000" charset="-122"/>
              </a:rPr>
              <a:t> 各部位尺寸如下表所示；</a:t>
            </a:r>
            <a:endParaRPr lang="en-US" altLang="zh-CN" sz="16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600" dirty="0">
                <a:solidFill>
                  <a:srgbClr val="FF0000"/>
                </a:solidFill>
                <a:latin typeface="MiSans Normal" panose="00000500000000000000" charset="-122"/>
                <a:ea typeface="MiSans Normal" panose="00000500000000000000" charset="-122"/>
                <a:cs typeface="MiSans Normal" panose="00000500000000000000" charset="-122"/>
              </a:rPr>
              <a:t>5.</a:t>
            </a:r>
            <a:r>
              <a:rPr lang="zh-CN" altLang="en-US" sz="1600" dirty="0">
                <a:solidFill>
                  <a:srgbClr val="FF0000"/>
                </a:solidFill>
                <a:latin typeface="MiSans Normal" panose="00000500000000000000" charset="-122"/>
                <a:ea typeface="MiSans Normal" panose="00000500000000000000" charset="-122"/>
                <a:cs typeface="MiSans Normal" panose="00000500000000000000" charset="-122"/>
              </a:rPr>
              <a:t> 设计图稿包含正、背面效果图，以及左右侧面效果图。</a:t>
            </a:r>
          </a:p>
          <a:p>
            <a:endPar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Design Requirements:</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1.</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Design theme consistent with sock design;</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2.</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Choose</a:t>
            </a:r>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 either black or white as the base color for the baseball cap based on personal preference</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3.Embroidery is the primary pattern, and you can place it anywhere on the cap according to your design needs</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4.</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Dimensions for each part are as shown in the table below;</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00" dirty="0">
                <a:solidFill>
                  <a:srgbClr val="FF0000"/>
                </a:solidFill>
                <a:latin typeface="MiSans Normal" panose="00000500000000000000" charset="-122"/>
                <a:ea typeface="MiSans Normal" panose="00000500000000000000" charset="-122"/>
                <a:cs typeface="MiSans Normal" panose="00000500000000000000" charset="-122"/>
                <a:sym typeface="+mn-ea"/>
              </a:rPr>
              <a:t>5.</a:t>
            </a:r>
            <a:r>
              <a:rPr lang="zh-CN" altLang="en-US" sz="1400" dirty="0">
                <a:solidFill>
                  <a:srgbClr val="FF0000"/>
                </a:solidFill>
                <a:latin typeface="MiSans Normal" panose="00000500000000000000" charset="-122"/>
                <a:ea typeface="MiSans Normal" panose="00000500000000000000" charset="-122"/>
                <a:cs typeface="MiSans Normal" panose="00000500000000000000" charset="-122"/>
                <a:sym typeface="+mn-ea"/>
              </a:rPr>
              <a:t>Design sketches include front, back, left, and right side views.</a:t>
            </a:r>
            <a:endParaRPr lang="zh-CN" altLang="en-US" sz="1400" dirty="0">
              <a:solidFill>
                <a:srgbClr val="FF0000"/>
              </a:solidFill>
              <a:latin typeface="MiSans Normal" panose="00000500000000000000" charset="-122"/>
              <a:ea typeface="MiSans Normal" panose="00000500000000000000" charset="-122"/>
              <a:cs typeface="MiSans Normal" panose="00000500000000000000" charset="-122"/>
            </a:endParaRPr>
          </a:p>
        </p:txBody>
      </p:sp>
      <p:sp>
        <p:nvSpPr>
          <p:cNvPr id="10" name="矩形 9"/>
          <p:cNvSpPr/>
          <p:nvPr/>
        </p:nvSpPr>
        <p:spPr>
          <a:xfrm>
            <a:off x="333830" y="1419224"/>
            <a:ext cx="14456228" cy="8929461"/>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endParaRPr>
          </a:p>
        </p:txBody>
      </p:sp>
      <p:graphicFrame>
        <p:nvGraphicFramePr>
          <p:cNvPr id="58" name="表格 14"/>
          <p:cNvGraphicFramePr>
            <a:graphicFrameLocks noGrp="1"/>
          </p:cNvGraphicFramePr>
          <p:nvPr/>
        </p:nvGraphicFramePr>
        <p:xfrm>
          <a:off x="1007525" y="6691491"/>
          <a:ext cx="3228150" cy="3677515"/>
        </p:xfrm>
        <a:graphic>
          <a:graphicData uri="http://schemas.openxmlformats.org/drawingml/2006/table">
            <a:tbl>
              <a:tblPr firstRow="1" bandRow="1">
                <a:tableStyleId>{F5AB1C69-6EDB-4FF4-983F-18BD219EF322}</a:tableStyleId>
              </a:tblPr>
              <a:tblGrid>
                <a:gridCol w="429389">
                  <a:extLst>
                    <a:ext uri="{9D8B030D-6E8A-4147-A177-3AD203B41FA5}">
                      <a16:colId xmlns:a16="http://schemas.microsoft.com/office/drawing/2014/main" val="20000"/>
                    </a:ext>
                  </a:extLst>
                </a:gridCol>
                <a:gridCol w="2191657">
                  <a:extLst>
                    <a:ext uri="{9D8B030D-6E8A-4147-A177-3AD203B41FA5}">
                      <a16:colId xmlns:a16="http://schemas.microsoft.com/office/drawing/2014/main" val="20001"/>
                    </a:ext>
                  </a:extLst>
                </a:gridCol>
                <a:gridCol w="607104">
                  <a:extLst>
                    <a:ext uri="{9D8B030D-6E8A-4147-A177-3AD203B41FA5}">
                      <a16:colId xmlns:a16="http://schemas.microsoft.com/office/drawing/2014/main" val="20002"/>
                    </a:ext>
                  </a:extLst>
                </a:gridCol>
              </a:tblGrid>
              <a:tr h="429218">
                <a:tc>
                  <a:txBody>
                    <a:bodyPr/>
                    <a:lstStyle/>
                    <a:p>
                      <a:pPr algn="ctr"/>
                      <a:r>
                        <a:rPr lang="zh-CN" altLang="en-US" sz="800" b="1" dirty="0">
                          <a:solidFill>
                            <a:schemeClr val="bg1"/>
                          </a:solidFill>
                          <a:latin typeface="MiSans Normal" panose="00000500000000000000" charset="-122"/>
                          <a:ea typeface="MiSans Normal" panose="00000500000000000000" charset="-122"/>
                          <a:cs typeface="MiSans Normal" panose="00000500000000000000" charset="-122"/>
                        </a:rPr>
                        <a:t>参考</a:t>
                      </a:r>
                      <a:r>
                        <a:rPr lang="en-US" altLang="zh-CN" sz="800" dirty="0">
                          <a:solidFill>
                            <a:schemeClr val="bg1"/>
                          </a:solidFill>
                          <a:latin typeface="MiSans Normal" panose="00000500000000000000" charset="-122"/>
                          <a:ea typeface="MiSans Normal" panose="00000500000000000000" charset="-122"/>
                          <a:cs typeface="MiSans Normal" panose="00000500000000000000" charset="-122"/>
                          <a:sym typeface="+mn-ea"/>
                        </a:rPr>
                        <a:t>Reference</a:t>
                      </a:r>
                      <a:r>
                        <a:rPr lang="zh-CN" altLang="en-US" sz="800" dirty="0">
                          <a:solidFill>
                            <a:schemeClr val="bg1"/>
                          </a:solidFill>
                          <a:latin typeface="MiSans Normal" panose="00000500000000000000" charset="-122"/>
                          <a:ea typeface="MiSans Normal" panose="00000500000000000000" charset="-122"/>
                          <a:cs typeface="MiSans Normal" panose="00000500000000000000" charset="-122"/>
                          <a:sym typeface="+mn-ea"/>
                        </a:rPr>
                        <a:t> </a:t>
                      </a:r>
                      <a:endParaRPr lang="zh-CN" altLang="en-US" sz="800" b="1" dirty="0">
                        <a:solidFill>
                          <a:schemeClr val="bg1"/>
                        </a:solidFill>
                        <a:latin typeface="MiSans Normal" panose="00000500000000000000" charset="-122"/>
                        <a:ea typeface="MiSans Normal" panose="00000500000000000000" charset="-122"/>
                        <a:cs typeface="MiSans Normal" panose="00000500000000000000" charset="-122"/>
                      </a:endParaRPr>
                    </a:p>
                    <a:p>
                      <a:pPr algn="ctr"/>
                      <a:r>
                        <a:rPr lang="zh-CN" altLang="en-US" sz="800" b="1" dirty="0">
                          <a:solidFill>
                            <a:schemeClr val="bg1"/>
                          </a:solidFill>
                          <a:latin typeface="MiSans Normal" panose="00000500000000000000" charset="-122"/>
                          <a:ea typeface="MiSans Normal" panose="00000500000000000000" charset="-122"/>
                          <a:cs typeface="MiSans Normal" panose="00000500000000000000" charset="-122"/>
                        </a:rPr>
                        <a:t> </a:t>
                      </a:r>
                    </a:p>
                  </a:txBody>
                  <a:tcPr/>
                </a:tc>
                <a:tc>
                  <a:txBody>
                    <a:bodyPr/>
                    <a:lstStyle/>
                    <a:p>
                      <a:pPr algn="ctr"/>
                      <a:endParaRPr lang="en-US" altLang="zh-CN" sz="800" b="1" dirty="0">
                        <a:solidFill>
                          <a:schemeClr val="bg1"/>
                        </a:solidFill>
                        <a:latin typeface="MiSans Normal" panose="00000500000000000000" charset="-122"/>
                        <a:ea typeface="MiSans Normal" panose="00000500000000000000" charset="-122"/>
                        <a:cs typeface="MiSans Normal" panose="00000500000000000000" charset="-122"/>
                      </a:endParaRPr>
                    </a:p>
                    <a:p>
                      <a:pPr algn="ctr"/>
                      <a:endParaRPr lang="en-US" altLang="zh-CN" sz="800" b="1" dirty="0">
                        <a:solidFill>
                          <a:schemeClr val="bg1"/>
                        </a:solidFill>
                        <a:latin typeface="MiSans Normal" panose="00000500000000000000" charset="-122"/>
                        <a:ea typeface="MiSans Normal" panose="00000500000000000000" charset="-122"/>
                        <a:cs typeface="MiSans Normal" panose="00000500000000000000" charset="-122"/>
                      </a:endParaRPr>
                    </a:p>
                    <a:p>
                      <a:pPr algn="ctr"/>
                      <a:r>
                        <a:rPr lang="zh-CN" altLang="en-US" sz="800" b="1" dirty="0">
                          <a:solidFill>
                            <a:schemeClr val="bg1"/>
                          </a:solidFill>
                          <a:latin typeface="MiSans Normal" panose="00000500000000000000" charset="-122"/>
                          <a:ea typeface="MiSans Normal" panose="00000500000000000000" charset="-122"/>
                          <a:cs typeface="MiSans Normal" panose="00000500000000000000" charset="-122"/>
                        </a:rPr>
                        <a:t>度量点  </a:t>
                      </a:r>
                      <a:r>
                        <a:rPr lang="zh-CN" altLang="en-US" sz="800" dirty="0">
                          <a:solidFill>
                            <a:schemeClr val="bg1"/>
                          </a:solidFill>
                          <a:latin typeface="MiSans Normal" panose="00000500000000000000" charset="-122"/>
                          <a:ea typeface="MiSans Normal" panose="00000500000000000000" charset="-122"/>
                          <a:cs typeface="MiSans Normal" panose="00000500000000000000" charset="-122"/>
                          <a:sym typeface="+mn-ea"/>
                        </a:rPr>
                        <a:t>Measurement Points</a:t>
                      </a:r>
                    </a:p>
                    <a:p>
                      <a:pPr algn="ctr"/>
                      <a:endParaRPr lang="zh-CN" altLang="en-US" sz="800" b="1" dirty="0">
                        <a:solidFill>
                          <a:schemeClr val="bg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zh-CN" altLang="en-GB" sz="800" b="1" u="none" strike="noStrike" dirty="0">
                          <a:solidFill>
                            <a:schemeClr val="bg1"/>
                          </a:solidFill>
                          <a:effectLst/>
                          <a:latin typeface="MiSans Normal" panose="00000500000000000000" charset="-122"/>
                          <a:ea typeface="MiSans Normal" panose="00000500000000000000" charset="-122"/>
                          <a:cs typeface="MiSans Normal" panose="00000500000000000000" charset="-122"/>
                        </a:rPr>
                        <a:t>规格</a:t>
                      </a:r>
                      <a:r>
                        <a:rPr lang="zh-CN" altLang="en-US" sz="800" b="1" u="none" strike="noStrike" dirty="0">
                          <a:solidFill>
                            <a:schemeClr val="bg1"/>
                          </a:solidFill>
                          <a:effectLst/>
                          <a:latin typeface="MiSans Normal" panose="00000500000000000000" charset="-122"/>
                          <a:ea typeface="MiSans Normal" panose="00000500000000000000" charset="-122"/>
                          <a:cs typeface="MiSans Normal" panose="00000500000000000000" charset="-122"/>
                        </a:rPr>
                        <a:t>尺寸</a:t>
                      </a:r>
                      <a:r>
                        <a:rPr lang="en-US" altLang="zh-CN" sz="800" dirty="0">
                          <a:solidFill>
                            <a:schemeClr val="bg1"/>
                          </a:solidFill>
                          <a:effectLst/>
                          <a:latin typeface="MiSans Normal" panose="00000500000000000000" charset="-122"/>
                          <a:ea typeface="MiSans Normal" panose="00000500000000000000" charset="-122"/>
                          <a:cs typeface="MiSans Normal" panose="00000500000000000000" charset="-122"/>
                          <a:sym typeface="+mn-ea"/>
                        </a:rPr>
                        <a:t>Dimensions</a:t>
                      </a:r>
                      <a:endParaRPr lang="en-US" altLang="zh-CN" sz="800" b="1" dirty="0">
                        <a:solidFill>
                          <a:schemeClr val="bg1"/>
                        </a:solidFill>
                        <a:latin typeface="MiSans Normal" panose="00000500000000000000" charset="-122"/>
                        <a:ea typeface="MiSans Normal" panose="00000500000000000000" charset="-122"/>
                        <a:cs typeface="MiSans Normal" panose="00000500000000000000" charset="-122"/>
                      </a:endParaRPr>
                    </a:p>
                    <a:p>
                      <a:pPr algn="ctr"/>
                      <a:r>
                        <a:rPr lang="zh-CN" altLang="en-US" sz="800" b="1" u="none" strike="noStrike" dirty="0">
                          <a:solidFill>
                            <a:schemeClr val="bg1"/>
                          </a:solidFill>
                          <a:effectLst/>
                          <a:latin typeface="MiSans Normal" panose="00000500000000000000" charset="-122"/>
                          <a:ea typeface="MiSans Normal" panose="00000500000000000000" charset="-122"/>
                          <a:cs typeface="MiSans Normal" panose="00000500000000000000" charset="-122"/>
                        </a:rPr>
                        <a:t> </a:t>
                      </a:r>
                      <a:endParaRPr lang="zh-CN" altLang="en-US" sz="800" b="1" dirty="0">
                        <a:solidFill>
                          <a:schemeClr val="bg1"/>
                        </a:solidFill>
                        <a:latin typeface="MiSans Normal" panose="00000500000000000000" charset="-122"/>
                        <a:ea typeface="MiSans Normal" panose="00000500000000000000" charset="-122"/>
                        <a:cs typeface="MiSans Normal" panose="00000500000000000000" charset="-122"/>
                      </a:endParaRPr>
                    </a:p>
                  </a:txBody>
                  <a:tcPr/>
                </a:tc>
                <a:extLst>
                  <a:ext uri="{0D108BD9-81ED-4DB2-BD59-A6C34878D82A}">
                    <a16:rowId xmlns:a16="http://schemas.microsoft.com/office/drawing/2014/main" val="10000"/>
                  </a:ext>
                </a:extLst>
              </a:tr>
              <a:tr h="304528">
                <a:tc>
                  <a:txBody>
                    <a:bodyPr/>
                    <a:lstStyle/>
                    <a:p>
                      <a:pPr algn="ctr"/>
                      <a:r>
                        <a:rPr lang="en-US" altLang="zh-CN" sz="800" b="0" dirty="0">
                          <a:solidFill>
                            <a:schemeClr val="tx1"/>
                          </a:solidFill>
                          <a:latin typeface="MiSans Normal" panose="00000500000000000000" charset="-122"/>
                          <a:ea typeface="MiSans Normal" panose="00000500000000000000" charset="-122"/>
                        </a:rPr>
                        <a:t>a</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帽檐板正中至纽扣</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Center of brim to button </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16.5</a:t>
                      </a:r>
                    </a:p>
                  </a:txBody>
                  <a:tcPr/>
                </a:tc>
                <a:extLst>
                  <a:ext uri="{0D108BD9-81ED-4DB2-BD59-A6C34878D82A}">
                    <a16:rowId xmlns:a16="http://schemas.microsoft.com/office/drawing/2014/main" val="10001"/>
                  </a:ext>
                </a:extLst>
              </a:tr>
              <a:tr h="304528">
                <a:tc>
                  <a:txBody>
                    <a:bodyPr/>
                    <a:lstStyle/>
                    <a:p>
                      <a:pPr algn="ctr"/>
                      <a:r>
                        <a:rPr lang="en-US" altLang="zh-CN" sz="800" b="0" dirty="0">
                          <a:solidFill>
                            <a:schemeClr val="tx1"/>
                          </a:solidFill>
                          <a:latin typeface="MiSans Normal" panose="00000500000000000000" charset="-122"/>
                          <a:ea typeface="MiSans Normal" panose="00000500000000000000" charset="-122"/>
                        </a:rPr>
                        <a:t>b</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中心面板宽度从缝到缝</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Width of central panel from seam to seam</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9</a:t>
                      </a:r>
                    </a:p>
                  </a:txBody>
                  <a:tcPr/>
                </a:tc>
                <a:extLst>
                  <a:ext uri="{0D108BD9-81ED-4DB2-BD59-A6C34878D82A}">
                    <a16:rowId xmlns:a16="http://schemas.microsoft.com/office/drawing/2014/main" val="10002"/>
                  </a:ext>
                </a:extLst>
              </a:tr>
              <a:tr h="355195">
                <a:tc>
                  <a:txBody>
                    <a:bodyPr/>
                    <a:lstStyle/>
                    <a:p>
                      <a:pPr algn="ctr"/>
                      <a:r>
                        <a:rPr lang="en-US" altLang="zh-CN" sz="800" b="0" dirty="0">
                          <a:solidFill>
                            <a:schemeClr val="tx1"/>
                          </a:solidFill>
                          <a:latin typeface="MiSans Normal" panose="00000500000000000000" charset="-122"/>
                          <a:ea typeface="MiSans Normal" panose="00000500000000000000" charset="-122"/>
                        </a:rPr>
                        <a:t>c</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边板宽度从缝到缝</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Width of side panel from seam to seam</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9.5</a:t>
                      </a:r>
                    </a:p>
                  </a:txBody>
                  <a:tcPr/>
                </a:tc>
                <a:extLst>
                  <a:ext uri="{0D108BD9-81ED-4DB2-BD59-A6C34878D82A}">
                    <a16:rowId xmlns:a16="http://schemas.microsoft.com/office/drawing/2014/main" val="10003"/>
                  </a:ext>
                </a:extLst>
              </a:tr>
              <a:tr h="333423">
                <a:tc>
                  <a:txBody>
                    <a:bodyPr/>
                    <a:lstStyle/>
                    <a:p>
                      <a:pPr algn="ctr"/>
                      <a:r>
                        <a:rPr lang="en-US" altLang="zh-CN" sz="800" b="0" dirty="0">
                          <a:solidFill>
                            <a:schemeClr val="tx1"/>
                          </a:solidFill>
                          <a:latin typeface="MiSans Normal" panose="00000500000000000000" charset="-122"/>
                          <a:ea typeface="MiSans Normal" panose="00000500000000000000" charset="-122"/>
                        </a:rPr>
                        <a:t>d</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侧面板长度至纽扣</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Length of side panel to button</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16</a:t>
                      </a:r>
                    </a:p>
                  </a:txBody>
                  <a:tcPr/>
                </a:tc>
                <a:extLst>
                  <a:ext uri="{0D108BD9-81ED-4DB2-BD59-A6C34878D82A}">
                    <a16:rowId xmlns:a16="http://schemas.microsoft.com/office/drawing/2014/main" val="10004"/>
                  </a:ext>
                </a:extLst>
              </a:tr>
              <a:tr h="213360">
                <a:tc>
                  <a:txBody>
                    <a:bodyPr/>
                    <a:lstStyle/>
                    <a:p>
                      <a:pPr algn="ctr"/>
                      <a:r>
                        <a:rPr lang="en-US" altLang="zh-CN" sz="800" b="0" dirty="0">
                          <a:solidFill>
                            <a:schemeClr val="tx1"/>
                          </a:solidFill>
                          <a:latin typeface="MiSans Normal" panose="00000500000000000000" charset="-122"/>
                          <a:ea typeface="MiSans Normal" panose="00000500000000000000" charset="-122"/>
                        </a:rPr>
                        <a:t>e</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后面板宽度 </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Width of back panel</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7</a:t>
                      </a:r>
                    </a:p>
                  </a:txBody>
                  <a:tcPr/>
                </a:tc>
                <a:extLst>
                  <a:ext uri="{0D108BD9-81ED-4DB2-BD59-A6C34878D82A}">
                    <a16:rowId xmlns:a16="http://schemas.microsoft.com/office/drawing/2014/main" val="10005"/>
                  </a:ext>
                </a:extLst>
              </a:tr>
              <a:tr h="193790">
                <a:tc>
                  <a:txBody>
                    <a:bodyPr/>
                    <a:lstStyle/>
                    <a:p>
                      <a:pPr algn="ctr"/>
                      <a:r>
                        <a:rPr lang="en-US" altLang="zh-CN" sz="800" b="0" dirty="0">
                          <a:solidFill>
                            <a:schemeClr val="tx1"/>
                          </a:solidFill>
                          <a:latin typeface="MiSans Normal" panose="00000500000000000000" charset="-122"/>
                          <a:ea typeface="MiSans Normal" panose="00000500000000000000" charset="-122"/>
                        </a:rPr>
                        <a:t>f</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中心背板长度</a:t>
                      </a:r>
                      <a:endParaRPr lang="en-US" altLang="zh-CN" sz="800" b="0" dirty="0">
                        <a:solidFill>
                          <a:schemeClr val="tx1"/>
                        </a:solidFill>
                        <a:latin typeface="MiSans Normal" panose="00000500000000000000" charset="-122"/>
                        <a:ea typeface="MiSans Normal" panose="00000500000000000000" charset="-122"/>
                        <a:cs typeface="MiSans Normal" panose="00000500000000000000" charset="-122"/>
                      </a:endParaRPr>
                    </a:p>
                    <a:p>
                      <a:pPr algn="ct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Length of central back panel</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11</a:t>
                      </a:r>
                    </a:p>
                  </a:txBody>
                  <a:tcPr/>
                </a:tc>
                <a:extLst>
                  <a:ext uri="{0D108BD9-81ED-4DB2-BD59-A6C34878D82A}">
                    <a16:rowId xmlns:a16="http://schemas.microsoft.com/office/drawing/2014/main" val="10006"/>
                  </a:ext>
                </a:extLst>
              </a:tr>
              <a:tr h="193790">
                <a:tc>
                  <a:txBody>
                    <a:bodyPr/>
                    <a:lstStyle/>
                    <a:p>
                      <a:pPr algn="ctr"/>
                      <a:r>
                        <a:rPr lang="en-US" altLang="zh-CN" sz="800" b="0" dirty="0">
                          <a:solidFill>
                            <a:schemeClr val="tx1"/>
                          </a:solidFill>
                          <a:latin typeface="MiSans Normal" panose="00000500000000000000" charset="-122"/>
                          <a:ea typeface="MiSans Normal" panose="00000500000000000000" charset="-122"/>
                        </a:rPr>
                        <a:t>g</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帽檐边宽</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Width of brim edge</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19</a:t>
                      </a:r>
                    </a:p>
                  </a:txBody>
                  <a:tcPr/>
                </a:tc>
                <a:extLst>
                  <a:ext uri="{0D108BD9-81ED-4DB2-BD59-A6C34878D82A}">
                    <a16:rowId xmlns:a16="http://schemas.microsoft.com/office/drawing/2014/main" val="10007"/>
                  </a:ext>
                </a:extLst>
              </a:tr>
              <a:tr h="202795">
                <a:tc>
                  <a:txBody>
                    <a:bodyPr/>
                    <a:lstStyle/>
                    <a:p>
                      <a:pPr algn="ctr"/>
                      <a:r>
                        <a:rPr lang="en-US" altLang="zh-CN" sz="800" b="0" dirty="0">
                          <a:solidFill>
                            <a:schemeClr val="tx1"/>
                          </a:solidFill>
                          <a:latin typeface="MiSans Normal" panose="00000500000000000000" charset="-122"/>
                          <a:ea typeface="MiSans Normal" panose="00000500000000000000" charset="-122"/>
                        </a:rPr>
                        <a:t>h</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帽檐中长</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Mid-length of brim</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7</a:t>
                      </a:r>
                    </a:p>
                  </a:txBody>
                  <a:tcPr/>
                </a:tc>
                <a:extLst>
                  <a:ext uri="{0D108BD9-81ED-4DB2-BD59-A6C34878D82A}">
                    <a16:rowId xmlns:a16="http://schemas.microsoft.com/office/drawing/2014/main" val="10008"/>
                  </a:ext>
                </a:extLst>
              </a:tr>
              <a:tr h="193790">
                <a:tc>
                  <a:txBody>
                    <a:bodyPr/>
                    <a:lstStyle/>
                    <a:p>
                      <a:pPr algn="ctr"/>
                      <a:r>
                        <a:rPr lang="en-US" altLang="zh-CN" sz="800" b="0" dirty="0" err="1">
                          <a:solidFill>
                            <a:schemeClr val="tx1"/>
                          </a:solidFill>
                          <a:latin typeface="MiSans Normal" panose="00000500000000000000" charset="-122"/>
                          <a:ea typeface="MiSans Normal" panose="00000500000000000000" charset="-122"/>
                        </a:rPr>
                        <a:t>i</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头围</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Circumference</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58</a:t>
                      </a:r>
                    </a:p>
                  </a:txBody>
                  <a:tcPr/>
                </a:tc>
                <a:extLst>
                  <a:ext uri="{0D108BD9-81ED-4DB2-BD59-A6C34878D82A}">
                    <a16:rowId xmlns:a16="http://schemas.microsoft.com/office/drawing/2014/main" val="10009"/>
                  </a:ext>
                </a:extLst>
              </a:tr>
              <a:tr h="193790">
                <a:tc>
                  <a:txBody>
                    <a:bodyPr/>
                    <a:lstStyle/>
                    <a:p>
                      <a:pPr algn="ctr"/>
                      <a:r>
                        <a:rPr lang="en-US" altLang="zh-CN" sz="800" b="0" dirty="0">
                          <a:solidFill>
                            <a:schemeClr val="tx1"/>
                          </a:solidFill>
                          <a:latin typeface="MiSans Normal" panose="00000500000000000000" charset="-122"/>
                          <a:ea typeface="MiSans Normal" panose="00000500000000000000" charset="-122"/>
                        </a:rPr>
                        <a:t>j</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带宽</a:t>
                      </a:r>
                      <a:r>
                        <a:rPr lang="zh-CN" altLang="en-US" sz="800" dirty="0">
                          <a:solidFill>
                            <a:schemeClr val="tx1"/>
                          </a:solidFill>
                          <a:latin typeface="MiSans Normal" panose="00000500000000000000" charset="-122"/>
                          <a:ea typeface="MiSans Normal" panose="00000500000000000000" charset="-122"/>
                          <a:cs typeface="MiSans Normal" panose="00000500000000000000" charset="-122"/>
                          <a:sym typeface="+mn-ea"/>
                        </a:rPr>
                        <a:t>Band width</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2.2</a:t>
                      </a:r>
                    </a:p>
                  </a:txBody>
                  <a:tcPr/>
                </a:tc>
                <a:extLst>
                  <a:ext uri="{0D108BD9-81ED-4DB2-BD59-A6C34878D82A}">
                    <a16:rowId xmlns:a16="http://schemas.microsoft.com/office/drawing/2014/main" val="10010"/>
                  </a:ext>
                </a:extLst>
              </a:tr>
              <a:tr h="193790">
                <a:tc>
                  <a:txBody>
                    <a:bodyPr/>
                    <a:lstStyle/>
                    <a:p>
                      <a:pPr algn="ctr"/>
                      <a:r>
                        <a:rPr lang="en-US" altLang="zh-CN" sz="800" b="0" dirty="0">
                          <a:solidFill>
                            <a:schemeClr val="tx1"/>
                          </a:solidFill>
                          <a:latin typeface="MiSans Normal" panose="00000500000000000000" charset="-122"/>
                          <a:ea typeface="MiSans Normal" panose="00000500000000000000" charset="-122"/>
                        </a:rPr>
                        <a:t>k</a:t>
                      </a:r>
                    </a:p>
                  </a:txBody>
                  <a:tcPr/>
                </a:tc>
                <a:tc>
                  <a:txBody>
                    <a:bodyPr/>
                    <a:lstStyle/>
                    <a:p>
                      <a:pPr algn="ctr"/>
                      <a:r>
                        <a:rPr lang="zh-CN" altLang="en-US" sz="800" b="0" dirty="0">
                          <a:solidFill>
                            <a:schemeClr val="tx1"/>
                          </a:solidFill>
                          <a:latin typeface="MiSans Normal" panose="00000500000000000000" charset="-122"/>
                          <a:ea typeface="MiSans Normal" panose="00000500000000000000" charset="-122"/>
                          <a:cs typeface="MiSans Normal" panose="00000500000000000000" charset="-122"/>
                        </a:rPr>
                        <a:t>带长</a:t>
                      </a:r>
                      <a:r>
                        <a:rPr lang="en-US" altLang="zh-CN" sz="800" dirty="0">
                          <a:solidFill>
                            <a:schemeClr val="tx1"/>
                          </a:solidFill>
                          <a:latin typeface="MiSans Normal" panose="00000500000000000000" charset="-122"/>
                          <a:ea typeface="MiSans Normal" panose="00000500000000000000" charset="-122"/>
                          <a:cs typeface="MiSans Normal" panose="00000500000000000000" charset="-122"/>
                          <a:sym typeface="+mn-ea"/>
                        </a:rPr>
                        <a:t>Band length</a:t>
                      </a:r>
                      <a:endParaRPr lang="zh-CN" altLang="en-US" sz="800" b="0" dirty="0">
                        <a:solidFill>
                          <a:schemeClr val="tx1"/>
                        </a:solidFill>
                        <a:latin typeface="MiSans Normal" panose="00000500000000000000" charset="-122"/>
                        <a:ea typeface="MiSans Normal" panose="00000500000000000000" charset="-122"/>
                        <a:cs typeface="MiSans Normal" panose="00000500000000000000" charset="-122"/>
                      </a:endParaRPr>
                    </a:p>
                  </a:txBody>
                  <a:tcPr/>
                </a:tc>
                <a:tc>
                  <a:txBody>
                    <a:bodyPr/>
                    <a:lstStyle/>
                    <a:p>
                      <a:pPr algn="ctr"/>
                      <a:r>
                        <a:rPr lang="en-US" altLang="zh-CN" sz="800" b="0" dirty="0">
                          <a:solidFill>
                            <a:schemeClr val="tx1"/>
                          </a:solidFill>
                          <a:latin typeface="MiSans Normal" panose="00000500000000000000" charset="-122"/>
                          <a:ea typeface="MiSans Normal" panose="00000500000000000000" charset="-122"/>
                        </a:rPr>
                        <a:t>16</a:t>
                      </a:r>
                    </a:p>
                  </a:txBody>
                  <a:tcPr/>
                </a:tc>
                <a:extLst>
                  <a:ext uri="{0D108BD9-81ED-4DB2-BD59-A6C34878D82A}">
                    <a16:rowId xmlns:a16="http://schemas.microsoft.com/office/drawing/2014/main" val="10011"/>
                  </a:ext>
                </a:extLst>
              </a:tr>
            </a:tbl>
          </a:graphicData>
        </a:graphic>
      </p:graphicFrame>
      <p:sp>
        <p:nvSpPr>
          <p:cNvPr id="9" name="文本框 8"/>
          <p:cNvSpPr txBox="1"/>
          <p:nvPr>
            <p:custDataLst>
              <p:tags r:id="rId1"/>
            </p:custDataLst>
          </p:nvPr>
        </p:nvSpPr>
        <p:spPr>
          <a:xfrm>
            <a:off x="927992" y="1506855"/>
            <a:ext cx="2040890" cy="2914650"/>
          </a:xfrm>
          <a:prstGeom prst="rect">
            <a:avLst/>
          </a:prstGeom>
          <a:noFill/>
        </p:spPr>
        <p:txBody>
          <a:bodyPr wrap="square" rtlCol="0">
            <a:no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作品说明：</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Work </a:t>
            </a:r>
            <a:r>
              <a:rPr lang="en-US" altLang="zh-CN" sz="1595" dirty="0">
                <a:latin typeface="MiSans Normal" panose="00000500000000000000" charset="-122"/>
                <a:ea typeface="MiSans Normal" panose="00000500000000000000" charset="-122"/>
                <a:cs typeface="MiSans Normal" panose="00000500000000000000" charset="-122"/>
                <a:sym typeface="+mn-ea"/>
              </a:rPr>
              <a:t>D</a:t>
            </a:r>
            <a:r>
              <a:rPr lang="zh-CN" altLang="en-US" sz="1595" dirty="0">
                <a:latin typeface="MiSans Normal" panose="00000500000000000000" charset="-122"/>
                <a:ea typeface="MiSans Normal" panose="00000500000000000000" charset="-122"/>
                <a:cs typeface="MiSans Normal" panose="00000500000000000000" charset="-122"/>
                <a:sym typeface="+mn-ea"/>
              </a:rPr>
              <a:t>escription：</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色彩：</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Color:</a:t>
            </a: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材料：</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sym typeface="+mn-ea"/>
              </a:rPr>
              <a:t>Fabric</a:t>
            </a:r>
            <a:r>
              <a:rPr lang="zh-CN" altLang="en-US" sz="1595" dirty="0">
                <a:latin typeface="MiSans Normal" panose="00000500000000000000" charset="-122"/>
                <a:ea typeface="MiSans Normal" panose="00000500000000000000" charset="-122"/>
                <a:cs typeface="MiSans Normal" panose="00000500000000000000" charset="-122"/>
                <a:sym typeface="+mn-ea"/>
              </a:rPr>
              <a:t>：</a:t>
            </a:r>
            <a:endParaRPr lang="zh-CN" altLang="en-US" sz="1595" dirty="0">
              <a:latin typeface="MiSans Normal" panose="00000500000000000000" charset="-122"/>
              <a:ea typeface="MiSans Normal" panose="00000500000000000000" charset="-122"/>
              <a:cs typeface="MiSans Normal" panose="00000500000000000000" charset="-122"/>
            </a:endParaRPr>
          </a:p>
        </p:txBody>
      </p:sp>
      <p:grpSp>
        <p:nvGrpSpPr>
          <p:cNvPr id="19" name="组合 18"/>
          <p:cNvGrpSpPr/>
          <p:nvPr/>
        </p:nvGrpSpPr>
        <p:grpSpPr>
          <a:xfrm>
            <a:off x="988968" y="3156272"/>
            <a:ext cx="615911" cy="721656"/>
            <a:chOff x="1065" y="6370"/>
            <a:chExt cx="1095" cy="1283"/>
          </a:xfrm>
        </p:grpSpPr>
        <p:sp>
          <p:nvSpPr>
            <p:cNvPr id="89" name="矩形 88"/>
            <p:cNvSpPr/>
            <p:nvPr>
              <p:custDataLst>
                <p:tags r:id="rId15"/>
              </p:custDataLst>
            </p:nvPr>
          </p:nvSpPr>
          <p:spPr>
            <a:xfrm>
              <a:off x="1187" y="6401"/>
              <a:ext cx="850" cy="850"/>
            </a:xfrm>
            <a:prstGeom prst="rect">
              <a:avLst/>
            </a:prstGeom>
            <a:solidFill>
              <a:srgbClr val="91C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90" name="文本框 89"/>
            <p:cNvSpPr txBox="1"/>
            <p:nvPr>
              <p:custDataLst>
                <p:tags r:id="rId16"/>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21" name="矩形 20"/>
            <p:cNvSpPr/>
            <p:nvPr>
              <p:custDataLst>
                <p:tags r:id="rId17"/>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22" name="组合 21"/>
          <p:cNvGrpSpPr/>
          <p:nvPr/>
        </p:nvGrpSpPr>
        <p:grpSpPr>
          <a:xfrm>
            <a:off x="1798932" y="3156272"/>
            <a:ext cx="615911" cy="721656"/>
            <a:chOff x="1065" y="6370"/>
            <a:chExt cx="1095" cy="1283"/>
          </a:xfrm>
        </p:grpSpPr>
        <p:sp>
          <p:nvSpPr>
            <p:cNvPr id="27" name="矩形 26"/>
            <p:cNvSpPr/>
            <p:nvPr>
              <p:custDataLst>
                <p:tags r:id="rId12"/>
              </p:custDataLst>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29" name="文本框 28"/>
            <p:cNvSpPr txBox="1"/>
            <p:nvPr>
              <p:custDataLst>
                <p:tags r:id="rId13"/>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31" name="矩形 30"/>
            <p:cNvSpPr/>
            <p:nvPr>
              <p:custDataLst>
                <p:tags r:id="rId14"/>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35" name="组合 34"/>
          <p:cNvGrpSpPr/>
          <p:nvPr/>
        </p:nvGrpSpPr>
        <p:grpSpPr>
          <a:xfrm>
            <a:off x="2383908" y="3156272"/>
            <a:ext cx="615911" cy="721656"/>
            <a:chOff x="1065" y="6370"/>
            <a:chExt cx="1095" cy="1283"/>
          </a:xfrm>
        </p:grpSpPr>
        <p:sp>
          <p:nvSpPr>
            <p:cNvPr id="38" name="矩形 37"/>
            <p:cNvSpPr/>
            <p:nvPr>
              <p:custDataLst>
                <p:tags r:id="rId9"/>
              </p:custDataLst>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0" name="文本框 39"/>
            <p:cNvSpPr txBox="1"/>
            <p:nvPr>
              <p:custDataLst>
                <p:tags r:id="rId10"/>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41" name="矩形 40"/>
            <p:cNvSpPr/>
            <p:nvPr>
              <p:custDataLst>
                <p:tags r:id="rId11"/>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43" name="组合 42"/>
          <p:cNvGrpSpPr/>
          <p:nvPr/>
        </p:nvGrpSpPr>
        <p:grpSpPr>
          <a:xfrm>
            <a:off x="2968882" y="3156272"/>
            <a:ext cx="615911" cy="721656"/>
            <a:chOff x="1065" y="6370"/>
            <a:chExt cx="1095" cy="1283"/>
          </a:xfrm>
        </p:grpSpPr>
        <p:sp>
          <p:nvSpPr>
            <p:cNvPr id="44" name="矩形 43"/>
            <p:cNvSpPr/>
            <p:nvPr>
              <p:custDataLst>
                <p:tags r:id="rId6"/>
              </p:custDataLst>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5" name="文本框 44"/>
            <p:cNvSpPr txBox="1"/>
            <p:nvPr>
              <p:custDataLst>
                <p:tags r:id="rId7"/>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46" name="矩形 45"/>
            <p:cNvSpPr/>
            <p:nvPr>
              <p:custDataLst>
                <p:tags r:id="rId8"/>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47" name="文本框 46"/>
          <p:cNvSpPr txBox="1"/>
          <p:nvPr>
            <p:custDataLst>
              <p:tags r:id="rId2"/>
            </p:custDataLst>
          </p:nvPr>
        </p:nvSpPr>
        <p:spPr>
          <a:xfrm>
            <a:off x="925971" y="2926578"/>
            <a:ext cx="2148658" cy="377026"/>
          </a:xfrm>
          <a:prstGeom prst="rect">
            <a:avLst/>
          </a:prstGeom>
          <a:noFill/>
        </p:spPr>
        <p:txBody>
          <a:bodyPr wrap="square" rtlCol="0">
            <a:spAutoFit/>
          </a:bodyPr>
          <a:lstStyle/>
          <a:p>
            <a:r>
              <a:rPr lang="en-US" altLang="zh-CN" sz="1050" dirty="0">
                <a:latin typeface="MiSans Normal" panose="00000500000000000000" charset="-122"/>
                <a:ea typeface="MiSans Normal" panose="00000500000000000000" charset="-122"/>
              </a:rPr>
              <a:t> Base             Pattern</a:t>
            </a:r>
            <a:r>
              <a:rPr lang="zh-CN" altLang="en-US" sz="105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Color</a:t>
            </a:r>
            <a:endParaRPr lang="zh-CN" altLang="en-US" sz="1050" dirty="0">
              <a:latin typeface="MiSans Normal" panose="00000500000000000000" charset="-122"/>
              <a:ea typeface="MiSans Normal" panose="00000500000000000000" charset="-122"/>
            </a:endParaRPr>
          </a:p>
          <a:p>
            <a:endParaRPr lang="zh-CN" altLang="en-US" sz="800" dirty="0">
              <a:latin typeface="MiSans Normal" panose="00000500000000000000" charset="-122"/>
              <a:ea typeface="MiSans Normal" panose="00000500000000000000" charset="-122"/>
            </a:endParaRPr>
          </a:p>
        </p:txBody>
      </p:sp>
      <p:sp>
        <p:nvSpPr>
          <p:cNvPr id="49" name="文本框 48"/>
          <p:cNvSpPr txBox="1"/>
          <p:nvPr>
            <p:custDataLst>
              <p:tags r:id="rId3"/>
            </p:custDataLst>
          </p:nvPr>
        </p:nvSpPr>
        <p:spPr>
          <a:xfrm>
            <a:off x="6109970" y="1015365"/>
            <a:ext cx="2620645" cy="583565"/>
          </a:xfrm>
          <a:prstGeom prst="rect">
            <a:avLst/>
          </a:prstGeom>
          <a:noFill/>
        </p:spPr>
        <p:txBody>
          <a:bodyPr wrap="square" rtlCol="0">
            <a:sp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a:t>
            </a:r>
            <a:r>
              <a:rPr lang="en-US" altLang="zh-CN" sz="1595" dirty="0">
                <a:latin typeface="MiSans Normal" panose="00000500000000000000" charset="-122"/>
                <a:ea typeface="MiSans Normal" panose="00000500000000000000" charset="-122"/>
                <a:cs typeface="MiSans Normal" panose="00000500000000000000" charset="-122"/>
              </a:rPr>
              <a:t>5    </a:t>
            </a:r>
            <a:r>
              <a:rPr lang="zh-CN" altLang="en-US" sz="1595" dirty="0">
                <a:latin typeface="MiSans Normal" panose="00000500000000000000" charset="-122"/>
                <a:ea typeface="MiSans Normal" panose="00000500000000000000" charset="-122"/>
                <a:cs typeface="MiSans Normal" panose="00000500000000000000" charset="-122"/>
                <a:sym typeface="+mn-ea"/>
              </a:rPr>
              <a:t>Work</a:t>
            </a:r>
            <a:r>
              <a:rPr lang="en-US" altLang="zh-CN" sz="1595" dirty="0">
                <a:latin typeface="MiSans Normal" panose="00000500000000000000" charset="-122"/>
                <a:ea typeface="MiSans Normal" panose="00000500000000000000" charset="-122"/>
                <a:cs typeface="MiSans Normal" panose="00000500000000000000" charset="-122"/>
                <a:sym typeface="+mn-ea"/>
              </a:rPr>
              <a:t>5     </a:t>
            </a:r>
            <a:endParaRPr lang="zh-CN" altLang="en-US" sz="1595" dirty="0">
              <a:latin typeface="MiSans Normal" panose="00000500000000000000" charset="-122"/>
              <a:ea typeface="MiSans Normal" panose="00000500000000000000" charset="-122"/>
              <a:cs typeface="MiSans Normal" panose="00000500000000000000" charset="-122"/>
            </a:endParaRPr>
          </a:p>
          <a:p>
            <a:r>
              <a:rPr lang="en-US" altLang="zh-CN" sz="1595" dirty="0">
                <a:latin typeface="MiSans Normal" panose="00000500000000000000" charset="-122"/>
                <a:ea typeface="MiSans Normal" panose="00000500000000000000" charset="-122"/>
                <a:cs typeface="MiSans Normal" panose="00000500000000000000" charset="-122"/>
              </a:rPr>
              <a:t>   </a:t>
            </a:r>
            <a:endParaRPr lang="zh-CN" altLang="en-US" sz="1595" dirty="0">
              <a:latin typeface="MiSans Normal" panose="00000500000000000000" charset="-122"/>
              <a:ea typeface="MiSans Normal" panose="00000500000000000000" charset="-122"/>
              <a:cs typeface="MiSans Normal" panose="00000500000000000000" charset="-122"/>
            </a:endParaRPr>
          </a:p>
        </p:txBody>
      </p:sp>
      <p:sp>
        <p:nvSpPr>
          <p:cNvPr id="50" name="文本框 49"/>
          <p:cNvSpPr txBox="1"/>
          <p:nvPr>
            <p:custDataLst>
              <p:tags r:id="rId4"/>
            </p:custDataLst>
          </p:nvPr>
        </p:nvSpPr>
        <p:spPr>
          <a:xfrm>
            <a:off x="927992" y="787405"/>
            <a:ext cx="2494594" cy="638636"/>
          </a:xfrm>
          <a:prstGeom prst="rect">
            <a:avLst/>
          </a:prstGeom>
          <a:noFill/>
        </p:spPr>
        <p:txBody>
          <a:bodyPr wrap="none" rtlCol="0">
            <a:spAutoFit/>
          </a:bodyPr>
          <a:lstStyle/>
          <a:p>
            <a:pPr algn="l"/>
            <a:r>
              <a:rPr lang="zh-CN" altLang="en-US" sz="1775" dirty="0">
                <a:latin typeface="MiSans Normal" panose="00000500000000000000" charset="-122"/>
                <a:ea typeface="MiSans Normal" panose="00000500000000000000" charset="-122"/>
                <a:cs typeface="MiSans Normal" panose="00000500000000000000" charset="-122"/>
              </a:rPr>
              <a:t>设计效果图</a:t>
            </a:r>
            <a:endParaRPr lang="en-US" altLang="zh-CN" sz="1775" dirty="0">
              <a:latin typeface="MiSans Normal" panose="00000500000000000000" charset="-122"/>
              <a:ea typeface="MiSans Normal" panose="00000500000000000000" charset="-122"/>
              <a:cs typeface="MiSans Normal" panose="00000500000000000000" charset="-122"/>
            </a:endParaRPr>
          </a:p>
          <a:p>
            <a:r>
              <a:rPr lang="zh-CN" altLang="en-US" sz="1775" dirty="0">
                <a:latin typeface="MiSans Normal" panose="00000500000000000000" charset="-122"/>
                <a:ea typeface="MiSans Normal" panose="00000500000000000000" charset="-122"/>
                <a:cs typeface="MiSans Normal" panose="00000500000000000000" charset="-122"/>
                <a:sym typeface="+mn-ea"/>
              </a:rPr>
              <a:t>D</a:t>
            </a:r>
            <a:r>
              <a:rPr lang="en-US" altLang="zh-CN" sz="1775" dirty="0">
                <a:latin typeface="MiSans Normal" panose="00000500000000000000" charset="-122"/>
                <a:ea typeface="MiSans Normal" panose="00000500000000000000" charset="-122"/>
                <a:cs typeface="MiSans Normal" panose="00000500000000000000" charset="-122"/>
                <a:sym typeface="+mn-ea"/>
              </a:rPr>
              <a:t>ESIGN</a:t>
            </a:r>
            <a:r>
              <a:rPr lang="zh-CN" altLang="en-US" sz="1775" dirty="0">
                <a:latin typeface="MiSans Normal" panose="00000500000000000000" charset="-122"/>
                <a:ea typeface="MiSans Normal" panose="00000500000000000000" charset="-122"/>
                <a:cs typeface="MiSans Normal" panose="00000500000000000000" charset="-122"/>
                <a:sym typeface="+mn-ea"/>
              </a:rPr>
              <a:t> R</a:t>
            </a:r>
            <a:r>
              <a:rPr lang="en-US" altLang="zh-CN" sz="1775" dirty="0">
                <a:latin typeface="MiSans Normal" panose="00000500000000000000" charset="-122"/>
                <a:ea typeface="MiSans Normal" panose="00000500000000000000" charset="-122"/>
                <a:cs typeface="MiSans Normal" panose="00000500000000000000" charset="-122"/>
                <a:sym typeface="+mn-ea"/>
              </a:rPr>
              <a:t>ENDERINGS</a:t>
            </a:r>
            <a:endParaRPr lang="zh-CN" altLang="en-US" sz="1775" dirty="0">
              <a:latin typeface="MiSans Normal" panose="00000500000000000000" charset="-122"/>
              <a:ea typeface="MiSans Normal" panose="00000500000000000000" charset="-122"/>
              <a:cs typeface="MiSans Normal" panose="00000500000000000000" charset="-122"/>
            </a:endParaRPr>
          </a:p>
        </p:txBody>
      </p:sp>
      <p:sp>
        <p:nvSpPr>
          <p:cNvPr id="34" name="文本框 33"/>
          <p:cNvSpPr txBox="1"/>
          <p:nvPr/>
        </p:nvSpPr>
        <p:spPr>
          <a:xfrm>
            <a:off x="6635273" y="9168616"/>
            <a:ext cx="5510848" cy="1015663"/>
          </a:xfrm>
          <a:prstGeom prst="rect">
            <a:avLst/>
          </a:prstGeom>
          <a:noFill/>
        </p:spPr>
        <p:txBody>
          <a:bodyPr wrap="square" rtlCol="0">
            <a:spAutoFit/>
          </a:bodyPr>
          <a:lstStyle/>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此图仅为示例，棒球帽图案自行设计。</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提交作品格式：电子格式</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AI</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或</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PS</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均可，高清</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PDF</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设计作品必须保证其真实性和原创性，禁止使用</a:t>
            </a:r>
            <a:r>
              <a:rPr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AI</a:t>
            </a:r>
            <a:r>
              <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GC</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t>
            </a:r>
            <a:endPar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This image is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sample </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only</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please</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design the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baseball cap</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style on your own. </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Submission Format: Electronic format in AI or PS files, high-quality PDF Designs must be authentic and original; the use of AIGC is prohibited.</a:t>
            </a:r>
            <a:endParaRPr lang="zh-CN" altLang="en-US" sz="1200" dirty="0">
              <a:solidFill>
                <a:srgbClr val="FF0000"/>
              </a:solidFill>
              <a:latin typeface="MiSans Normal" panose="00000500000000000000" charset="-122"/>
              <a:ea typeface="MiSans Normal" panose="00000500000000000000" charset="-122"/>
              <a:cs typeface="MiSans Normal" panose="00000500000000000000" charset="-122"/>
            </a:endParaRPr>
          </a:p>
        </p:txBody>
      </p:sp>
      <p:grpSp>
        <p:nvGrpSpPr>
          <p:cNvPr id="15" name="组合 14"/>
          <p:cNvGrpSpPr/>
          <p:nvPr/>
        </p:nvGrpSpPr>
        <p:grpSpPr>
          <a:xfrm>
            <a:off x="5111766" y="5833075"/>
            <a:ext cx="8802201" cy="2036219"/>
            <a:chOff x="5832506" y="5614194"/>
            <a:chExt cx="8802201" cy="2036219"/>
          </a:xfrm>
        </p:grpSpPr>
        <p:sp>
          <p:nvSpPr>
            <p:cNvPr id="2" name="文本框 1"/>
            <p:cNvSpPr txBox="1"/>
            <p:nvPr/>
          </p:nvSpPr>
          <p:spPr>
            <a:xfrm>
              <a:off x="9929955" y="6201768"/>
              <a:ext cx="621577" cy="954107"/>
            </a:xfrm>
            <a:prstGeom prst="rect">
              <a:avLst/>
            </a:prstGeom>
            <a:noFill/>
          </p:spPr>
          <p:txBody>
            <a:bodyPr wrap="square" rtlCol="0">
              <a:spAutoFit/>
              <a:scene3d>
                <a:camera prst="orthographicFront"/>
                <a:lightRig rig="threePt" dir="t"/>
              </a:scene3d>
            </a:bodyPr>
            <a:lstStyle/>
            <a:p>
              <a:r>
                <a:rPr lang="zh-CN" altLang="en-US"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rPr>
                <a:t>或</a:t>
              </a:r>
              <a:r>
                <a:rPr lang="en-US" altLang="zh-CN"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rPr>
                <a:t>or</a:t>
              </a:r>
              <a:endParaRPr lang="zh-CN" altLang="en-US" sz="2800" dirty="0">
                <a:solidFill>
                  <a:schemeClr val="accent1"/>
                </a:solidFill>
                <a:effectLst>
                  <a:outerShdw blurRad="38100" dist="25400" dir="5400000" algn="ctr" rotWithShape="0">
                    <a:srgbClr val="6E747A">
                      <a:alpha val="43000"/>
                      <a:alpha val="43000"/>
                    </a:srgbClr>
                  </a:outerShdw>
                </a:effectLst>
                <a:latin typeface="MiSans Bold" panose="00000800000000000000" charset="-122"/>
                <a:ea typeface="MiSans Bold" panose="00000800000000000000" charset="-122"/>
                <a:sym typeface="MiSans Bold" panose="00000800000000000000" charset="-122"/>
              </a:endParaRPr>
            </a:p>
          </p:txBody>
        </p:sp>
        <p:grpSp>
          <p:nvGrpSpPr>
            <p:cNvPr id="13" name="组合 12"/>
            <p:cNvGrpSpPr/>
            <p:nvPr/>
          </p:nvGrpSpPr>
          <p:grpSpPr>
            <a:xfrm>
              <a:off x="5832506" y="5709920"/>
              <a:ext cx="4090876" cy="1940493"/>
              <a:chOff x="5832506" y="5709920"/>
              <a:chExt cx="4090876" cy="1940493"/>
            </a:xfrm>
          </p:grpSpPr>
          <p:pic>
            <p:nvPicPr>
              <p:cNvPr id="3" name="图片 2" descr="未标题-19"/>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172158" y="5709920"/>
                <a:ext cx="2751224" cy="1940493"/>
              </a:xfrm>
              <a:prstGeom prst="rect">
                <a:avLst/>
              </a:prstGeom>
            </p:spPr>
          </p:pic>
          <p:pic>
            <p:nvPicPr>
              <p:cNvPr id="8" name="图片 7"/>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832506" y="6144320"/>
                <a:ext cx="1103042" cy="1069001"/>
              </a:xfrm>
              <a:prstGeom prst="rect">
                <a:avLst/>
              </a:prstGeom>
            </p:spPr>
          </p:pic>
        </p:grpSp>
        <p:grpSp>
          <p:nvGrpSpPr>
            <p:cNvPr id="14" name="组合 13"/>
            <p:cNvGrpSpPr/>
            <p:nvPr/>
          </p:nvGrpSpPr>
          <p:grpSpPr>
            <a:xfrm>
              <a:off x="10558105" y="5614194"/>
              <a:ext cx="4076602" cy="1940493"/>
              <a:chOff x="10558105" y="5614194"/>
              <a:chExt cx="4076602" cy="1940493"/>
            </a:xfrm>
          </p:grpSpPr>
          <p:pic>
            <p:nvPicPr>
              <p:cNvPr id="5" name="图片 4" descr="未标题-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1883483" y="5614194"/>
                <a:ext cx="2751224" cy="1940493"/>
              </a:xfrm>
              <a:prstGeom prst="rect">
                <a:avLst/>
              </a:prstGeom>
            </p:spPr>
          </p:pic>
          <p:pic>
            <p:nvPicPr>
              <p:cNvPr id="12" name="图片 11"/>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0558105" y="6118394"/>
                <a:ext cx="1103041" cy="1069001"/>
              </a:xfrm>
              <a:prstGeom prst="rect">
                <a:avLst/>
              </a:prstGeom>
            </p:spPr>
          </p:pic>
        </p:grpSp>
      </p:grpSp>
      <p:sp>
        <p:nvSpPr>
          <p:cNvPr id="4" name="矩形 3"/>
          <p:cNvSpPr/>
          <p:nvPr>
            <p:custDataLst>
              <p:tags r:id="rId5"/>
            </p:custDataLst>
          </p:nvPr>
        </p:nvSpPr>
        <p:spPr>
          <a:xfrm>
            <a:off x="1032510" y="3969385"/>
            <a:ext cx="2248535" cy="11524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色彩请自行添加</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注明色号、色名</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（请采用潘通色卡名称）</a:t>
            </a: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sym typeface="+mn-ea"/>
              </a:rPr>
              <a:t>Please add colors on your own Specify color codes and names (Use Pantone color card names)</a:t>
            </a:r>
            <a:endParaRPr lang="zh-CN" altLang="en-US" sz="1060" dirty="0">
              <a:solidFill>
                <a:srgbClr val="FF0000"/>
              </a:solidFill>
              <a:latin typeface="MiSans Normal" panose="00000500000000000000" charset="-122"/>
              <a:ea typeface="MiSans Normal" panose="00000500000000000000" charset="-122"/>
              <a:cs typeface="MiSans Normal" panose="00000500000000000000"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5"/>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33"/>
          <p:cNvCxnSpPr/>
          <p:nvPr/>
        </p:nvCxnSpPr>
        <p:spPr>
          <a:xfrm>
            <a:off x="7397681" y="308363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6109970" y="2095500"/>
            <a:ext cx="6558280" cy="3127545"/>
          </a:xfrm>
          <a:prstGeom prst="rect">
            <a:avLst/>
          </a:prstGeom>
          <a:solidFill>
            <a:schemeClr val="bg1">
              <a:lumMod val="85000"/>
            </a:schemeClr>
          </a:solidFill>
        </p:spPr>
        <p:txBody>
          <a:bodyPr wrap="square" rtlCol="0">
            <a:noAutofit/>
          </a:bodyPr>
          <a:lstStyle/>
          <a:p>
            <a:r>
              <a:rPr lang="zh-CN" altLang="en-US" sz="1595" dirty="0">
                <a:solidFill>
                  <a:srgbClr val="FF0000"/>
                </a:solidFill>
                <a:latin typeface="MiSans Normal" panose="00000500000000000000" charset="-122"/>
                <a:ea typeface="MiSans Normal" panose="00000500000000000000" charset="-122"/>
                <a:cs typeface="MiSans Normal" panose="00000500000000000000" charset="-122"/>
              </a:rPr>
              <a:t>设计要求：</a:t>
            </a:r>
            <a:endParaRPr lang="en-US" altLang="zh-CN" sz="1595"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20" dirty="0">
                <a:solidFill>
                  <a:srgbClr val="FF0000"/>
                </a:solidFill>
                <a:latin typeface="MiSans Normal" panose="00000500000000000000" charset="-122"/>
                <a:ea typeface="MiSans Normal" panose="00000500000000000000" charset="-122"/>
                <a:cs typeface="MiSans Normal" panose="00000500000000000000" charset="-122"/>
              </a:rPr>
              <a:t>1.</a:t>
            </a:r>
            <a:r>
              <a:rPr lang="zh-CN" altLang="en-US" sz="1420" dirty="0">
                <a:solidFill>
                  <a:srgbClr val="FF0000"/>
                </a:solidFill>
                <a:latin typeface="MiSans Normal" panose="00000500000000000000" charset="-122"/>
                <a:ea typeface="MiSans Normal" panose="00000500000000000000" charset="-122"/>
                <a:cs typeface="MiSans Normal" panose="00000500000000000000" charset="-122"/>
              </a:rPr>
              <a:t> 此包装礼盒将用于之前设计的三双袜子、一条羊毛围巾和一顶棒球帽的外包装；</a:t>
            </a:r>
            <a:endParaRPr lang="en-US" altLang="zh-CN" sz="142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20" dirty="0">
                <a:solidFill>
                  <a:srgbClr val="FF0000"/>
                </a:solidFill>
                <a:latin typeface="MiSans Normal" panose="00000500000000000000" charset="-122"/>
                <a:ea typeface="MiSans Normal" panose="00000500000000000000" charset="-122"/>
                <a:cs typeface="MiSans Normal" panose="00000500000000000000" charset="-122"/>
              </a:rPr>
              <a:t>2.</a:t>
            </a:r>
            <a:r>
              <a:rPr lang="zh-CN" altLang="en-US" sz="1420" dirty="0">
                <a:solidFill>
                  <a:srgbClr val="FF0000"/>
                </a:solidFill>
                <a:latin typeface="MiSans Normal" panose="00000500000000000000" charset="-122"/>
                <a:ea typeface="MiSans Normal" panose="00000500000000000000" charset="-122"/>
                <a:cs typeface="MiSans Normal" panose="00000500000000000000" charset="-122"/>
              </a:rPr>
              <a:t> 包装礼盒的设计要符合设计主题要求，颜色、尺寸、材质、工艺不限，但需要有生产后包装上市销售的可能性；</a:t>
            </a:r>
            <a:endParaRPr lang="en-US" altLang="zh-CN" sz="142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20" dirty="0">
                <a:solidFill>
                  <a:srgbClr val="FF0000"/>
                </a:solidFill>
                <a:latin typeface="MiSans Normal" panose="00000500000000000000" charset="-122"/>
                <a:ea typeface="MiSans Normal" panose="00000500000000000000" charset="-122"/>
                <a:cs typeface="MiSans Normal" panose="00000500000000000000" charset="-122"/>
              </a:rPr>
              <a:t>3.</a:t>
            </a:r>
            <a:r>
              <a:rPr lang="zh-CN" altLang="en-US" sz="1420" dirty="0">
                <a:solidFill>
                  <a:srgbClr val="FF0000"/>
                </a:solidFill>
                <a:latin typeface="MiSans Normal" panose="00000500000000000000" charset="-122"/>
                <a:ea typeface="MiSans Normal" panose="00000500000000000000" charset="-122"/>
                <a:cs typeface="MiSans Normal" panose="00000500000000000000" charset="-122"/>
              </a:rPr>
              <a:t> 设计图稿包含正反面效果图，双侧面效果图，需标注尺寸和细节说明。</a:t>
            </a:r>
            <a:endParaRPr lang="en-US" altLang="zh-CN" sz="1420" dirty="0">
              <a:solidFill>
                <a:srgbClr val="FF0000"/>
              </a:solidFill>
              <a:latin typeface="MiSans Normal" panose="00000500000000000000" charset="-122"/>
              <a:ea typeface="MiSans Normal" panose="00000500000000000000" charset="-122"/>
              <a:cs typeface="MiSans Normal" panose="00000500000000000000" charset="-122"/>
            </a:endParaRPr>
          </a:p>
          <a:p>
            <a:endParaRPr lang="zh-CN" altLang="en-US" sz="1420" dirty="0">
              <a:solidFill>
                <a:srgbClr val="FF0000"/>
              </a:solidFill>
              <a:latin typeface="MiSans Normal" panose="00000500000000000000" charset="-122"/>
              <a:ea typeface="MiSans Normal" panose="00000500000000000000" charset="-122"/>
              <a:cs typeface="MiSans Normal" panose="00000500000000000000" charset="-122"/>
            </a:endParaRPr>
          </a:p>
          <a:p>
            <a:r>
              <a:rPr lang="zh-CN" altLang="en-US" sz="1420" dirty="0">
                <a:solidFill>
                  <a:srgbClr val="FF0000"/>
                </a:solidFill>
                <a:latin typeface="MiSans Normal" panose="00000500000000000000" charset="-122"/>
                <a:ea typeface="MiSans Normal" panose="00000500000000000000" charset="-122"/>
                <a:cs typeface="MiSans Normal" panose="00000500000000000000" charset="-122"/>
                <a:sym typeface="+mn-ea"/>
              </a:rPr>
              <a:t>Design Requirements:</a:t>
            </a:r>
            <a:endParaRPr lang="zh-CN" altLang="en-US" sz="142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20" dirty="0">
                <a:solidFill>
                  <a:srgbClr val="FF0000"/>
                </a:solidFill>
                <a:latin typeface="MiSans Normal" panose="00000500000000000000" charset="-122"/>
                <a:ea typeface="MiSans Normal" panose="00000500000000000000" charset="-122"/>
                <a:cs typeface="MiSans Normal" panose="00000500000000000000" charset="-122"/>
                <a:sym typeface="+mn-ea"/>
              </a:rPr>
              <a:t>1. </a:t>
            </a:r>
            <a:r>
              <a:rPr lang="zh-CN" altLang="en-US" sz="1420" dirty="0">
                <a:solidFill>
                  <a:srgbClr val="FF0000"/>
                </a:solidFill>
                <a:latin typeface="MiSans Normal" panose="00000500000000000000" charset="-122"/>
                <a:ea typeface="MiSans Normal" panose="00000500000000000000" charset="-122"/>
                <a:cs typeface="MiSans Normal" panose="00000500000000000000" charset="-122"/>
                <a:sym typeface="+mn-ea"/>
              </a:rPr>
              <a:t>This </a:t>
            </a:r>
            <a:r>
              <a:rPr lang="en-US" altLang="zh-CN" sz="1420" dirty="0">
                <a:solidFill>
                  <a:srgbClr val="FF0000"/>
                </a:solidFill>
                <a:latin typeface="MiSans Normal" panose="00000500000000000000" charset="-122"/>
                <a:ea typeface="MiSans Normal" panose="00000500000000000000" charset="-122"/>
                <a:cs typeface="MiSans Normal" panose="00000500000000000000" charset="-122"/>
                <a:sym typeface="+mn-ea"/>
              </a:rPr>
              <a:t>outer</a:t>
            </a:r>
            <a:r>
              <a:rPr lang="zh-CN" altLang="en-US" sz="1420" dirty="0">
                <a:solidFill>
                  <a:srgbClr val="FF0000"/>
                </a:solidFill>
                <a:latin typeface="MiSans Normal" panose="00000500000000000000" charset="-122"/>
                <a:ea typeface="MiSans Normal" panose="00000500000000000000" charset="-122"/>
                <a:cs typeface="MiSans Normal" panose="00000500000000000000" charset="-122"/>
                <a:sym typeface="+mn-ea"/>
              </a:rPr>
              <a:t> packaging box will be used for the previously designed three pairs of socks, one woolen scarf, and one baseball cap;</a:t>
            </a:r>
            <a:endParaRPr lang="zh-CN" altLang="en-US" sz="142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20" dirty="0">
                <a:solidFill>
                  <a:srgbClr val="FF0000"/>
                </a:solidFill>
                <a:latin typeface="MiSans Normal" panose="00000500000000000000" charset="-122"/>
                <a:ea typeface="MiSans Normal" panose="00000500000000000000" charset="-122"/>
                <a:cs typeface="MiSans Normal" panose="00000500000000000000" charset="-122"/>
                <a:sym typeface="+mn-ea"/>
              </a:rPr>
              <a:t>2. </a:t>
            </a:r>
            <a:r>
              <a:rPr lang="zh-CN" altLang="en-US" sz="1420" dirty="0">
                <a:solidFill>
                  <a:srgbClr val="FF0000"/>
                </a:solidFill>
                <a:latin typeface="MiSans Normal" panose="00000500000000000000" charset="-122"/>
                <a:ea typeface="MiSans Normal" panose="00000500000000000000" charset="-122"/>
                <a:cs typeface="MiSans Normal" panose="00000500000000000000" charset="-122"/>
                <a:sym typeface="+mn-ea"/>
              </a:rPr>
              <a:t>The packaging box design should align with the design theme, with no restrictions on color, size, material, or technique, but it should have the potential for production and sale after manufacturing;</a:t>
            </a:r>
            <a:endParaRPr lang="zh-CN" altLang="en-US" sz="1420" dirty="0">
              <a:solidFill>
                <a:srgbClr val="FF0000"/>
              </a:solidFill>
              <a:latin typeface="MiSans Normal" panose="00000500000000000000" charset="-122"/>
              <a:ea typeface="MiSans Normal" panose="00000500000000000000" charset="-122"/>
              <a:cs typeface="MiSans Normal" panose="00000500000000000000" charset="-122"/>
            </a:endParaRPr>
          </a:p>
          <a:p>
            <a:r>
              <a:rPr lang="en-US" altLang="zh-CN" sz="1420" dirty="0">
                <a:solidFill>
                  <a:srgbClr val="FF0000"/>
                </a:solidFill>
                <a:latin typeface="MiSans Normal" panose="00000500000000000000" charset="-122"/>
                <a:ea typeface="MiSans Normal" panose="00000500000000000000" charset="-122"/>
                <a:cs typeface="MiSans Normal" panose="00000500000000000000" charset="-122"/>
                <a:sym typeface="+mn-ea"/>
              </a:rPr>
              <a:t>3. </a:t>
            </a:r>
            <a:r>
              <a:rPr lang="zh-CN" altLang="en-US" sz="1420" dirty="0">
                <a:solidFill>
                  <a:srgbClr val="FF0000"/>
                </a:solidFill>
                <a:latin typeface="MiSans Normal" panose="00000500000000000000" charset="-122"/>
                <a:ea typeface="MiSans Normal" panose="00000500000000000000" charset="-122"/>
                <a:cs typeface="MiSans Normal" panose="00000500000000000000" charset="-122"/>
                <a:sym typeface="+mn-ea"/>
              </a:rPr>
              <a:t>Design sketches include front, back, and two side views, with dimensions and detailed explanations.</a:t>
            </a:r>
            <a:endParaRPr lang="en-US" altLang="zh-CN" sz="1420" dirty="0">
              <a:solidFill>
                <a:srgbClr val="FF0000"/>
              </a:solidFill>
              <a:latin typeface="MiSans Normal" panose="00000500000000000000" charset="-122"/>
              <a:ea typeface="MiSans Normal" panose="00000500000000000000" charset="-122"/>
              <a:cs typeface="MiSans Normal" panose="00000500000000000000" charset="-122"/>
            </a:endParaRPr>
          </a:p>
          <a:p>
            <a:endParaRPr lang="en-US" altLang="zh-CN" sz="1420" dirty="0">
              <a:solidFill>
                <a:srgbClr val="FF0000"/>
              </a:solidFill>
              <a:latin typeface="MiSans Normal" panose="00000500000000000000" charset="-122"/>
              <a:ea typeface="MiSans Normal" panose="00000500000000000000" charset="-122"/>
              <a:cs typeface="MiSans Normal" panose="00000500000000000000" charset="-122"/>
            </a:endParaRPr>
          </a:p>
        </p:txBody>
      </p:sp>
      <p:sp>
        <p:nvSpPr>
          <p:cNvPr id="10" name="矩形 9"/>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endParaRPr>
          </a:p>
        </p:txBody>
      </p:sp>
      <p:grpSp>
        <p:nvGrpSpPr>
          <p:cNvPr id="6" name="组合 5"/>
          <p:cNvGrpSpPr/>
          <p:nvPr/>
        </p:nvGrpSpPr>
        <p:grpSpPr>
          <a:xfrm>
            <a:off x="6117345" y="5468767"/>
            <a:ext cx="7044176" cy="3119885"/>
            <a:chOff x="6117345" y="4676401"/>
            <a:chExt cx="7044176" cy="3119885"/>
          </a:xfrm>
        </p:grpSpPr>
        <p:pic>
          <p:nvPicPr>
            <p:cNvPr id="17" name="图片 16"/>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117345" y="4693838"/>
              <a:ext cx="2396785" cy="1438070"/>
            </a:xfrm>
            <a:prstGeom prst="rect">
              <a:avLst/>
            </a:prstGeom>
          </p:spPr>
        </p:pic>
        <p:pic>
          <p:nvPicPr>
            <p:cNvPr id="23" name="图片 22"/>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585649" y="4676401"/>
              <a:ext cx="2373402" cy="1438071"/>
            </a:xfrm>
            <a:prstGeom prst="rect">
              <a:avLst/>
            </a:prstGeom>
          </p:spPr>
        </p:pic>
        <p:pic>
          <p:nvPicPr>
            <p:cNvPr id="25" name="图片 24"/>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127517" y="6180168"/>
              <a:ext cx="2396785" cy="1616118"/>
            </a:xfrm>
            <a:prstGeom prst="rect">
              <a:avLst/>
            </a:prstGeom>
          </p:spPr>
        </p:pic>
        <p:pic>
          <p:nvPicPr>
            <p:cNvPr id="28" name="图片 27"/>
            <p:cNvPicPr>
              <a:picLocks noChangeAspect="1"/>
            </p:cNvPicPr>
            <p:nvPr/>
          </p:nvPicPr>
          <p:blipFill rotWithShape="1">
            <a:blip r:embed="rId22" cstate="print">
              <a:extLst>
                <a:ext uri="{28A0092B-C50C-407E-A947-70E740481C1C}">
                  <a14:useLocalDpi xmlns:a14="http://schemas.microsoft.com/office/drawing/2010/main"/>
                </a:ext>
              </a:extLst>
            </a:blip>
            <a:srcRect/>
            <a:stretch>
              <a:fillRect/>
            </a:stretch>
          </p:blipFill>
          <p:spPr>
            <a:xfrm>
              <a:off x="8585649" y="6188442"/>
              <a:ext cx="2373402" cy="1607844"/>
            </a:xfrm>
            <a:prstGeom prst="rect">
              <a:avLst/>
            </a:prstGeom>
          </p:spPr>
        </p:pic>
        <p:pic>
          <p:nvPicPr>
            <p:cNvPr id="30" name="图片 29"/>
            <p:cNvPicPr>
              <a:picLocks noChangeAspect="1"/>
            </p:cNvPicPr>
            <p:nvPr/>
          </p:nvPicPr>
          <p:blipFill>
            <a:blip r:embed="rId23"/>
            <a:stretch>
              <a:fillRect/>
            </a:stretch>
          </p:blipFill>
          <p:spPr>
            <a:xfrm>
              <a:off x="11030570" y="4693839"/>
              <a:ext cx="2130951" cy="1420634"/>
            </a:xfrm>
            <a:prstGeom prst="rect">
              <a:avLst/>
            </a:prstGeom>
          </p:spPr>
        </p:pic>
        <p:pic>
          <p:nvPicPr>
            <p:cNvPr id="33" name="图片 32"/>
            <p:cNvPicPr>
              <a:picLocks noChangeAspect="1"/>
            </p:cNvPicPr>
            <p:nvPr/>
          </p:nvPicPr>
          <p:blipFill rotWithShape="1">
            <a:blip r:embed="rId24" cstate="print">
              <a:extLst>
                <a:ext uri="{28A0092B-C50C-407E-A947-70E740481C1C}">
                  <a14:useLocalDpi xmlns:a14="http://schemas.microsoft.com/office/drawing/2010/main"/>
                </a:ext>
              </a:extLst>
            </a:blip>
            <a:srcRect b="-479"/>
            <a:stretch>
              <a:fillRect/>
            </a:stretch>
          </p:blipFill>
          <p:spPr>
            <a:xfrm>
              <a:off x="11045020" y="6180168"/>
              <a:ext cx="2116501" cy="1607844"/>
            </a:xfrm>
            <a:prstGeom prst="rect">
              <a:avLst/>
            </a:prstGeom>
          </p:spPr>
        </p:pic>
      </p:grpSp>
      <p:sp>
        <p:nvSpPr>
          <p:cNvPr id="2" name="文本框 1"/>
          <p:cNvSpPr txBox="1"/>
          <p:nvPr>
            <p:custDataLst>
              <p:tags r:id="rId1"/>
            </p:custDataLst>
          </p:nvPr>
        </p:nvSpPr>
        <p:spPr>
          <a:xfrm>
            <a:off x="6109970" y="1015365"/>
            <a:ext cx="3021965" cy="583565"/>
          </a:xfrm>
          <a:prstGeom prst="rect">
            <a:avLst/>
          </a:prstGeom>
          <a:noFill/>
        </p:spPr>
        <p:txBody>
          <a:bodyPr wrap="square" rtlCol="0">
            <a:spAutoFit/>
          </a:bodyPr>
          <a:lstStyle/>
          <a:p>
            <a:r>
              <a:rPr sz="1595" dirty="0" err="1">
                <a:latin typeface="MiSans Normal" panose="00000500000000000000" charset="-122"/>
                <a:ea typeface="MiSans Normal" panose="00000500000000000000" charset="-122"/>
                <a:cs typeface="MiSans Normal" panose="00000500000000000000" charset="-122"/>
              </a:rPr>
              <a:t>包装设计</a:t>
            </a:r>
            <a:r>
              <a:rPr sz="1595" dirty="0">
                <a:latin typeface="MiSans Normal" panose="00000500000000000000" charset="-122"/>
                <a:ea typeface="MiSans Normal" panose="00000500000000000000" charset="-122"/>
                <a:cs typeface="MiSans Normal" panose="00000500000000000000" charset="-122"/>
              </a:rPr>
              <a:t> </a:t>
            </a:r>
            <a:r>
              <a:rPr lang="en-US" altLang="zh-CN" sz="1595" dirty="0">
                <a:latin typeface="MiSans Normal" panose="00000500000000000000" charset="-122"/>
                <a:ea typeface="MiSans Normal" panose="00000500000000000000" charset="-122"/>
                <a:cs typeface="MiSans Normal" panose="00000500000000000000" charset="-122"/>
              </a:rPr>
              <a:t>  </a:t>
            </a:r>
            <a:r>
              <a:rPr sz="1595" dirty="0">
                <a:latin typeface="MiSans Normal" panose="00000500000000000000" charset="-122"/>
                <a:ea typeface="MiSans Normal" panose="00000500000000000000" charset="-122"/>
                <a:cs typeface="MiSans Normal" panose="00000500000000000000" charset="-122"/>
              </a:rPr>
              <a:t> </a:t>
            </a:r>
            <a:r>
              <a:rPr sz="1595" dirty="0">
                <a:latin typeface="MiSans Normal" panose="00000500000000000000" charset="-122"/>
                <a:ea typeface="MiSans Normal" panose="00000500000000000000" charset="-122"/>
                <a:cs typeface="MiSans Normal" panose="00000500000000000000" charset="-122"/>
                <a:sym typeface="+mn-ea"/>
              </a:rPr>
              <a:t>Package design   </a:t>
            </a:r>
            <a:endParaRPr sz="1595" dirty="0">
              <a:latin typeface="MiSans Normal" panose="00000500000000000000" charset="-122"/>
              <a:ea typeface="MiSans Normal" panose="00000500000000000000" charset="-122"/>
              <a:cs typeface="MiSans Normal" panose="00000500000000000000" charset="-122"/>
            </a:endParaRPr>
          </a:p>
          <a:p>
            <a:r>
              <a:rPr sz="1595" dirty="0">
                <a:latin typeface="MiSans Normal" panose="00000500000000000000" charset="-122"/>
                <a:ea typeface="MiSans Normal" panose="00000500000000000000" charset="-122"/>
                <a:cs typeface="MiSans Normal" panose="00000500000000000000" charset="-122"/>
              </a:rPr>
              <a:t> </a:t>
            </a:r>
          </a:p>
        </p:txBody>
      </p:sp>
      <p:sp>
        <p:nvSpPr>
          <p:cNvPr id="4" name="文本框 3"/>
          <p:cNvSpPr txBox="1"/>
          <p:nvPr>
            <p:custDataLst>
              <p:tags r:id="rId2"/>
            </p:custDataLst>
          </p:nvPr>
        </p:nvSpPr>
        <p:spPr>
          <a:xfrm>
            <a:off x="928627" y="780589"/>
            <a:ext cx="2494594" cy="638636"/>
          </a:xfrm>
          <a:prstGeom prst="rect">
            <a:avLst/>
          </a:prstGeom>
          <a:noFill/>
        </p:spPr>
        <p:txBody>
          <a:bodyPr wrap="none" rtlCol="0">
            <a:spAutoFit/>
          </a:bodyPr>
          <a:lstStyle/>
          <a:p>
            <a:r>
              <a:rPr lang="zh-CN" altLang="en-US" sz="1775" dirty="0">
                <a:latin typeface="MiSans Normal" panose="00000500000000000000" charset="-122"/>
                <a:ea typeface="MiSans Normal" panose="00000500000000000000" charset="-122"/>
                <a:cs typeface="MiSans Normal" panose="00000500000000000000" charset="-122"/>
              </a:rPr>
              <a:t>设计效果图</a:t>
            </a:r>
            <a:endParaRPr lang="en-US" altLang="zh-CN" sz="1775" dirty="0">
              <a:latin typeface="MiSans Normal" panose="00000500000000000000" charset="-122"/>
              <a:ea typeface="MiSans Normal" panose="00000500000000000000" charset="-122"/>
              <a:cs typeface="MiSans Normal" panose="00000500000000000000" charset="-122"/>
            </a:endParaRPr>
          </a:p>
          <a:p>
            <a:r>
              <a:rPr lang="zh-CN" altLang="en-US" sz="1775" dirty="0">
                <a:latin typeface="MiSans Normal" panose="00000500000000000000" charset="-122"/>
                <a:ea typeface="MiSans Normal" panose="00000500000000000000" charset="-122"/>
                <a:cs typeface="MiSans Normal" panose="00000500000000000000" charset="-122"/>
                <a:sym typeface="+mn-ea"/>
              </a:rPr>
              <a:t>D</a:t>
            </a:r>
            <a:r>
              <a:rPr lang="en-US" altLang="zh-CN" sz="1775" dirty="0">
                <a:latin typeface="MiSans Normal" panose="00000500000000000000" charset="-122"/>
                <a:ea typeface="MiSans Normal" panose="00000500000000000000" charset="-122"/>
                <a:cs typeface="MiSans Normal" panose="00000500000000000000" charset="-122"/>
                <a:sym typeface="+mn-ea"/>
              </a:rPr>
              <a:t>ESIGN</a:t>
            </a:r>
            <a:r>
              <a:rPr lang="zh-CN" altLang="en-US" sz="1775" dirty="0">
                <a:latin typeface="MiSans Normal" panose="00000500000000000000" charset="-122"/>
                <a:ea typeface="MiSans Normal" panose="00000500000000000000" charset="-122"/>
                <a:cs typeface="MiSans Normal" panose="00000500000000000000" charset="-122"/>
                <a:sym typeface="+mn-ea"/>
              </a:rPr>
              <a:t> R</a:t>
            </a:r>
            <a:r>
              <a:rPr lang="en-US" altLang="zh-CN" sz="1775" dirty="0">
                <a:latin typeface="MiSans Normal" panose="00000500000000000000" charset="-122"/>
                <a:ea typeface="MiSans Normal" panose="00000500000000000000" charset="-122"/>
                <a:cs typeface="MiSans Normal" panose="00000500000000000000" charset="-122"/>
                <a:sym typeface="+mn-ea"/>
              </a:rPr>
              <a:t>ENDERINGS</a:t>
            </a:r>
            <a:endParaRPr lang="zh-CN" altLang="en-US" sz="1775" dirty="0">
              <a:latin typeface="MiSans Normal" panose="00000500000000000000" charset="-122"/>
              <a:ea typeface="MiSans Normal" panose="00000500000000000000" charset="-122"/>
              <a:cs typeface="MiSans Normal" panose="00000500000000000000" charset="-122"/>
            </a:endParaRPr>
          </a:p>
        </p:txBody>
      </p:sp>
      <p:sp>
        <p:nvSpPr>
          <p:cNvPr id="5" name="文本框 4"/>
          <p:cNvSpPr txBox="1"/>
          <p:nvPr>
            <p:custDataLst>
              <p:tags r:id="rId3"/>
            </p:custDataLst>
          </p:nvPr>
        </p:nvSpPr>
        <p:spPr>
          <a:xfrm>
            <a:off x="2451100" y="2453640"/>
            <a:ext cx="2040890" cy="3554730"/>
          </a:xfrm>
          <a:prstGeom prst="rect">
            <a:avLst/>
          </a:prstGeom>
          <a:noFill/>
        </p:spPr>
        <p:txBody>
          <a:bodyPr wrap="square" rtlCol="0">
            <a:noAutofit/>
          </a:bodyPr>
          <a:lstStyle/>
          <a:p>
            <a:r>
              <a:rPr lang="zh-CN" altLang="en-US" sz="1595" dirty="0">
                <a:latin typeface="MiSans Normal" panose="00000500000000000000" charset="-122"/>
                <a:ea typeface="MiSans Normal" panose="00000500000000000000" charset="-122"/>
                <a:cs typeface="MiSans Normal" panose="00000500000000000000" charset="-122"/>
              </a:rPr>
              <a:t>作品说明：</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Work </a:t>
            </a:r>
            <a:r>
              <a:rPr lang="en-US" altLang="zh-CN" sz="1595" dirty="0">
                <a:latin typeface="MiSans Normal" panose="00000500000000000000" charset="-122"/>
                <a:ea typeface="MiSans Normal" panose="00000500000000000000" charset="-122"/>
                <a:cs typeface="MiSans Normal" panose="00000500000000000000" charset="-122"/>
                <a:sym typeface="+mn-ea"/>
              </a:rPr>
              <a:t>D</a:t>
            </a:r>
            <a:r>
              <a:rPr lang="zh-CN" altLang="en-US" sz="1595" dirty="0">
                <a:latin typeface="MiSans Normal" panose="00000500000000000000" charset="-122"/>
                <a:ea typeface="MiSans Normal" panose="00000500000000000000" charset="-122"/>
                <a:cs typeface="MiSans Normal" panose="00000500000000000000" charset="-122"/>
                <a:sym typeface="+mn-ea"/>
              </a:rPr>
              <a:t>escription：</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色彩：</a:t>
            </a:r>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sym typeface="+mn-ea"/>
              </a:rPr>
              <a:t>Color：</a:t>
            </a:r>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zh-CN" altLang="en-US"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endParaRPr lang="en-US" altLang="zh-CN" sz="1595" dirty="0">
              <a:latin typeface="MiSans Normal" panose="00000500000000000000" charset="-122"/>
              <a:ea typeface="MiSans Normal" panose="00000500000000000000" charset="-122"/>
              <a:cs typeface="MiSans Normal" panose="00000500000000000000" charset="-122"/>
            </a:endParaRPr>
          </a:p>
          <a:p>
            <a:r>
              <a:rPr lang="zh-CN" altLang="en-US" sz="1595" dirty="0">
                <a:latin typeface="MiSans Normal" panose="00000500000000000000" charset="-122"/>
                <a:ea typeface="MiSans Normal" panose="00000500000000000000" charset="-122"/>
                <a:cs typeface="MiSans Normal" panose="00000500000000000000" charset="-122"/>
              </a:rPr>
              <a:t>材料：</a:t>
            </a:r>
            <a:endParaRPr lang="en-US" altLang="zh-CN" sz="1595" dirty="0">
              <a:latin typeface="MiSans Normal" panose="00000500000000000000" charset="-122"/>
              <a:ea typeface="MiSans Normal" panose="00000500000000000000" charset="-122"/>
              <a:cs typeface="MiSans Normal" panose="00000500000000000000" charset="-122"/>
            </a:endParaRPr>
          </a:p>
          <a:p>
            <a:r>
              <a:rPr lang="en-US" altLang="zh-CN" sz="1595" dirty="0" err="1">
                <a:latin typeface="MiSans Normal" panose="00000500000000000000" charset="-122"/>
                <a:ea typeface="MiSans Normal" panose="00000500000000000000" charset="-122"/>
                <a:cs typeface="MiSans Normal" panose="00000500000000000000" charset="-122"/>
                <a:sym typeface="+mn-ea"/>
              </a:rPr>
              <a:t>Merterials</a:t>
            </a:r>
            <a:r>
              <a:rPr lang="zh-CN" altLang="en-US" sz="1595" dirty="0">
                <a:latin typeface="MiSans Normal" panose="00000500000000000000" charset="-122"/>
                <a:ea typeface="MiSans Normal" panose="00000500000000000000" charset="-122"/>
                <a:cs typeface="MiSans Normal" panose="00000500000000000000" charset="-122"/>
                <a:sym typeface="+mn-ea"/>
              </a:rPr>
              <a:t>：</a:t>
            </a:r>
            <a:endParaRPr lang="en-US" altLang="zh-CN" sz="1595" dirty="0">
              <a:latin typeface="MiSans Normal" panose="00000500000000000000" charset="-122"/>
              <a:ea typeface="MiSans Normal" panose="00000500000000000000" charset="-122"/>
              <a:cs typeface="MiSans Normal" panose="00000500000000000000" charset="-122"/>
            </a:endParaRPr>
          </a:p>
        </p:txBody>
      </p:sp>
      <p:sp>
        <p:nvSpPr>
          <p:cNvPr id="18" name="矩形 17"/>
          <p:cNvSpPr/>
          <p:nvPr>
            <p:custDataLst>
              <p:tags r:id="rId4"/>
            </p:custDataLst>
          </p:nvPr>
        </p:nvSpPr>
        <p:spPr>
          <a:xfrm>
            <a:off x="2546350" y="5492750"/>
            <a:ext cx="2248535" cy="115249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色彩请自行添加</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注明色号、色名</a:t>
            </a:r>
            <a:endParaRPr lang="en-US" altLang="zh-CN" sz="1060" dirty="0">
              <a:solidFill>
                <a:srgbClr val="FF0000"/>
              </a:solidFill>
              <a:latin typeface="MiSans Normal" panose="00000500000000000000" charset="-122"/>
              <a:ea typeface="MiSans Normal" panose="00000500000000000000" charset="-122"/>
              <a:cs typeface="MiSans Normal" panose="00000500000000000000" charset="-122"/>
            </a:endParaRP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rPr>
              <a:t>（请采用潘通色卡名称）</a:t>
            </a:r>
          </a:p>
          <a:p>
            <a:pPr algn="ctr"/>
            <a:r>
              <a:rPr lang="zh-CN" altLang="en-US" sz="1060" dirty="0">
                <a:solidFill>
                  <a:srgbClr val="FF0000"/>
                </a:solidFill>
                <a:latin typeface="MiSans Normal" panose="00000500000000000000" charset="-122"/>
                <a:ea typeface="MiSans Normal" panose="00000500000000000000" charset="-122"/>
                <a:cs typeface="MiSans Normal" panose="00000500000000000000" charset="-122"/>
                <a:sym typeface="+mn-ea"/>
              </a:rPr>
              <a:t>Please add colors on your own Specify color codes and names (Use Pantone color card names)</a:t>
            </a:r>
            <a:endParaRPr lang="zh-CN" altLang="en-US" sz="1060" dirty="0">
              <a:solidFill>
                <a:srgbClr val="FF0000"/>
              </a:solidFill>
              <a:latin typeface="MiSans Normal" panose="00000500000000000000" charset="-122"/>
              <a:ea typeface="MiSans Normal" panose="00000500000000000000" charset="-122"/>
              <a:cs typeface="MiSans Normal" panose="00000500000000000000" charset="-122"/>
            </a:endParaRPr>
          </a:p>
        </p:txBody>
      </p:sp>
      <p:grpSp>
        <p:nvGrpSpPr>
          <p:cNvPr id="19" name="组合 18"/>
          <p:cNvGrpSpPr/>
          <p:nvPr/>
        </p:nvGrpSpPr>
        <p:grpSpPr>
          <a:xfrm>
            <a:off x="2488956" y="4676401"/>
            <a:ext cx="615911" cy="721656"/>
            <a:chOff x="1065" y="6370"/>
            <a:chExt cx="1095" cy="1283"/>
          </a:xfrm>
        </p:grpSpPr>
        <p:sp>
          <p:nvSpPr>
            <p:cNvPr id="89" name="矩形 88"/>
            <p:cNvSpPr/>
            <p:nvPr>
              <p:custDataLst>
                <p:tags r:id="rId15"/>
              </p:custDataLst>
            </p:nvPr>
          </p:nvSpPr>
          <p:spPr>
            <a:xfrm>
              <a:off x="1187" y="6401"/>
              <a:ext cx="850" cy="850"/>
            </a:xfrm>
            <a:prstGeom prst="rect">
              <a:avLst/>
            </a:prstGeom>
            <a:solidFill>
              <a:srgbClr val="91C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90" name="文本框 89"/>
            <p:cNvSpPr txBox="1"/>
            <p:nvPr>
              <p:custDataLst>
                <p:tags r:id="rId16"/>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11-0616 TCX</a:t>
              </a:r>
            </a:p>
            <a:p>
              <a:pPr algn="ctr"/>
              <a:r>
                <a:rPr lang="en-US" altLang="zh-CN" sz="440" dirty="0">
                  <a:solidFill>
                    <a:schemeClr val="tx1"/>
                  </a:solidFill>
                  <a:latin typeface="微软雅黑" panose="020B0503020204020204" pitchFamily="34" charset="-122"/>
                  <a:ea typeface="微软雅黑" panose="020B0503020204020204" pitchFamily="34" charset="-122"/>
                </a:rPr>
                <a:t>粉蜡黄</a:t>
              </a:r>
            </a:p>
          </p:txBody>
        </p:sp>
        <p:sp>
          <p:nvSpPr>
            <p:cNvPr id="21" name="矩形 20"/>
            <p:cNvSpPr/>
            <p:nvPr>
              <p:custDataLst>
                <p:tags r:id="rId17"/>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22" name="组合 21"/>
          <p:cNvGrpSpPr/>
          <p:nvPr/>
        </p:nvGrpSpPr>
        <p:grpSpPr>
          <a:xfrm>
            <a:off x="3298920" y="4676401"/>
            <a:ext cx="615911" cy="721656"/>
            <a:chOff x="1065" y="6370"/>
            <a:chExt cx="1095" cy="1283"/>
          </a:xfrm>
        </p:grpSpPr>
        <p:sp>
          <p:nvSpPr>
            <p:cNvPr id="29" name="矩形 28"/>
            <p:cNvSpPr/>
            <p:nvPr>
              <p:custDataLst>
                <p:tags r:id="rId12"/>
              </p:custDataLst>
            </p:nvPr>
          </p:nvSpPr>
          <p:spPr>
            <a:xfrm>
              <a:off x="1187" y="6401"/>
              <a:ext cx="850" cy="850"/>
            </a:xfrm>
            <a:prstGeom prst="rect">
              <a:avLst/>
            </a:prstGeom>
            <a:solidFill>
              <a:srgbClr val="187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31" name="文本框 30"/>
            <p:cNvSpPr txBox="1"/>
            <p:nvPr>
              <p:custDataLst>
                <p:tags r:id="rId13"/>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17-0210 TCX </a:t>
              </a:r>
            </a:p>
            <a:p>
              <a:pPr algn="ctr"/>
              <a:r>
                <a:rPr lang="en-US" altLang="zh-CN" sz="440" dirty="0">
                  <a:solidFill>
                    <a:schemeClr val="tx1"/>
                  </a:solidFill>
                  <a:latin typeface="微软雅黑" panose="020B0503020204020204" pitchFamily="34" charset="-122"/>
                  <a:ea typeface="微软雅黑" panose="020B0503020204020204" pitchFamily="34" charset="-122"/>
                </a:rPr>
                <a:t>玉石色</a:t>
              </a:r>
            </a:p>
          </p:txBody>
        </p:sp>
        <p:sp>
          <p:nvSpPr>
            <p:cNvPr id="35" name="矩形 34"/>
            <p:cNvSpPr/>
            <p:nvPr>
              <p:custDataLst>
                <p:tags r:id="rId14"/>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38" name="组合 37"/>
          <p:cNvGrpSpPr/>
          <p:nvPr/>
        </p:nvGrpSpPr>
        <p:grpSpPr>
          <a:xfrm>
            <a:off x="3883896" y="4676401"/>
            <a:ext cx="615911" cy="721656"/>
            <a:chOff x="1065" y="6370"/>
            <a:chExt cx="1095" cy="1283"/>
          </a:xfrm>
        </p:grpSpPr>
        <p:sp>
          <p:nvSpPr>
            <p:cNvPr id="40" name="矩形 39"/>
            <p:cNvSpPr/>
            <p:nvPr>
              <p:custDataLst>
                <p:tags r:id="rId9"/>
              </p:custDataLst>
            </p:nvPr>
          </p:nvSpPr>
          <p:spPr>
            <a:xfrm>
              <a:off x="1187" y="6401"/>
              <a:ext cx="850" cy="850"/>
            </a:xfrm>
            <a:prstGeom prst="rect">
              <a:avLst/>
            </a:prstGeom>
            <a:solidFill>
              <a:srgbClr val="D8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41" name="文本框 40"/>
            <p:cNvSpPr txBox="1"/>
            <p:nvPr>
              <p:custDataLst>
                <p:tags r:id="rId10"/>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15-1333 TCX </a:t>
              </a:r>
            </a:p>
            <a:p>
              <a:pPr algn="ctr"/>
              <a:r>
                <a:rPr lang="en-US" altLang="zh-CN" sz="440" dirty="0">
                  <a:solidFill>
                    <a:schemeClr val="tx1"/>
                  </a:solidFill>
                  <a:latin typeface="微软雅黑" panose="020B0503020204020204" pitchFamily="34" charset="-122"/>
                  <a:ea typeface="微软雅黑" panose="020B0503020204020204" pitchFamily="34" charset="-122"/>
                </a:rPr>
                <a:t>橙色月光石</a:t>
              </a:r>
            </a:p>
          </p:txBody>
        </p:sp>
        <p:sp>
          <p:nvSpPr>
            <p:cNvPr id="44" name="矩形 43"/>
            <p:cNvSpPr/>
            <p:nvPr>
              <p:custDataLst>
                <p:tags r:id="rId11"/>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grpSp>
        <p:nvGrpSpPr>
          <p:cNvPr id="45" name="组合 44"/>
          <p:cNvGrpSpPr/>
          <p:nvPr/>
        </p:nvGrpSpPr>
        <p:grpSpPr>
          <a:xfrm>
            <a:off x="4468870" y="4676401"/>
            <a:ext cx="615911" cy="721656"/>
            <a:chOff x="1065" y="6370"/>
            <a:chExt cx="1095" cy="1283"/>
          </a:xfrm>
        </p:grpSpPr>
        <p:sp>
          <p:nvSpPr>
            <p:cNvPr id="49" name="矩形 48"/>
            <p:cNvSpPr/>
            <p:nvPr>
              <p:custDataLst>
                <p:tags r:id="rId6"/>
              </p:custDataLst>
            </p:nvPr>
          </p:nvSpPr>
          <p:spPr>
            <a:xfrm>
              <a:off x="1187" y="6401"/>
              <a:ext cx="850" cy="850"/>
            </a:xfrm>
            <a:prstGeom prst="rect">
              <a:avLst/>
            </a:prstGeom>
            <a:solidFill>
              <a:srgbClr val="E2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20" dirty="0">
                <a:latin typeface="微软雅黑" panose="020B0503020204020204" pitchFamily="34" charset="-122"/>
                <a:ea typeface="微软雅黑" panose="020B0503020204020204" pitchFamily="34" charset="-122"/>
              </a:endParaRPr>
            </a:p>
          </p:txBody>
        </p:sp>
        <p:sp>
          <p:nvSpPr>
            <p:cNvPr id="50" name="文本框 49"/>
            <p:cNvSpPr txBox="1"/>
            <p:nvPr>
              <p:custDataLst>
                <p:tags r:id="rId7"/>
              </p:custDataLst>
            </p:nvPr>
          </p:nvSpPr>
          <p:spPr>
            <a:xfrm>
              <a:off x="1065" y="7251"/>
              <a:ext cx="1095" cy="402"/>
            </a:xfrm>
            <a:prstGeom prst="rect">
              <a:avLst/>
            </a:prstGeom>
            <a:noFill/>
          </p:spPr>
          <p:txBody>
            <a:bodyPr wrap="square" rtlCol="0">
              <a:spAutoFit/>
            </a:bodyPr>
            <a:lstStyle/>
            <a:p>
              <a:pPr algn="ctr"/>
              <a:r>
                <a:rPr lang="en-US" altLang="zh-CN" sz="440" dirty="0">
                  <a:solidFill>
                    <a:schemeClr val="tx1"/>
                  </a:solidFill>
                  <a:latin typeface="微软雅黑" panose="020B0503020204020204" pitchFamily="34" charset="-122"/>
                  <a:ea typeface="微软雅黑" panose="020B0503020204020204" pitchFamily="34" charset="-122"/>
                </a:rPr>
                <a:t>14-1208 TCX</a:t>
              </a:r>
            </a:p>
            <a:p>
              <a:pPr algn="ctr"/>
              <a:r>
                <a:rPr lang="en-US" altLang="zh-CN" sz="440" dirty="0">
                  <a:solidFill>
                    <a:schemeClr val="tx1"/>
                  </a:solidFill>
                  <a:latin typeface="微软雅黑" panose="020B0503020204020204" pitchFamily="34" charset="-122"/>
                  <a:ea typeface="微软雅黑" panose="020B0503020204020204" pitchFamily="34" charset="-122"/>
                </a:rPr>
                <a:t>燕麦奶</a:t>
              </a:r>
            </a:p>
          </p:txBody>
        </p:sp>
        <p:sp>
          <p:nvSpPr>
            <p:cNvPr id="51" name="矩形 50"/>
            <p:cNvSpPr/>
            <p:nvPr>
              <p:custDataLst>
                <p:tags r:id="rId8"/>
              </p:custDataLst>
            </p:nvPr>
          </p:nvSpPr>
          <p:spPr>
            <a:xfrm>
              <a:off x="1158" y="6370"/>
              <a:ext cx="907" cy="1230"/>
            </a:xfrm>
            <a:prstGeom prst="rect">
              <a:avLst/>
            </a:prstGeom>
            <a:noFill/>
            <a:ln w="3175" cmpd="sng">
              <a:solidFill>
                <a:schemeClr val="tx1"/>
              </a:solidFill>
              <a:prstDash val="solid"/>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595"/>
            </a:p>
          </p:txBody>
        </p:sp>
      </p:grpSp>
      <p:sp>
        <p:nvSpPr>
          <p:cNvPr id="52" name="文本框 51"/>
          <p:cNvSpPr txBox="1"/>
          <p:nvPr>
            <p:custDataLst>
              <p:tags r:id="rId5"/>
            </p:custDataLst>
          </p:nvPr>
        </p:nvSpPr>
        <p:spPr>
          <a:xfrm>
            <a:off x="2432685" y="4422485"/>
            <a:ext cx="2148658" cy="415498"/>
          </a:xfrm>
          <a:prstGeom prst="rect">
            <a:avLst/>
          </a:prstGeom>
          <a:noFill/>
        </p:spPr>
        <p:txBody>
          <a:bodyPr wrap="square" rtlCol="0">
            <a:spAutoFit/>
          </a:bodyPr>
          <a:lstStyle/>
          <a:p>
            <a:r>
              <a:rPr lang="en-US" altLang="zh-CN" sz="80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Base             Pattern</a:t>
            </a:r>
            <a:r>
              <a:rPr lang="zh-CN" altLang="en-US" sz="1050" dirty="0">
                <a:latin typeface="MiSans Normal" panose="00000500000000000000" charset="-122"/>
                <a:ea typeface="MiSans Normal" panose="00000500000000000000" charset="-122"/>
              </a:rPr>
              <a:t> </a:t>
            </a:r>
            <a:r>
              <a:rPr lang="en-US" altLang="zh-CN" sz="1050" dirty="0">
                <a:latin typeface="MiSans Normal" panose="00000500000000000000" charset="-122"/>
                <a:ea typeface="MiSans Normal" panose="00000500000000000000" charset="-122"/>
              </a:rPr>
              <a:t>Color</a:t>
            </a:r>
            <a:endParaRPr lang="zh-CN" altLang="en-US" sz="1050" dirty="0">
              <a:latin typeface="MiSans Normal" panose="00000500000000000000" charset="-122"/>
              <a:ea typeface="MiSans Normal" panose="00000500000000000000" charset="-122"/>
            </a:endParaRPr>
          </a:p>
          <a:p>
            <a:endParaRPr lang="zh-CN" altLang="en-US" sz="1050" dirty="0">
              <a:latin typeface="MiSans Normal" panose="00000500000000000000" charset="-122"/>
              <a:ea typeface="MiSans Normal" panose="00000500000000000000" charset="-122"/>
            </a:endParaRPr>
          </a:p>
        </p:txBody>
      </p:sp>
      <p:sp>
        <p:nvSpPr>
          <p:cNvPr id="34" name="文本框 33"/>
          <p:cNvSpPr txBox="1"/>
          <p:nvPr/>
        </p:nvSpPr>
        <p:spPr>
          <a:xfrm>
            <a:off x="2544434" y="9155123"/>
            <a:ext cx="10245112" cy="646331"/>
          </a:xfrm>
          <a:prstGeom prst="rect">
            <a:avLst/>
          </a:prstGeom>
          <a:noFill/>
        </p:spPr>
        <p:txBody>
          <a:bodyPr wrap="none" rtlCol="0">
            <a:spAutoFit/>
          </a:bodyPr>
          <a:lstStyle/>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rPr>
              <a:t>此图仅为示例，包装自行设计。</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提交作品格式：电子格式</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AI</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或</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PS</a:t>
            </a:r>
            <a:r>
              <a:rPr lang="zh-CN" altLang="en-US" sz="1200" dirty="0">
                <a:solidFill>
                  <a:srgbClr val="FF0000"/>
                </a:solidFill>
                <a:effectLst/>
                <a:latin typeface="MiSans Normal" panose="00000500000000000000" charset="-122"/>
                <a:ea typeface="MiSans Normal" panose="00000500000000000000" charset="-122"/>
                <a:cs typeface="MiSans Normal" panose="00000500000000000000" charset="-122"/>
              </a:rPr>
              <a:t>文件</a:t>
            </a:r>
            <a:r>
              <a:rPr lang="zh-CN"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均可，高清</a:t>
            </a:r>
            <a:r>
              <a:rPr lang="en-US" altLang="zh-CN" sz="1200" dirty="0">
                <a:solidFill>
                  <a:srgbClr val="FF0000"/>
                </a:solidFill>
                <a:effectLst/>
                <a:latin typeface="MiSans Normal" panose="00000500000000000000" charset="-122"/>
                <a:ea typeface="MiSans Normal" panose="00000500000000000000" charset="-122"/>
                <a:cs typeface="MiSans Normal" panose="00000500000000000000" charset="-122"/>
              </a:rPr>
              <a:t>PDF</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设计作品必须保证其真实性和原创性，禁止使用</a:t>
            </a:r>
            <a:r>
              <a:rPr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AI</a:t>
            </a:r>
            <a:r>
              <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GC</a:t>
            </a:r>
            <a:r>
              <a:rPr lang="zh-CN" alt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rPr>
              <a:t>。</a:t>
            </a:r>
            <a:endParaRPr lang="en-US" sz="1200" dirty="0">
              <a:solidFill>
                <a:srgbClr val="FF0000"/>
              </a:solidFill>
              <a:latin typeface="MiSans Normal" panose="00000500000000000000" charset="-122"/>
              <a:ea typeface="微软雅黑" panose="020B0503020204020204" pitchFamily="34"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This image is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sample </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only</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please</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 design the </a:t>
            </a:r>
            <a:r>
              <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rPr>
              <a:t>package </a:t>
            </a: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on your own. </a:t>
            </a:r>
            <a:endParaRPr lang="en-US" altLang="zh-CN" sz="1200" dirty="0">
              <a:solidFill>
                <a:srgbClr val="FF0000"/>
              </a:solidFill>
              <a:latin typeface="MiSans Normal" panose="00000500000000000000" charset="-122"/>
              <a:ea typeface="MiSans Normal" panose="00000500000000000000" charset="-122"/>
              <a:cs typeface="MiSans Normal" panose="00000500000000000000" charset="-122"/>
              <a:sym typeface="+mn-ea"/>
            </a:endParaRPr>
          </a:p>
          <a:p>
            <a:pPr algn="ctr"/>
            <a:r>
              <a:rPr lang="zh-CN" altLang="en-US" sz="1200" dirty="0">
                <a:solidFill>
                  <a:srgbClr val="FF0000"/>
                </a:solidFill>
                <a:latin typeface="MiSans Normal" panose="00000500000000000000" charset="-122"/>
                <a:ea typeface="MiSans Normal" panose="00000500000000000000" charset="-122"/>
                <a:cs typeface="MiSans Normal" panose="00000500000000000000" charset="-122"/>
                <a:sym typeface="+mn-ea"/>
              </a:rPr>
              <a:t>Submission Format: Electronic format in AI or PS files, high-quality PDF Designs must be authentic and original; the use of AIGC is prohibited.</a:t>
            </a:r>
            <a:endParaRPr lang="zh-CN" altLang="en-US" sz="1200" dirty="0">
              <a:solidFill>
                <a:srgbClr val="FF0000"/>
              </a:solidFill>
              <a:latin typeface="MiSans Normal" panose="00000500000000000000" charset="-122"/>
              <a:ea typeface="MiSans Normal" panose="00000500000000000000" charset="-122"/>
              <a:cs typeface="MiSans Normal" panose="00000500000000000000"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db3a467-b2e6-4e89-9a09-f6bc2369e1be"/>
  <p:tag name="COMMONDATA" val="eyJoZGlkIjoiZDQyMTQwYjJmZjFjZDFmNjIzNDUwMjYyNDJiNTI1OW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3292</Words>
  <Application>Microsoft Office PowerPoint</Application>
  <PresentationFormat>自定义</PresentationFormat>
  <Paragraphs>485</Paragraphs>
  <Slides>13</Slides>
  <Notes>0</Notes>
  <HiddenSlides>0</HiddenSlides>
  <MMClips>0</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13</vt:i4>
      </vt:variant>
    </vt:vector>
  </HeadingPairs>
  <TitlesOfParts>
    <vt:vector size="29" baseType="lpstr">
      <vt:lpstr>宋体</vt:lpstr>
      <vt:lpstr>等线</vt:lpstr>
      <vt:lpstr>Calibri Light</vt:lpstr>
      <vt:lpstr>MiSans Bold</vt:lpstr>
      <vt:lpstr>Times New Roman</vt:lpstr>
      <vt:lpstr>等线 Light</vt:lpstr>
      <vt:lpstr>Arial Black KOI8</vt:lpstr>
      <vt:lpstr>Arial</vt:lpstr>
      <vt:lpstr>Dubai Medium</vt:lpstr>
      <vt:lpstr>微软雅黑</vt:lpstr>
      <vt:lpstr>Yu Gothic Medium</vt:lpstr>
      <vt:lpstr>MiSans Normal</vt:lpstr>
      <vt:lpstr>Calibri</vt:lpstr>
      <vt:lpstr>3_Office 主题​​</vt:lpstr>
      <vt:lpstr>自定义设计方案</vt:lpstr>
      <vt:lpstr>7_自定义设计方案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2024 ISFS AWARD国际民俗礼品时尚创新大赛-参赛作品知识产权协议 2024  ISFS Award of International Folk Gifts Innovative Design Contest-Intellectual Property Agreement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 思</dc:creator>
  <cp:lastModifiedBy>Administrator</cp:lastModifiedBy>
  <cp:revision>1841</cp:revision>
  <cp:lastPrinted>2023-11-30T03:18:00Z</cp:lastPrinted>
  <dcterms:created xsi:type="dcterms:W3CDTF">2023-11-30T03:18:00Z</dcterms:created>
  <dcterms:modified xsi:type="dcterms:W3CDTF">2023-12-08T08:31:59Z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2052-12.1.0.15990</vt:lpwstr>
  </property>
  <property fmtid="{D5CDD505-2E9C-101B-9397-08002B2CF9AE}" pid="3" name="ICV">
    <vt:lpwstr>80D231795CC740DDA4A5FB3D38E5C305_13</vt:lpwstr>
  </property>
</Properties>
</file>