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3"/>
    <p:sldId id="313" r:id="rId4"/>
    <p:sldId id="256" r:id="rId5"/>
    <p:sldId id="282" r:id="rId6"/>
    <p:sldId id="302" r:id="rId7"/>
    <p:sldId id="296" r:id="rId8"/>
    <p:sldId id="303" r:id="rId9"/>
    <p:sldId id="281" r:id="rId10"/>
    <p:sldId id="305" r:id="rId11"/>
    <p:sldId id="306" r:id="rId12"/>
    <p:sldId id="307" r:id="rId13"/>
    <p:sldId id="308" r:id="rId14"/>
    <p:sldId id="283" r:id="rId15"/>
    <p:sldId id="309" r:id="rId16"/>
    <p:sldId id="310" r:id="rId17"/>
    <p:sldId id="311" r:id="rId18"/>
    <p:sldId id="312" r:id="rId19"/>
    <p:sldId id="284" r:id="rId20"/>
    <p:sldId id="279" r:id="rId21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ADC"/>
    <a:srgbClr val="F3E6AD"/>
    <a:srgbClr val="CEB398"/>
    <a:srgbClr val="E9957B"/>
    <a:srgbClr val="7F9478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383" autoAdjust="0"/>
  </p:normalViewPr>
  <p:slideViewPr>
    <p:cSldViewPr snapToGrid="0">
      <p:cViewPr varScale="1">
        <p:scale>
          <a:sx n="88" d="100"/>
          <a:sy n="88" d="100"/>
        </p:scale>
        <p:origin x="10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国际风</a:t>
            </a:r>
            <a:r>
              <a:rPr lang="en-US" altLang="zh-CN"/>
              <a:t>·</a:t>
            </a:r>
            <a:r>
              <a:rPr lang="zh-CN" altLang="en-US"/>
              <a:t>足尚情</a:t>
            </a:r>
            <a:r>
              <a:rPr lang="en-US" altLang="zh-CN"/>
              <a:t>ISFS Award</a:t>
            </a:r>
            <a:r>
              <a:rPr lang="zh-CN" altLang="en-US"/>
              <a:t>首届国际民俗礼品时尚创新大赛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54645-2114-492B-96D7-6C364D9D0A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CA068-1278-44E2-A49F-A8879725659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国际风</a:t>
            </a:r>
            <a:r>
              <a:rPr lang="en-US" altLang="zh-CN"/>
              <a:t>·</a:t>
            </a:r>
            <a:r>
              <a:rPr lang="zh-CN" altLang="en-US"/>
              <a:t>足尚情</a:t>
            </a:r>
            <a:r>
              <a:rPr lang="en-US" altLang="zh-CN"/>
              <a:t>ISFS Award</a:t>
            </a:r>
            <a:r>
              <a:rPr lang="zh-CN" altLang="en-US"/>
              <a:t>首届国际民俗礼品时尚创新大赛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D2214-B3DD-4F61-B3E7-27123B86F1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7C0F5-E2C7-442F-941C-359DDE8E21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D1EE-9766-42D1-A2F0-853B881AF05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E2654-4324-4F4F-B9BE-811C4A361F6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68D4-0B5E-4EDD-A0B7-A705C06CDFC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3920-8B3A-4AC2-B874-7FDF6009A45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249A-058E-4571-B4EF-A6A8FF19981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0E6B9-2D20-4562-9828-587A9C404F88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B099-8ABE-4EAE-B03D-AEAD99AE235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7A05-1FA4-4F4A-9426-AAB383A80077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8C22-A263-485F-AF9E-2CAB4CD9936D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9165771" y="488752"/>
            <a:ext cx="3174275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350" kern="100">
                <a:ea typeface="仿宋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国际风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足尚情</a:t>
            </a:r>
            <a:endParaRPr lang="zh-CN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00000"/>
              </a:lnSpc>
            </a:pP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ISFS Award</a:t>
            </a:r>
            <a:r>
              <a:rPr lang="zh-CN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首届国际民俗礼品时尚创新大赛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0391" y="1045029"/>
            <a:ext cx="11899655" cy="8239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7420-4A9D-40AE-B604-E9D452DEF768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5A73-4412-46F3-A2AB-BD8F3F318EB9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A27F2-DFBB-4FFF-ABCB-7A20A57AF12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39CA1-C6FF-4C5F-9FD5-0E6C1E57AD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15192" y="1306522"/>
            <a:ext cx="9171216" cy="26123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350" kern="100">
                <a:ea typeface="仿宋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足尚情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首届国际民俗礼品时尚创新大赛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/>
              <a:t>International </a:t>
            </a:r>
            <a:r>
              <a:rPr lang="en-US" altLang="zh-CN" sz="2000" b="1" dirty="0" err="1"/>
              <a:t>Style·Socks</a:t>
            </a:r>
            <a:r>
              <a:rPr lang="en-US" altLang="zh-CN" sz="2000" b="1" dirty="0"/>
              <a:t> Fashion Design</a:t>
            </a:r>
            <a:endParaRPr lang="zh-CN" altLang="zh-CN" sz="2000" dirty="0"/>
          </a:p>
          <a:p>
            <a:pPr algn="ctr">
              <a:lnSpc>
                <a:spcPct val="150000"/>
              </a:lnSpc>
            </a:pPr>
            <a:r>
              <a:rPr lang="en-US" altLang="zh-CN" sz="2000" b="1" dirty="0"/>
              <a:t>The 1ST International Folk Gift Fashion Design Innovation Contest of 2023 ISFS Award</a:t>
            </a:r>
            <a:endParaRPr lang="en-US" altLang="zh-CN" sz="2000" b="1" dirty="0"/>
          </a:p>
          <a:p>
            <a:pPr algn="ctr">
              <a:lnSpc>
                <a:spcPct val="15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2735980" y="3214530"/>
            <a:ext cx="7021631" cy="1408748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作品名称：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29796" y="4740189"/>
            <a:ext cx="26740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NAME OF DESIGN: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5326948" y="844857"/>
            <a:ext cx="2147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ISFS AWARD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2829560" y="7496810"/>
            <a:ext cx="181546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日期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DATE)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9559" y="5492750"/>
            <a:ext cx="53129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中文名</a:t>
            </a:r>
            <a:r>
              <a:rPr lang="en-US" altLang="zh-CN" dirty="0"/>
              <a:t>(Chinese Name):</a:t>
            </a:r>
            <a:endParaRPr lang="zh-CN" altLang="en-US" dirty="0"/>
          </a:p>
          <a:p>
            <a:r>
              <a:rPr lang="zh-CN" altLang="en-US" dirty="0"/>
              <a:t>英文名</a:t>
            </a:r>
            <a:r>
              <a:rPr lang="en-US" altLang="zh-CN" dirty="0"/>
              <a:t>(English Name):</a:t>
            </a:r>
            <a:endParaRPr lang="en-US" altLang="zh-CN" dirty="0"/>
          </a:p>
          <a:p>
            <a:r>
              <a:rPr lang="zh-CN" altLang="en-US" dirty="0"/>
              <a:t>国</a:t>
            </a:r>
            <a:r>
              <a:rPr lang="en-US" altLang="zh-CN" dirty="0"/>
              <a:t>    </a:t>
            </a:r>
            <a:r>
              <a:rPr lang="zh-CN" altLang="en-US" dirty="0"/>
              <a:t>家</a:t>
            </a:r>
            <a:r>
              <a:rPr lang="en-US" altLang="zh-CN" dirty="0"/>
              <a:t>(Country) :</a:t>
            </a:r>
            <a:endParaRPr lang="en-US" altLang="zh-CN" dirty="0"/>
          </a:p>
          <a:p>
            <a:r>
              <a:rPr lang="zh-CN" altLang="en-US" dirty="0"/>
              <a:t>城</a:t>
            </a:r>
            <a:r>
              <a:rPr lang="en-US" altLang="zh-CN" dirty="0"/>
              <a:t>    </a:t>
            </a:r>
            <a:r>
              <a:rPr lang="zh-CN" altLang="en-US" dirty="0"/>
              <a:t>市</a:t>
            </a:r>
            <a:r>
              <a:rPr lang="en-US" altLang="zh-CN" dirty="0"/>
              <a:t>(City) :</a:t>
            </a:r>
            <a:endParaRPr lang="zh-CN" altLang="en-US" dirty="0"/>
          </a:p>
          <a:p>
            <a:r>
              <a:rPr lang="zh-CN" altLang="en-US" dirty="0"/>
              <a:t>学</a:t>
            </a:r>
            <a:r>
              <a:rPr lang="en-US" altLang="zh-CN" dirty="0"/>
              <a:t>    </a:t>
            </a:r>
            <a:r>
              <a:rPr lang="zh-CN" altLang="en-US" dirty="0"/>
              <a:t>校</a:t>
            </a:r>
            <a:r>
              <a:rPr lang="en-US" altLang="zh-CN" dirty="0"/>
              <a:t>(University) :</a:t>
            </a:r>
            <a:endParaRPr lang="zh-CN" altLang="en-US" dirty="0"/>
          </a:p>
          <a:p>
            <a:r>
              <a:rPr lang="zh-CN" altLang="en-US" dirty="0"/>
              <a:t>指导教师（如有）</a:t>
            </a:r>
            <a:r>
              <a:rPr lang="en-US" altLang="zh-CN" dirty="0"/>
              <a:t>Faculty Advisor (if any) :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91592" y="3193822"/>
            <a:ext cx="4479456" cy="3559907"/>
            <a:chOff x="1468432" y="1462370"/>
            <a:chExt cx="4403176" cy="34992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41" y="3209108"/>
            <a:ext cx="2507729" cy="354156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系列二 </a:t>
            </a:r>
            <a:r>
              <a:rPr lang="en-US" altLang="zh-CN" dirty="0"/>
              <a:t>COLLECTION 2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2 Work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91592" y="3193822"/>
            <a:ext cx="4479456" cy="3559907"/>
            <a:chOff x="1468432" y="1462370"/>
            <a:chExt cx="4403176" cy="34992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41" y="3209108"/>
            <a:ext cx="2507729" cy="354156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系列二 </a:t>
            </a:r>
            <a:r>
              <a:rPr lang="en-US" altLang="zh-CN" dirty="0"/>
              <a:t>COLLECTION 2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3 Work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91592" y="3193822"/>
            <a:ext cx="4479456" cy="3559907"/>
            <a:chOff x="1468432" y="1462370"/>
            <a:chExt cx="4403176" cy="34992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41" y="3209108"/>
            <a:ext cx="2507729" cy="354156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系列二 </a:t>
            </a:r>
            <a:r>
              <a:rPr lang="en-US" altLang="zh-CN" dirty="0"/>
              <a:t>COLLECTION 2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4 Work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2046679" y="5266333"/>
            <a:ext cx="3732649" cy="2966406"/>
            <a:chOff x="1468432" y="1462370"/>
            <a:chExt cx="4403176" cy="34992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7380637" y="5254145"/>
            <a:ext cx="3732649" cy="2966406"/>
            <a:chOff x="1468432" y="1462370"/>
            <a:chExt cx="4403176" cy="34992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450972" y="1045029"/>
            <a:ext cx="11899655" cy="8239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53453" y="236002"/>
            <a:ext cx="21897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设计汇总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en-US" altLang="zh-CN" dirty="0"/>
              <a:t>COLLECTION 2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025981" y="1155745"/>
            <a:ext cx="3732649" cy="2966406"/>
            <a:chOff x="1468432" y="1462370"/>
            <a:chExt cx="4403176" cy="3499287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7359939" y="1143557"/>
            <a:ext cx="3732649" cy="2966406"/>
            <a:chOff x="1468432" y="1462370"/>
            <a:chExt cx="4403176" cy="349928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91592" y="3193822"/>
            <a:ext cx="4479456" cy="3559907"/>
            <a:chOff x="1468432" y="1462370"/>
            <a:chExt cx="4403176" cy="34992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41" y="3209108"/>
            <a:ext cx="2507729" cy="354156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系列三 </a:t>
            </a:r>
            <a:r>
              <a:rPr lang="en-US" altLang="zh-CN" dirty="0"/>
              <a:t>COLLECTION 3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1 Work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91592" y="3193822"/>
            <a:ext cx="4479456" cy="3559907"/>
            <a:chOff x="1468432" y="1462370"/>
            <a:chExt cx="4403176" cy="34992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41" y="3209108"/>
            <a:ext cx="2507729" cy="35415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系列三 </a:t>
            </a:r>
            <a:r>
              <a:rPr lang="en-US" altLang="zh-CN" dirty="0"/>
              <a:t>COLLECTION 3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2 Work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91592" y="3193822"/>
            <a:ext cx="4479456" cy="3559907"/>
            <a:chOff x="1468432" y="1462370"/>
            <a:chExt cx="4403176" cy="34992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41" y="3209108"/>
            <a:ext cx="2507729" cy="35415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系列三 </a:t>
            </a:r>
            <a:r>
              <a:rPr lang="en-US" altLang="zh-CN" dirty="0"/>
              <a:t>COLLECTION 3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3 Work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91592" y="3193822"/>
            <a:ext cx="4479456" cy="3559907"/>
            <a:chOff x="1468432" y="1462370"/>
            <a:chExt cx="4403176" cy="34992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41" y="3209108"/>
            <a:ext cx="2507729" cy="35415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系列三 </a:t>
            </a:r>
            <a:r>
              <a:rPr lang="en-US" altLang="zh-CN" dirty="0"/>
              <a:t>COLLECTION 3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4 Work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2046679" y="5266333"/>
            <a:ext cx="3732649" cy="2966406"/>
            <a:chOff x="1468432" y="1462370"/>
            <a:chExt cx="4403176" cy="34992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7380637" y="5254145"/>
            <a:ext cx="3732649" cy="2966406"/>
            <a:chOff x="1468432" y="1462370"/>
            <a:chExt cx="4403176" cy="34992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450972" y="1045029"/>
            <a:ext cx="11899655" cy="8239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53453" y="236002"/>
            <a:ext cx="21897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设计汇总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en-US" altLang="zh-CN" dirty="0"/>
              <a:t>COLLECTION 3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025981" y="1155745"/>
            <a:ext cx="3732649" cy="2966406"/>
            <a:chOff x="1468432" y="1462370"/>
            <a:chExt cx="4403176" cy="3499287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7359939" y="1143557"/>
            <a:ext cx="3732649" cy="2966406"/>
            <a:chOff x="1468432" y="1462370"/>
            <a:chExt cx="4403176" cy="349928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0391" y="1045029"/>
            <a:ext cx="11899655" cy="8239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6"/>
          <p:cNvSpPr txBox="1"/>
          <p:nvPr/>
        </p:nvSpPr>
        <p:spPr>
          <a:xfrm>
            <a:off x="553453" y="236002"/>
            <a:ext cx="2442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设计方案汇总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ALL COLLECTIONS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37906" y="2655359"/>
            <a:ext cx="152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COLLECTION 1</a:t>
            </a:r>
            <a:endParaRPr lang="en-US" altLang="zh-CN" dirty="0"/>
          </a:p>
        </p:txBody>
      </p:sp>
      <p:grpSp>
        <p:nvGrpSpPr>
          <p:cNvPr id="88" name="组合 87"/>
          <p:cNvGrpSpPr/>
          <p:nvPr/>
        </p:nvGrpSpPr>
        <p:grpSpPr>
          <a:xfrm>
            <a:off x="2601495" y="4371454"/>
            <a:ext cx="9443797" cy="1695315"/>
            <a:chOff x="2601495" y="1937409"/>
            <a:chExt cx="9443797" cy="1695315"/>
          </a:xfrm>
        </p:grpSpPr>
        <p:grpSp>
          <p:nvGrpSpPr>
            <p:cNvPr id="89" name="组合 88"/>
            <p:cNvGrpSpPr/>
            <p:nvPr/>
          </p:nvGrpSpPr>
          <p:grpSpPr>
            <a:xfrm>
              <a:off x="2601495" y="1937409"/>
              <a:ext cx="2133226" cy="1695315"/>
              <a:chOff x="1468432" y="1462370"/>
              <a:chExt cx="4403176" cy="3499287"/>
            </a:xfrm>
          </p:grpSpPr>
          <p:pic>
            <p:nvPicPr>
              <p:cNvPr id="99" name="图片 98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>
                <a:off x="1468432" y="1462370"/>
                <a:ext cx="2226004" cy="3499287"/>
              </a:xfrm>
              <a:prstGeom prst="rect">
                <a:avLst/>
              </a:prstGeom>
            </p:spPr>
          </p:pic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 flipH="1">
                <a:off x="3645604" y="1462370"/>
                <a:ext cx="2226004" cy="3499287"/>
              </a:xfrm>
              <a:prstGeom prst="rect">
                <a:avLst/>
              </a:prstGeom>
            </p:spPr>
          </p:pic>
        </p:grpSp>
        <p:grpSp>
          <p:nvGrpSpPr>
            <p:cNvPr id="90" name="组合 89"/>
            <p:cNvGrpSpPr/>
            <p:nvPr/>
          </p:nvGrpSpPr>
          <p:grpSpPr>
            <a:xfrm>
              <a:off x="5038352" y="1937409"/>
              <a:ext cx="2133226" cy="1695315"/>
              <a:chOff x="1468432" y="1462370"/>
              <a:chExt cx="4403176" cy="3499287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>
                <a:off x="1468432" y="1462370"/>
                <a:ext cx="2226004" cy="3499287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 flipH="1">
                <a:off x="3645604" y="1462370"/>
                <a:ext cx="2226004" cy="3499287"/>
              </a:xfrm>
              <a:prstGeom prst="rect">
                <a:avLst/>
              </a:prstGeom>
            </p:spPr>
          </p:pic>
        </p:grpSp>
        <p:grpSp>
          <p:nvGrpSpPr>
            <p:cNvPr id="91" name="组合 90"/>
            <p:cNvGrpSpPr/>
            <p:nvPr/>
          </p:nvGrpSpPr>
          <p:grpSpPr>
            <a:xfrm>
              <a:off x="7475209" y="1937409"/>
              <a:ext cx="2133226" cy="1695315"/>
              <a:chOff x="1468432" y="1462370"/>
              <a:chExt cx="4403176" cy="3499287"/>
            </a:xfrm>
          </p:grpSpPr>
          <p:pic>
            <p:nvPicPr>
              <p:cNvPr id="95" name="图片 94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>
                <a:off x="1468432" y="1462370"/>
                <a:ext cx="2226004" cy="3499287"/>
              </a:xfrm>
              <a:prstGeom prst="rect">
                <a:avLst/>
              </a:prstGeom>
            </p:spPr>
          </p:pic>
          <p:pic>
            <p:nvPicPr>
              <p:cNvPr id="96" name="图片 9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 flipH="1">
                <a:off x="3645604" y="1462370"/>
                <a:ext cx="2226004" cy="3499287"/>
              </a:xfrm>
              <a:prstGeom prst="rect">
                <a:avLst/>
              </a:prstGeom>
            </p:spPr>
          </p:pic>
        </p:grpSp>
        <p:grpSp>
          <p:nvGrpSpPr>
            <p:cNvPr id="92" name="组合 91"/>
            <p:cNvGrpSpPr/>
            <p:nvPr/>
          </p:nvGrpSpPr>
          <p:grpSpPr>
            <a:xfrm>
              <a:off x="9912066" y="1937409"/>
              <a:ext cx="2133226" cy="1695315"/>
              <a:chOff x="1468432" y="1462370"/>
              <a:chExt cx="4403176" cy="3499287"/>
            </a:xfrm>
          </p:grpSpPr>
          <p:pic>
            <p:nvPicPr>
              <p:cNvPr id="93" name="图片 9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>
                <a:off x="1468432" y="1462370"/>
                <a:ext cx="2226004" cy="3499287"/>
              </a:xfrm>
              <a:prstGeom prst="rect">
                <a:avLst/>
              </a:prstGeom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 flipH="1">
                <a:off x="3645604" y="1462370"/>
                <a:ext cx="2226004" cy="3499287"/>
              </a:xfrm>
              <a:prstGeom prst="rect">
                <a:avLst/>
              </a:prstGeom>
            </p:spPr>
          </p:pic>
        </p:grpSp>
      </p:grpSp>
      <p:sp>
        <p:nvSpPr>
          <p:cNvPr id="49" name="文本框 48"/>
          <p:cNvSpPr txBox="1"/>
          <p:nvPr/>
        </p:nvSpPr>
        <p:spPr>
          <a:xfrm>
            <a:off x="835086" y="4955382"/>
            <a:ext cx="152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COLLECTION 2</a:t>
            </a:r>
            <a:endParaRPr lang="en-US" altLang="zh-CN" dirty="0"/>
          </a:p>
        </p:txBody>
      </p:sp>
      <p:sp>
        <p:nvSpPr>
          <p:cNvPr id="50" name="文本框 49"/>
          <p:cNvSpPr txBox="1"/>
          <p:nvPr/>
        </p:nvSpPr>
        <p:spPr>
          <a:xfrm>
            <a:off x="782110" y="7329991"/>
            <a:ext cx="152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COLLECTION 3</a:t>
            </a:r>
            <a:endParaRPr lang="en-US" altLang="zh-CN" dirty="0"/>
          </a:p>
        </p:txBody>
      </p:sp>
      <p:grpSp>
        <p:nvGrpSpPr>
          <p:cNvPr id="106" name="组合 105"/>
          <p:cNvGrpSpPr/>
          <p:nvPr/>
        </p:nvGrpSpPr>
        <p:grpSpPr>
          <a:xfrm>
            <a:off x="2601495" y="6805500"/>
            <a:ext cx="9443797" cy="1695315"/>
            <a:chOff x="2601495" y="1937409"/>
            <a:chExt cx="9443797" cy="1695315"/>
          </a:xfrm>
        </p:grpSpPr>
        <p:grpSp>
          <p:nvGrpSpPr>
            <p:cNvPr id="107" name="组合 106"/>
            <p:cNvGrpSpPr/>
            <p:nvPr/>
          </p:nvGrpSpPr>
          <p:grpSpPr>
            <a:xfrm>
              <a:off x="2601495" y="1937409"/>
              <a:ext cx="2133226" cy="1695315"/>
              <a:chOff x="1468432" y="1462370"/>
              <a:chExt cx="4403176" cy="3499287"/>
            </a:xfrm>
          </p:grpSpPr>
          <p:pic>
            <p:nvPicPr>
              <p:cNvPr id="128" name="图片 127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>
                <a:off x="1468432" y="1462370"/>
                <a:ext cx="2226004" cy="3499287"/>
              </a:xfrm>
              <a:prstGeom prst="rect">
                <a:avLst/>
              </a:prstGeom>
            </p:spPr>
          </p:pic>
          <p:pic>
            <p:nvPicPr>
              <p:cNvPr id="129" name="图片 128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 flipH="1">
                <a:off x="3645604" y="1462370"/>
                <a:ext cx="2226004" cy="3499287"/>
              </a:xfrm>
              <a:prstGeom prst="rect">
                <a:avLst/>
              </a:prstGeom>
            </p:spPr>
          </p:pic>
        </p:grpSp>
        <p:grpSp>
          <p:nvGrpSpPr>
            <p:cNvPr id="108" name="组合 107"/>
            <p:cNvGrpSpPr/>
            <p:nvPr/>
          </p:nvGrpSpPr>
          <p:grpSpPr>
            <a:xfrm>
              <a:off x="5038352" y="1937409"/>
              <a:ext cx="2133226" cy="1695315"/>
              <a:chOff x="1468432" y="1462370"/>
              <a:chExt cx="4403176" cy="3499287"/>
            </a:xfrm>
          </p:grpSpPr>
          <p:pic>
            <p:nvPicPr>
              <p:cNvPr id="126" name="图片 12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>
                <a:off x="1468432" y="1462370"/>
                <a:ext cx="2226004" cy="3499287"/>
              </a:xfrm>
              <a:prstGeom prst="rect">
                <a:avLst/>
              </a:prstGeom>
            </p:spPr>
          </p:pic>
          <p:pic>
            <p:nvPicPr>
              <p:cNvPr id="127" name="图片 126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 flipH="1">
                <a:off x="3645604" y="1462370"/>
                <a:ext cx="2226004" cy="3499287"/>
              </a:xfrm>
              <a:prstGeom prst="rect">
                <a:avLst/>
              </a:prstGeom>
            </p:spPr>
          </p:pic>
        </p:grpSp>
        <p:grpSp>
          <p:nvGrpSpPr>
            <p:cNvPr id="109" name="组合 108"/>
            <p:cNvGrpSpPr/>
            <p:nvPr/>
          </p:nvGrpSpPr>
          <p:grpSpPr>
            <a:xfrm>
              <a:off x="7475209" y="1937409"/>
              <a:ext cx="2133226" cy="1695315"/>
              <a:chOff x="1468432" y="1462370"/>
              <a:chExt cx="4403176" cy="3499287"/>
            </a:xfrm>
          </p:grpSpPr>
          <p:pic>
            <p:nvPicPr>
              <p:cNvPr id="113" name="图片 11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>
                <a:off x="1468432" y="1462370"/>
                <a:ext cx="2226004" cy="3499287"/>
              </a:xfrm>
              <a:prstGeom prst="rect">
                <a:avLst/>
              </a:prstGeom>
            </p:spPr>
          </p:pic>
          <p:pic>
            <p:nvPicPr>
              <p:cNvPr id="115" name="图片 114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 flipH="1">
                <a:off x="3645604" y="1462370"/>
                <a:ext cx="2226004" cy="3499287"/>
              </a:xfrm>
              <a:prstGeom prst="rect">
                <a:avLst/>
              </a:prstGeom>
            </p:spPr>
          </p:pic>
        </p:grpSp>
        <p:grpSp>
          <p:nvGrpSpPr>
            <p:cNvPr id="110" name="组合 109"/>
            <p:cNvGrpSpPr/>
            <p:nvPr/>
          </p:nvGrpSpPr>
          <p:grpSpPr>
            <a:xfrm>
              <a:off x="9912066" y="1937409"/>
              <a:ext cx="2133226" cy="1695315"/>
              <a:chOff x="1468432" y="1462370"/>
              <a:chExt cx="4403176" cy="3499287"/>
            </a:xfrm>
          </p:grpSpPr>
          <p:pic>
            <p:nvPicPr>
              <p:cNvPr id="111" name="图片 110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>
                <a:off x="1468432" y="1462370"/>
                <a:ext cx="2226004" cy="3499287"/>
              </a:xfrm>
              <a:prstGeom prst="rect">
                <a:avLst/>
              </a:prstGeom>
            </p:spPr>
          </p:pic>
          <p:pic>
            <p:nvPicPr>
              <p:cNvPr id="112" name="图片 111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04"/>
              <a:stretch>
                <a:fillRect/>
              </a:stretch>
            </p:blipFill>
            <p:spPr>
              <a:xfrm flipH="1">
                <a:off x="3645604" y="1462370"/>
                <a:ext cx="2226004" cy="3499287"/>
              </a:xfrm>
              <a:prstGeom prst="rect">
                <a:avLst/>
              </a:prstGeom>
            </p:spPr>
          </p:pic>
        </p:grp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75" y="2169847"/>
            <a:ext cx="2223836" cy="17776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32906" y="2093131"/>
            <a:ext cx="2305202" cy="1854336"/>
            <a:chOff x="2632906" y="2093131"/>
            <a:chExt cx="2305202" cy="1854336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15"/>
            <a:stretch>
              <a:fillRect/>
            </a:stretch>
          </p:blipFill>
          <p:spPr>
            <a:xfrm>
              <a:off x="2632906" y="2093131"/>
              <a:ext cx="1152601" cy="1854336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15"/>
            <a:stretch>
              <a:fillRect/>
            </a:stretch>
          </p:blipFill>
          <p:spPr>
            <a:xfrm flipH="1">
              <a:off x="3785507" y="2093131"/>
              <a:ext cx="1152601" cy="1854336"/>
            </a:xfrm>
            <a:prstGeom prst="rect">
              <a:avLst/>
            </a:prstGeom>
          </p:spPr>
        </p:pic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062220" y="2273300"/>
            <a:ext cx="2135505" cy="1673860"/>
            <a:chOff x="19040" y="2140"/>
            <a:chExt cx="6052" cy="4744"/>
          </a:xfrm>
        </p:grpSpPr>
        <p:pic>
          <p:nvPicPr>
            <p:cNvPr id="12" name="图片 11" descr="改色1"/>
            <p:cNvPicPr>
              <a:picLocks noChangeAspect="1"/>
            </p:cNvPicPr>
            <p:nvPr/>
          </p:nvPicPr>
          <p:blipFill>
            <a:blip r:embed="rId4"/>
            <a:srcRect r="51495" b="51367"/>
            <a:stretch>
              <a:fillRect/>
            </a:stretch>
          </p:blipFill>
          <p:spPr>
            <a:xfrm>
              <a:off x="19040" y="2140"/>
              <a:ext cx="3083" cy="4658"/>
            </a:xfrm>
            <a:prstGeom prst="rect">
              <a:avLst/>
            </a:prstGeom>
          </p:spPr>
        </p:pic>
        <p:pic>
          <p:nvPicPr>
            <p:cNvPr id="4" name="图片 3" descr="改色2"/>
            <p:cNvPicPr>
              <a:picLocks noChangeAspect="1"/>
            </p:cNvPicPr>
            <p:nvPr/>
          </p:nvPicPr>
          <p:blipFill>
            <a:blip r:embed="rId5"/>
            <a:srcRect l="50470" b="50857"/>
            <a:stretch>
              <a:fillRect/>
            </a:stretch>
          </p:blipFill>
          <p:spPr>
            <a:xfrm>
              <a:off x="21936" y="2162"/>
              <a:ext cx="3157" cy="4722"/>
            </a:xfrm>
            <a:prstGeom prst="rect">
              <a:avLst/>
            </a:prstGeom>
          </p:spPr>
        </p:pic>
      </p:grp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9937750" y="2200910"/>
            <a:ext cx="2254003" cy="1749600"/>
            <a:chOff x="19122" y="8008"/>
            <a:chExt cx="5988" cy="4648"/>
          </a:xfrm>
        </p:grpSpPr>
        <p:pic>
          <p:nvPicPr>
            <p:cNvPr id="13" name="图片 12" descr="色彩修改1"/>
            <p:cNvPicPr>
              <a:picLocks noChangeAspect="1"/>
            </p:cNvPicPr>
            <p:nvPr/>
          </p:nvPicPr>
          <p:blipFill>
            <a:blip r:embed="rId6"/>
            <a:srcRect l="50466" b="48596"/>
            <a:stretch>
              <a:fillRect/>
            </a:stretch>
          </p:blipFill>
          <p:spPr>
            <a:xfrm>
              <a:off x="22132" y="8008"/>
              <a:ext cx="2979" cy="4649"/>
            </a:xfrm>
            <a:prstGeom prst="rect">
              <a:avLst/>
            </a:prstGeom>
          </p:spPr>
        </p:pic>
        <p:pic>
          <p:nvPicPr>
            <p:cNvPr id="5" name="图片 4" descr="色彩修改2"/>
            <p:cNvPicPr>
              <a:picLocks noChangeAspect="1"/>
            </p:cNvPicPr>
            <p:nvPr/>
          </p:nvPicPr>
          <p:blipFill>
            <a:blip r:embed="rId7"/>
            <a:srcRect r="51164" b="48236"/>
            <a:stretch>
              <a:fillRect/>
            </a:stretch>
          </p:blipFill>
          <p:spPr>
            <a:xfrm>
              <a:off x="19122" y="8008"/>
              <a:ext cx="2916" cy="46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3453" y="236002"/>
            <a:ext cx="2484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品牌调研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BRAND RESEARCH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4379" y="3500560"/>
            <a:ext cx="5425316" cy="522854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调研说明及要求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请在设计方案开始之前做一份袜子产品的调研；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你可以挑选家乡（国家或城市）中，最受欢迎、最有地方特色的袜子品牌进行调研；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调研包括：品牌名称、品牌简介、以及店内产品照片，若无法拍摄店铺照片也可以网上找典型图片代替。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complete a research about socks before you do the design project;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can choose the most popular and local socks brands in your hometown</a:t>
            </a:r>
            <a:r>
              <a:rPr lang="en-GB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(country or city),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your research report;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research includes: the brand name, the brand profile, and the photos of the in-store products. If you can't take the store photos, you can also find the typical pictures online instead.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4379" y="1197966"/>
            <a:ext cx="206709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品牌名称：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BRAND NAME</a:t>
            </a:r>
            <a:endParaRPr lang="en-GB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品牌简介：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12652" y="1651666"/>
            <a:ext cx="5984569" cy="7467641"/>
            <a:chOff x="6400800" y="1339151"/>
            <a:chExt cx="5826307" cy="727015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405018" y="5009309"/>
              <a:ext cx="2875782" cy="360000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107" y="1339151"/>
              <a:ext cx="2880000" cy="3600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107" y="5009310"/>
              <a:ext cx="2880000" cy="3600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339151"/>
              <a:ext cx="2880000" cy="360000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6244395" y="1197966"/>
            <a:ext cx="2085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 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59664" y="1319715"/>
            <a:ext cx="1714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Bonne Maison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t="7686"/>
          <a:stretch>
            <a:fillRect/>
          </a:stretch>
        </p:blipFill>
        <p:spPr>
          <a:xfrm>
            <a:off x="440391" y="1045027"/>
            <a:ext cx="11899655" cy="823874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0391" y="1045029"/>
            <a:ext cx="11899655" cy="8239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3136964" y="4334895"/>
            <a:ext cx="6386685" cy="1547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zh-CN" sz="32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灵感来源</a:t>
            </a:r>
            <a:r>
              <a:rPr lang="zh-CN" altLang="en-US" sz="32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（灵感图</a:t>
            </a:r>
            <a:r>
              <a:rPr lang="en-US" altLang="zh-CN" sz="32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32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文字描述）</a:t>
            </a:r>
            <a:endParaRPr lang="en-US" altLang="zh-CN" sz="32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INSPIRATION (INSPIRATION PICTURES &amp; DESCRIPTION)</a:t>
            </a:r>
            <a:endParaRPr lang="en-US" altLang="zh-CN" sz="32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3453" y="236002"/>
            <a:ext cx="1815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灵感来源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INSPIRATION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4569" y="7062651"/>
            <a:ext cx="5625737" cy="175432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DESCRIPTION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My inspiration comes from…………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466156" y="286450"/>
            <a:ext cx="487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此图仅为示例，自行设计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THIS IS ONLY SAMPLE, PLEASE DESIGN YOUR OWN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46" y="4083457"/>
            <a:ext cx="4888798" cy="39078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34" y="4389171"/>
            <a:ext cx="2275664" cy="333279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767732" y="2606129"/>
            <a:ext cx="7399990" cy="1015663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DESIGN REQUIREMENT</a:t>
            </a:r>
            <a:r>
              <a:rPr lang="en-US" altLang="zh-CN" sz="1200" dirty="0">
                <a:solidFill>
                  <a:srgbClr val="FF0000"/>
                </a:solidFill>
              </a:rPr>
              <a:t>:</a:t>
            </a:r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en-US" altLang="zh-CN" sz="1200" dirty="0">
                <a:solidFill>
                  <a:srgbClr val="FF0000"/>
                </a:solidFill>
              </a:rPr>
              <a:t>1. Socks can be left &amp; right the same style, also can be different style;</a:t>
            </a:r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en-US" altLang="zh-CN" sz="1200" dirty="0">
                <a:solidFill>
                  <a:srgbClr val="FF0000"/>
                </a:solidFill>
              </a:rPr>
              <a:t>2. Toe and Heel in One Color</a:t>
            </a:r>
            <a:r>
              <a:rPr lang="zh-CN" altLang="en-US" sz="1200" dirty="0">
                <a:solidFill>
                  <a:srgbClr val="FF0000"/>
                </a:solidFill>
              </a:rPr>
              <a:t>，</a:t>
            </a:r>
            <a:r>
              <a:rPr lang="en-US" altLang="zh-CN" sz="1200" dirty="0">
                <a:solidFill>
                  <a:srgbClr val="FF0000"/>
                </a:solidFill>
              </a:rPr>
              <a:t>no Pattern;</a:t>
            </a:r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en-US" altLang="zh-CN" sz="1200" dirty="0">
                <a:solidFill>
                  <a:srgbClr val="FF0000"/>
                </a:solidFill>
              </a:rPr>
              <a:t>3. Try to Keep It Within 6 Colors Per Sock</a:t>
            </a:r>
            <a:r>
              <a:rPr lang="zh-CN" altLang="en-US" sz="1200" dirty="0">
                <a:solidFill>
                  <a:srgbClr val="FF0000"/>
                </a:solidFill>
              </a:rPr>
              <a:t>，</a:t>
            </a:r>
            <a:r>
              <a:rPr lang="en-US" altLang="zh-CN" sz="1200" dirty="0">
                <a:solidFill>
                  <a:srgbClr val="FF0000"/>
                </a:solidFill>
              </a:rPr>
              <a:t>10 Colors at Most;</a:t>
            </a:r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en-US" altLang="zh-CN" sz="1200" dirty="0">
                <a:solidFill>
                  <a:srgbClr val="FF0000"/>
                </a:solidFill>
              </a:rPr>
              <a:t>4. Length Adjusts by Yourself.</a:t>
            </a:r>
            <a:endParaRPr lang="en-US" altLang="zh-CN" sz="12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0391" y="1045029"/>
            <a:ext cx="11899655" cy="8239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文本框 1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41016" y="6876352"/>
            <a:ext cx="2410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（材料成分、功能、组织等 </a:t>
            </a:r>
            <a:r>
              <a:rPr lang="en-US" altLang="zh-CN" sz="1200" dirty="0">
                <a:solidFill>
                  <a:srgbClr val="FF0000"/>
                </a:solidFill>
              </a:rPr>
              <a:t>YARN, FUCTION,STRUCTURE, ETC. )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5671164" y="8560616"/>
            <a:ext cx="553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此图仅为示例，袜子款式自行设计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THIS IS ONLY SAMPLE, PLEASE DESIGN YOUR OWN SOCKS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41016" y="4966699"/>
            <a:ext cx="2538700" cy="93006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色彩请自行添加</a:t>
            </a:r>
            <a:endParaRPr lang="en-US" altLang="zh-CN" sz="1200" dirty="0">
              <a:solidFill>
                <a:srgbClr val="FF0000"/>
              </a:solidFill>
            </a:endParaRPr>
          </a:p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注明色号、色名</a:t>
            </a:r>
            <a:endParaRPr lang="en-US" altLang="zh-CN" sz="1200" dirty="0">
              <a:solidFill>
                <a:srgbClr val="FF0000"/>
              </a:solidFill>
            </a:endParaRPr>
          </a:p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PLEASE ADD CODE AND NAME OF THE COLORS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764300" y="1131577"/>
            <a:ext cx="7399991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设计要求：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1. </a:t>
            </a:r>
            <a:r>
              <a:rPr lang="zh-CN" altLang="en-US" dirty="0">
                <a:solidFill>
                  <a:srgbClr val="FF0000"/>
                </a:solidFill>
              </a:rPr>
              <a:t>袜子可以左右同款，也可以不同款；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2. </a:t>
            </a:r>
            <a:r>
              <a:rPr lang="zh-CN" altLang="en-US" dirty="0">
                <a:solidFill>
                  <a:srgbClr val="FF0000"/>
                </a:solidFill>
              </a:rPr>
              <a:t>袜头、袜跟素色，不设计花型；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3. </a:t>
            </a:r>
            <a:r>
              <a:rPr lang="zh-CN" altLang="en-US" dirty="0">
                <a:solidFill>
                  <a:srgbClr val="FF0000"/>
                </a:solidFill>
              </a:rPr>
              <a:t>一只袜子中的用色尽量控制在</a:t>
            </a:r>
            <a:r>
              <a:rPr lang="en-US" altLang="zh-CN" dirty="0">
                <a:solidFill>
                  <a:srgbClr val="FF0000"/>
                </a:solidFill>
              </a:rPr>
              <a:t>6</a:t>
            </a:r>
            <a:r>
              <a:rPr lang="zh-CN" altLang="en-US" dirty="0">
                <a:solidFill>
                  <a:srgbClr val="FF0000"/>
                </a:solidFill>
              </a:rPr>
              <a:t>个以内，最多不超过10个颜色；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4. </a:t>
            </a:r>
            <a:r>
              <a:rPr lang="zh-CN" altLang="en-US" dirty="0">
                <a:solidFill>
                  <a:srgbClr val="FF0000"/>
                </a:solidFill>
              </a:rPr>
              <a:t>袜筒长度自行调节。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系列一 </a:t>
            </a:r>
            <a:r>
              <a:rPr lang="en-US" altLang="zh-CN" dirty="0"/>
              <a:t>COLLECTION 1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1 Work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564765" y="777289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单只袜子正反面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13391" y="777289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单只袜子平铺图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288742" y="371826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左右脚同款的设计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00559" y="4005144"/>
            <a:ext cx="29158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LEFT </a:t>
            </a:r>
            <a:r>
              <a:rPr lang="en-US" altLang="zh-CN" sz="1200" dirty="0">
                <a:solidFill>
                  <a:srgbClr val="FF0000"/>
                </a:solidFill>
              </a:rPr>
              <a:t>A</a:t>
            </a:r>
            <a:r>
              <a:rPr lang="zh-CN" altLang="en-US" sz="1200" dirty="0">
                <a:solidFill>
                  <a:srgbClr val="FF0000"/>
                </a:solidFill>
              </a:rPr>
              <a:t>ND RIGHT </a:t>
            </a:r>
            <a:r>
              <a:rPr lang="en-US" altLang="zh-CN" sz="1200" dirty="0">
                <a:solidFill>
                  <a:srgbClr val="FF0000"/>
                </a:solidFill>
              </a:rPr>
              <a:t>SOCKS IS THE SAME STYLE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63169" y="8054838"/>
            <a:ext cx="21058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BOTH SIDES OF A SINGLE SOCK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097165" y="8054838"/>
            <a:ext cx="2310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ICHNOGRAPHY </a:t>
            </a:r>
            <a:r>
              <a:rPr lang="zh-CN" altLang="en-US" sz="1200" dirty="0">
                <a:solidFill>
                  <a:srgbClr val="FF0000"/>
                </a:solidFill>
              </a:rPr>
              <a:t>OF A SINGLE SOCK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76275" y="4044950"/>
            <a:ext cx="695325" cy="804545"/>
            <a:chOff x="1065" y="6370"/>
            <a:chExt cx="1095" cy="1267"/>
          </a:xfrm>
        </p:grpSpPr>
        <p:sp>
          <p:nvSpPr>
            <p:cNvPr id="89" name="矩形 8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F3E6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11-0616 TCX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粉蜡黄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590675" y="4044950"/>
            <a:ext cx="695325" cy="804545"/>
            <a:chOff x="1065" y="6370"/>
            <a:chExt cx="1095" cy="1267"/>
          </a:xfrm>
        </p:grpSpPr>
        <p:sp>
          <p:nvSpPr>
            <p:cNvPr id="19" name="矩形 1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7F9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17-0210 TCX 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玉石色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251075" y="4044950"/>
            <a:ext cx="695325" cy="804545"/>
            <a:chOff x="1065" y="6370"/>
            <a:chExt cx="1095" cy="1267"/>
          </a:xfrm>
        </p:grpSpPr>
        <p:sp>
          <p:nvSpPr>
            <p:cNvPr id="29" name="矩形 2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E995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15-1333 TCX 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橙色月光石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911475" y="4044950"/>
            <a:ext cx="695325" cy="804545"/>
            <a:chOff x="1065" y="6370"/>
            <a:chExt cx="1095" cy="1267"/>
          </a:xfrm>
        </p:grpSpPr>
        <p:sp>
          <p:nvSpPr>
            <p:cNvPr id="40" name="矩形 39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CEB3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14-1208 TCX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燕麦奶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605155" y="3818890"/>
            <a:ext cx="24257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BASE                           NYLON COLOUR</a:t>
            </a:r>
            <a:endParaRPr lang="en-US" altLang="zh-CN" sz="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40391" y="1045029"/>
            <a:ext cx="11899655" cy="8239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文本框 1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41016" y="6876352"/>
            <a:ext cx="2410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（材料成分、功能、组织等 </a:t>
            </a:r>
            <a:r>
              <a:rPr lang="en-US" altLang="zh-CN" sz="1200" dirty="0">
                <a:solidFill>
                  <a:srgbClr val="FF0000"/>
                </a:solidFill>
              </a:rPr>
              <a:t>YARN, FUCTION,STRUCTURE, ETC. )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671164" y="8560616"/>
            <a:ext cx="553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此图仅为示例，袜子款式自行设计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THIS IS ONLY SAMPLE, PLEASE DESIGN YOUR OWN SOCKS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41016" y="4966699"/>
            <a:ext cx="2538700" cy="93006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色彩请自行添加</a:t>
            </a:r>
            <a:endParaRPr lang="en-US" altLang="zh-CN" sz="1200" dirty="0">
              <a:solidFill>
                <a:srgbClr val="FF0000"/>
              </a:solidFill>
            </a:endParaRPr>
          </a:p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注明色号、色名</a:t>
            </a:r>
            <a:endParaRPr lang="en-US" altLang="zh-CN" sz="1200" dirty="0">
              <a:solidFill>
                <a:srgbClr val="FF0000"/>
              </a:solidFill>
            </a:endParaRPr>
          </a:p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PLEASE ADD CODE AND NAME OF THE COLORS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系列一 </a:t>
            </a:r>
            <a:r>
              <a:rPr lang="en-US" altLang="zh-CN" dirty="0"/>
              <a:t>COLLECTION 1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2 Work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564765" y="463253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单只袜子正反面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13391" y="463253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单只袜子平铺图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63169" y="4914476"/>
            <a:ext cx="21058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BOTH SIDES OF A SINGLE SOCK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097165" y="4914476"/>
            <a:ext cx="2310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ICHNOGRAPHY </a:t>
            </a:r>
            <a:r>
              <a:rPr lang="zh-CN" altLang="en-US" sz="1200" dirty="0">
                <a:solidFill>
                  <a:srgbClr val="FF0000"/>
                </a:solidFill>
              </a:rPr>
              <a:t>OF A SINGLE SOCK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910381" y="154515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左右脚不同款的设计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151185" y="1867451"/>
            <a:ext cx="1857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LEFT </a:t>
            </a:r>
            <a:r>
              <a:rPr lang="en-US" altLang="zh-CN" sz="1200" dirty="0">
                <a:solidFill>
                  <a:srgbClr val="FF0000"/>
                </a:solidFill>
              </a:rPr>
              <a:t>A</a:t>
            </a:r>
            <a:r>
              <a:rPr lang="zh-CN" altLang="en-US" sz="1200" dirty="0">
                <a:solidFill>
                  <a:srgbClr val="FF0000"/>
                </a:solidFill>
              </a:rPr>
              <a:t>ND RIGHT </a:t>
            </a:r>
            <a:r>
              <a:rPr lang="en-US" altLang="zh-CN" sz="1200" dirty="0">
                <a:solidFill>
                  <a:srgbClr val="FF0000"/>
                </a:solidFill>
              </a:rPr>
              <a:t>SOCKS IS THE DIFFERENT STYLE.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80515" y="4044950"/>
            <a:ext cx="695325" cy="804545"/>
            <a:chOff x="1065" y="6370"/>
            <a:chExt cx="1095" cy="1267"/>
          </a:xfrm>
        </p:grpSpPr>
        <p:sp>
          <p:nvSpPr>
            <p:cNvPr id="89" name="矩形 8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F3E6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11-0616 TCX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粉蜡黄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73100" y="4044950"/>
            <a:ext cx="695325" cy="804545"/>
            <a:chOff x="1065" y="6370"/>
            <a:chExt cx="1095" cy="1267"/>
          </a:xfrm>
        </p:grpSpPr>
        <p:sp>
          <p:nvSpPr>
            <p:cNvPr id="19" name="矩形 1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7F9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17-0210 TCX 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玉石色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911475" y="4044950"/>
            <a:ext cx="695325" cy="804545"/>
            <a:chOff x="1065" y="6370"/>
            <a:chExt cx="1095" cy="1267"/>
          </a:xfrm>
        </p:grpSpPr>
        <p:sp>
          <p:nvSpPr>
            <p:cNvPr id="11" name="矩形 10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F0E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11-0103 TCX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未漂原色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605155" y="3818890"/>
            <a:ext cx="24257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BASE                           NYLON COLOUR</a:t>
            </a:r>
            <a:endParaRPr lang="en-US" altLang="zh-CN" sz="900"/>
          </a:p>
        </p:txBody>
      </p:sp>
      <p:pic>
        <p:nvPicPr>
          <p:cNvPr id="12" name="图片 11" descr="改色1"/>
          <p:cNvPicPr>
            <a:picLocks noChangeAspect="1"/>
          </p:cNvPicPr>
          <p:nvPr/>
        </p:nvPicPr>
        <p:blipFill>
          <a:blip r:embed="rId1"/>
          <a:srcRect b="51367"/>
          <a:stretch>
            <a:fillRect/>
          </a:stretch>
        </p:blipFill>
        <p:spPr>
          <a:xfrm>
            <a:off x="4284980" y="1236980"/>
            <a:ext cx="4794885" cy="3514090"/>
          </a:xfrm>
          <a:prstGeom prst="rect">
            <a:avLst/>
          </a:prstGeom>
        </p:spPr>
      </p:pic>
      <p:pic>
        <p:nvPicPr>
          <p:cNvPr id="13" name="图片 12" descr="改色1"/>
          <p:cNvPicPr>
            <a:picLocks noChangeAspect="1"/>
          </p:cNvPicPr>
          <p:nvPr/>
        </p:nvPicPr>
        <p:blipFill>
          <a:blip r:embed="rId1"/>
          <a:srcRect t="48800"/>
          <a:stretch>
            <a:fillRect/>
          </a:stretch>
        </p:blipFill>
        <p:spPr>
          <a:xfrm>
            <a:off x="9371965" y="847725"/>
            <a:ext cx="4794885" cy="3699510"/>
          </a:xfrm>
          <a:prstGeom prst="rect">
            <a:avLst/>
          </a:prstGeom>
        </p:spPr>
      </p:pic>
      <p:pic>
        <p:nvPicPr>
          <p:cNvPr id="14" name="图片 13" descr="改色2"/>
          <p:cNvPicPr>
            <a:picLocks noChangeAspect="1"/>
          </p:cNvPicPr>
          <p:nvPr/>
        </p:nvPicPr>
        <p:blipFill>
          <a:blip r:embed="rId2"/>
          <a:srcRect b="50857"/>
          <a:stretch>
            <a:fillRect/>
          </a:stretch>
        </p:blipFill>
        <p:spPr>
          <a:xfrm>
            <a:off x="4312920" y="5234940"/>
            <a:ext cx="4794885" cy="3550920"/>
          </a:xfrm>
          <a:prstGeom prst="rect">
            <a:avLst/>
          </a:prstGeom>
        </p:spPr>
      </p:pic>
      <p:pic>
        <p:nvPicPr>
          <p:cNvPr id="15" name="图片 14" descr="改色2"/>
          <p:cNvPicPr>
            <a:picLocks noChangeAspect="1"/>
          </p:cNvPicPr>
          <p:nvPr/>
        </p:nvPicPr>
        <p:blipFill>
          <a:blip r:embed="rId2"/>
          <a:srcRect t="51200"/>
          <a:stretch>
            <a:fillRect/>
          </a:stretch>
        </p:blipFill>
        <p:spPr>
          <a:xfrm>
            <a:off x="9335135" y="4986020"/>
            <a:ext cx="4794885" cy="352615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250440" y="4044950"/>
            <a:ext cx="694690" cy="804545"/>
            <a:chOff x="1065" y="6370"/>
            <a:chExt cx="1094" cy="1267"/>
          </a:xfrm>
        </p:grpSpPr>
        <p:sp>
          <p:nvSpPr>
            <p:cNvPr id="17" name="矩形 16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C8CE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13-0651 TCX 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网络石灰</a:t>
              </a:r>
              <a:endParaRPr lang="zh-CN" altLang="en-US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41" y="2952143"/>
            <a:ext cx="2780068" cy="39100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84" y="3085335"/>
            <a:ext cx="4724949" cy="377688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系列一 </a:t>
            </a:r>
            <a:r>
              <a:rPr lang="en-US" altLang="zh-CN" dirty="0"/>
              <a:t>COLLECTION 1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3 Work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671164" y="8560616"/>
            <a:ext cx="553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此图仅为示例，袜子款式自行设计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THIS IS ONLY SAMPLE, PLEASE DESIGN YOUR OWN SOCKS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76275" y="4044950"/>
            <a:ext cx="694690" cy="804545"/>
            <a:chOff x="1065" y="6370"/>
            <a:chExt cx="1094" cy="1267"/>
          </a:xfrm>
        </p:grpSpPr>
        <p:sp>
          <p:nvSpPr>
            <p:cNvPr id="89" name="矩形 8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C8CE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13-0651 TCX 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网络石灰</a:t>
              </a:r>
              <a:endParaRPr lang="zh-CN" altLang="en-US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590675" y="4044950"/>
            <a:ext cx="695325" cy="804545"/>
            <a:chOff x="1065" y="6370"/>
            <a:chExt cx="1095" cy="1267"/>
          </a:xfrm>
        </p:grpSpPr>
        <p:sp>
          <p:nvSpPr>
            <p:cNvPr id="19" name="矩形 1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7F9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17-0210 TCX 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玉石色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51075" y="4044950"/>
            <a:ext cx="695325" cy="804545"/>
            <a:chOff x="1065" y="6370"/>
            <a:chExt cx="1095" cy="1267"/>
          </a:xfrm>
        </p:grpSpPr>
        <p:sp>
          <p:nvSpPr>
            <p:cNvPr id="29" name="矩形 2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E995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15-1333 TCX 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橙色月光石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911475" y="4044950"/>
            <a:ext cx="695325" cy="804545"/>
            <a:chOff x="1065" y="6370"/>
            <a:chExt cx="1095" cy="1267"/>
          </a:xfrm>
        </p:grpSpPr>
        <p:sp>
          <p:nvSpPr>
            <p:cNvPr id="40" name="矩形 39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CEB3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14-1208 TCX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燕麦奶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605155" y="3818890"/>
            <a:ext cx="24257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BASE                           NYLON COLOUR</a:t>
            </a:r>
            <a:endParaRPr lang="en-US" altLang="zh-CN" sz="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系列一 </a:t>
            </a:r>
            <a:r>
              <a:rPr lang="en-US" altLang="zh-CN" dirty="0"/>
              <a:t>COLLECTION 1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4 Work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3448050" y="4044950"/>
            <a:ext cx="695325" cy="804545"/>
            <a:chOff x="1065" y="6370"/>
            <a:chExt cx="1095" cy="1267"/>
          </a:xfrm>
        </p:grpSpPr>
        <p:sp>
          <p:nvSpPr>
            <p:cNvPr id="89" name="矩形 8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F3E6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11-0616 TCX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粉蜡黄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66850" y="4044950"/>
            <a:ext cx="695325" cy="804545"/>
            <a:chOff x="1065" y="6370"/>
            <a:chExt cx="1095" cy="1267"/>
          </a:xfrm>
        </p:grpSpPr>
        <p:sp>
          <p:nvSpPr>
            <p:cNvPr id="19" name="矩形 1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7F9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17-0210 TCX 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玉石色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127250" y="4044950"/>
            <a:ext cx="695325" cy="804545"/>
            <a:chOff x="1065" y="6370"/>
            <a:chExt cx="1095" cy="1267"/>
          </a:xfrm>
        </p:grpSpPr>
        <p:sp>
          <p:nvSpPr>
            <p:cNvPr id="29" name="矩形 28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E995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15-1333 TCX 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橙色月光石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787650" y="4044950"/>
            <a:ext cx="695325" cy="804545"/>
            <a:chOff x="1065" y="6370"/>
            <a:chExt cx="1095" cy="1267"/>
          </a:xfrm>
        </p:grpSpPr>
        <p:sp>
          <p:nvSpPr>
            <p:cNvPr id="40" name="矩形 39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CEB3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14-1208 TCX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燕麦奶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605155" y="3818890"/>
            <a:ext cx="24257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BASE                           NYLON COLOUR</a:t>
            </a:r>
            <a:endParaRPr lang="en-US" altLang="zh-CN" sz="900"/>
          </a:p>
        </p:txBody>
      </p:sp>
      <p:pic>
        <p:nvPicPr>
          <p:cNvPr id="13" name="图片 12" descr="色彩修改1"/>
          <p:cNvPicPr>
            <a:picLocks noChangeAspect="1"/>
          </p:cNvPicPr>
          <p:nvPr/>
        </p:nvPicPr>
        <p:blipFill>
          <a:blip r:embed="rId1"/>
          <a:srcRect b="48596"/>
          <a:stretch>
            <a:fillRect/>
          </a:stretch>
        </p:blipFill>
        <p:spPr>
          <a:xfrm>
            <a:off x="4361815" y="5060315"/>
            <a:ext cx="4692650" cy="3627120"/>
          </a:xfrm>
          <a:prstGeom prst="rect">
            <a:avLst/>
          </a:prstGeom>
        </p:spPr>
      </p:pic>
      <p:pic>
        <p:nvPicPr>
          <p:cNvPr id="14" name="图片 13" descr="色彩修改2"/>
          <p:cNvPicPr>
            <a:picLocks noChangeAspect="1"/>
          </p:cNvPicPr>
          <p:nvPr/>
        </p:nvPicPr>
        <p:blipFill>
          <a:blip r:embed="rId2"/>
          <a:srcRect b="48236"/>
          <a:stretch>
            <a:fillRect/>
          </a:stretch>
        </p:blipFill>
        <p:spPr>
          <a:xfrm>
            <a:off x="4351020" y="1031875"/>
            <a:ext cx="4691380" cy="3652520"/>
          </a:xfrm>
          <a:prstGeom prst="rect">
            <a:avLst/>
          </a:prstGeom>
        </p:spPr>
      </p:pic>
      <p:pic>
        <p:nvPicPr>
          <p:cNvPr id="15" name="图片 14" descr="色彩修改2"/>
          <p:cNvPicPr>
            <a:picLocks noChangeAspect="1"/>
          </p:cNvPicPr>
          <p:nvPr/>
        </p:nvPicPr>
        <p:blipFill>
          <a:blip r:embed="rId2"/>
          <a:srcRect t="51476"/>
          <a:stretch>
            <a:fillRect/>
          </a:stretch>
        </p:blipFill>
        <p:spPr>
          <a:xfrm>
            <a:off x="7995920" y="1205865"/>
            <a:ext cx="4691380" cy="3423920"/>
          </a:xfrm>
          <a:prstGeom prst="rect">
            <a:avLst/>
          </a:prstGeom>
        </p:spPr>
      </p:pic>
      <p:pic>
        <p:nvPicPr>
          <p:cNvPr id="16" name="图片 15" descr="色彩修改1"/>
          <p:cNvPicPr>
            <a:picLocks noChangeAspect="1"/>
          </p:cNvPicPr>
          <p:nvPr/>
        </p:nvPicPr>
        <p:blipFill>
          <a:blip r:embed="rId1"/>
          <a:srcRect t="51836"/>
          <a:stretch>
            <a:fillRect/>
          </a:stretch>
        </p:blipFill>
        <p:spPr>
          <a:xfrm>
            <a:off x="8093710" y="5174615"/>
            <a:ext cx="4692650" cy="339852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633730" y="4044950"/>
            <a:ext cx="695325" cy="804545"/>
            <a:chOff x="1065" y="6370"/>
            <a:chExt cx="1095" cy="1267"/>
          </a:xfrm>
        </p:grpSpPr>
        <p:sp>
          <p:nvSpPr>
            <p:cNvPr id="20" name="矩形 19"/>
            <p:cNvSpPr/>
            <p:nvPr/>
          </p:nvSpPr>
          <p:spPr>
            <a:xfrm>
              <a:off x="1187" y="6401"/>
              <a:ext cx="850" cy="850"/>
            </a:xfrm>
            <a:prstGeom prst="rect">
              <a:avLst/>
            </a:prstGeom>
            <a:solidFill>
              <a:srgbClr val="F0E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65" y="7251"/>
              <a:ext cx="109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11-0103 TCX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未漂原色</a:t>
              </a:r>
              <a:endParaRPr lang="en-US" altLang="zh-CN" sz="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58" y="6370"/>
              <a:ext cx="907" cy="123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98" y="5164853"/>
            <a:ext cx="3949606" cy="315711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50972" y="1045029"/>
            <a:ext cx="11899655" cy="8239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53453" y="236002"/>
            <a:ext cx="21897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设计汇总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en-US" altLang="zh-CN" dirty="0"/>
              <a:t>COLLECTION 1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5"/>
          <a:stretch>
            <a:fillRect/>
          </a:stretch>
        </p:blipFill>
        <p:spPr>
          <a:xfrm>
            <a:off x="2022648" y="1411135"/>
            <a:ext cx="2047057" cy="32933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5"/>
          <a:stretch>
            <a:fillRect/>
          </a:stretch>
        </p:blipFill>
        <p:spPr>
          <a:xfrm flipH="1">
            <a:off x="4054843" y="1415527"/>
            <a:ext cx="2047057" cy="3293361"/>
          </a:xfrm>
          <a:prstGeom prst="rect">
            <a:avLst/>
          </a:prstGeom>
        </p:spPr>
      </p:pic>
      <p:pic>
        <p:nvPicPr>
          <p:cNvPr id="12" name="图片 11" descr="改色1"/>
          <p:cNvPicPr>
            <a:picLocks noChangeAspect="1"/>
          </p:cNvPicPr>
          <p:nvPr/>
        </p:nvPicPr>
        <p:blipFill>
          <a:blip r:embed="rId3"/>
          <a:srcRect r="51495" b="51367"/>
          <a:stretch>
            <a:fillRect/>
          </a:stretch>
        </p:blipFill>
        <p:spPr>
          <a:xfrm>
            <a:off x="7295515" y="1574800"/>
            <a:ext cx="1957705" cy="2957830"/>
          </a:xfrm>
          <a:prstGeom prst="rect">
            <a:avLst/>
          </a:prstGeom>
        </p:spPr>
      </p:pic>
      <p:pic>
        <p:nvPicPr>
          <p:cNvPr id="3" name="图片 2" descr="改色2"/>
          <p:cNvPicPr>
            <a:picLocks noChangeAspect="1"/>
          </p:cNvPicPr>
          <p:nvPr/>
        </p:nvPicPr>
        <p:blipFill>
          <a:blip r:embed="rId4"/>
          <a:srcRect l="50470" b="50857"/>
          <a:stretch>
            <a:fillRect/>
          </a:stretch>
        </p:blipFill>
        <p:spPr>
          <a:xfrm>
            <a:off x="9134475" y="1588770"/>
            <a:ext cx="2004695" cy="2998470"/>
          </a:xfrm>
          <a:prstGeom prst="rect">
            <a:avLst/>
          </a:prstGeom>
        </p:spPr>
      </p:pic>
      <p:pic>
        <p:nvPicPr>
          <p:cNvPr id="13" name="图片 12" descr="色彩修改1"/>
          <p:cNvPicPr>
            <a:picLocks noChangeAspect="1"/>
          </p:cNvPicPr>
          <p:nvPr/>
        </p:nvPicPr>
        <p:blipFill>
          <a:blip r:embed="rId5"/>
          <a:srcRect l="50466" b="48596"/>
          <a:stretch>
            <a:fillRect/>
          </a:stretch>
        </p:blipFill>
        <p:spPr>
          <a:xfrm>
            <a:off x="9258935" y="5300980"/>
            <a:ext cx="1891665" cy="2952115"/>
          </a:xfrm>
          <a:prstGeom prst="rect">
            <a:avLst/>
          </a:prstGeom>
        </p:spPr>
      </p:pic>
      <p:pic>
        <p:nvPicPr>
          <p:cNvPr id="4" name="图片 3" descr="色彩修改2"/>
          <p:cNvPicPr>
            <a:picLocks noChangeAspect="1"/>
          </p:cNvPicPr>
          <p:nvPr/>
        </p:nvPicPr>
        <p:blipFill>
          <a:blip r:embed="rId6"/>
          <a:srcRect r="51164" b="48236"/>
          <a:stretch>
            <a:fillRect/>
          </a:stretch>
        </p:blipFill>
        <p:spPr>
          <a:xfrm>
            <a:off x="7347585" y="5300980"/>
            <a:ext cx="1851660" cy="29521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94256" y="1535713"/>
            <a:ext cx="23041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作品说明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INTRODUTION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色彩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COLOR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17920" y="224681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53453" y="236002"/>
            <a:ext cx="19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设计效果图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SHEET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91592" y="3193822"/>
            <a:ext cx="4479456" cy="3559907"/>
            <a:chOff x="1468432" y="1462370"/>
            <a:chExt cx="4403176" cy="34992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>
              <a:off x="1468432" y="1462370"/>
              <a:ext cx="2226004" cy="34992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4"/>
            <a:stretch>
              <a:fillRect/>
            </a:stretch>
          </p:blipFill>
          <p:spPr>
            <a:xfrm flipH="1">
              <a:off x="3645604" y="1462370"/>
              <a:ext cx="2226004" cy="349928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41" y="3209108"/>
            <a:ext cx="2507729" cy="354156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712602" y="209085"/>
            <a:ext cx="23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系列二 </a:t>
            </a:r>
            <a:r>
              <a:rPr lang="en-US" altLang="zh-CN" dirty="0"/>
              <a:t>COLLECTION 2</a:t>
            </a:r>
            <a:endParaRPr lang="en-US" altLang="zh-CN" dirty="0"/>
          </a:p>
          <a:p>
            <a:r>
              <a:rPr lang="zh-CN" altLang="en-US" dirty="0"/>
              <a:t>作品</a:t>
            </a:r>
            <a:r>
              <a:rPr lang="en-US" altLang="zh-CN" dirty="0"/>
              <a:t>1 Work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3510</Words>
  <Application>WPS 演示</Application>
  <PresentationFormat>A3 纸张(297x420 毫米)</PresentationFormat>
  <Paragraphs>499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仿宋</vt:lpstr>
      <vt:lpstr>Times New Roman</vt:lpstr>
      <vt:lpstr>微软雅黑</vt:lpstr>
      <vt:lpstr>Calibri</vt:lpstr>
      <vt:lpstr>等线</vt:lpstr>
      <vt:lpstr>Arial Unicode MS</vt:lpstr>
      <vt:lpstr>Calibri Light</vt:lpstr>
      <vt:lpstr>等线 Light</vt:lpstr>
      <vt:lpstr>Office 主题​​</vt:lpstr>
      <vt:lpstr>作品名称：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设计稿封面</dc:title>
  <dc:creator>admin</dc:creator>
  <cp:lastModifiedBy>lili</cp:lastModifiedBy>
  <cp:revision>112</cp:revision>
  <dcterms:created xsi:type="dcterms:W3CDTF">2022-05-17T02:28:00Z</dcterms:created>
  <dcterms:modified xsi:type="dcterms:W3CDTF">2022-09-26T05:23:44Z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3BAFB391D1C34996AC7D9A76E07356B7</vt:lpwstr>
  </property>
  <property fmtid="{D5CDD505-2E9C-101B-9397-08002B2CF9AE}" pid="3" name="KSOProductBuildVer">
    <vt:lpwstr>2052-11.1.0.11544</vt:lpwstr>
  </property>
</Properties>
</file>